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319" r:id="rId3"/>
    <p:sldId id="303" r:id="rId4"/>
    <p:sldId id="261" r:id="rId5"/>
    <p:sldId id="260" r:id="rId6"/>
    <p:sldId id="304" r:id="rId7"/>
    <p:sldId id="305" r:id="rId8"/>
    <p:sldId id="287" r:id="rId9"/>
    <p:sldId id="276" r:id="rId10"/>
    <p:sldId id="320" r:id="rId11"/>
    <p:sldId id="301" r:id="rId12"/>
    <p:sldId id="282" r:id="rId13"/>
    <p:sldId id="306" r:id="rId14"/>
    <p:sldId id="277" r:id="rId15"/>
    <p:sldId id="307" r:id="rId17"/>
    <p:sldId id="271" r:id="rId18"/>
    <p:sldId id="300" r:id="rId19"/>
    <p:sldId id="278" r:id="rId20"/>
    <p:sldId id="279" r:id="rId21"/>
    <p:sldId id="308" r:id="rId22"/>
    <p:sldId id="321" r:id="rId23"/>
    <p:sldId id="284" r:id="rId24"/>
    <p:sldId id="322" r:id="rId25"/>
    <p:sldId id="286" r:id="rId26"/>
    <p:sldId id="283" r:id="rId27"/>
    <p:sldId id="289" r:id="rId28"/>
    <p:sldId id="315" r:id="rId29"/>
    <p:sldId id="290" r:id="rId30"/>
    <p:sldId id="313" r:id="rId31"/>
    <p:sldId id="323" r:id="rId32"/>
    <p:sldId id="324" r:id="rId33"/>
    <p:sldId id="325" r:id="rId34"/>
    <p:sldId id="326" r:id="rId35"/>
    <p:sldId id="291" r:id="rId36"/>
    <p:sldId id="314" r:id="rId37"/>
    <p:sldId id="292" r:id="rId38"/>
    <p:sldId id="295" r:id="rId39"/>
    <p:sldId id="297" r:id="rId40"/>
    <p:sldId id="316" r:id="rId41"/>
    <p:sldId id="310" r:id="rId42"/>
    <p:sldId id="317" r:id="rId43"/>
    <p:sldId id="309" r:id="rId44"/>
    <p:sldId id="298" r:id="rId45"/>
    <p:sldId id="299" r:id="rId46"/>
    <p:sldId id="296" r:id="rId47"/>
    <p:sldId id="312" r:id="rId48"/>
    <p:sldId id="311" r:id="rId49"/>
  </p:sldIdLst>
  <p:sldSz cx="12192000" cy="6858000"/>
  <p:notesSz cx="6858000" cy="9144000"/>
  <p:defaultTex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 initials="a" lastIdx="15" clrIdx="0"/>
  <p:cmAuthor id="1" name="沈蕙" initials="A" lastIdx="2"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D4971"/>
    <a:srgbClr val="132F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2353" autoAdjust="0"/>
    <p:restoredTop sz="97422" autoAdjust="0"/>
  </p:normalViewPr>
  <p:slideViewPr>
    <p:cSldViewPr snapToGrid="0">
      <p:cViewPr>
        <p:scale>
          <a:sx n="75" d="100"/>
          <a:sy n="75" d="100"/>
        </p:scale>
        <p:origin x="-2106" y="-864"/>
      </p:cViewPr>
      <p:guideLst>
        <p:guide orient="horz" pos="2160"/>
        <p:guide pos="3840"/>
      </p:guideLst>
    </p:cSldViewPr>
  </p:slideViewPr>
  <p:notesTextViewPr>
    <p:cViewPr>
      <p:scale>
        <a:sx n="1" d="1"/>
        <a:sy n="1" d="1"/>
      </p:scale>
      <p:origin x="0" y="0"/>
    </p:cViewPr>
  </p:notesTextViewPr>
  <p:notesViewPr>
    <p:cSldViewPr snapToGrid="0">
      <p:cViewPr varScale="1">
        <p:scale>
          <a:sx n="83" d="100"/>
          <a:sy n="83" d="100"/>
        </p:scale>
        <p:origin x="-387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3" Type="http://schemas.openxmlformats.org/officeDocument/2006/relationships/commentAuthors" Target="commentAuthors.xml"/><Relationship Id="rId52" Type="http://schemas.openxmlformats.org/officeDocument/2006/relationships/tableStyles" Target="tableStyles.xml"/><Relationship Id="rId51" Type="http://schemas.openxmlformats.org/officeDocument/2006/relationships/viewProps" Target="viewProps.xml"/><Relationship Id="rId50" Type="http://schemas.openxmlformats.org/officeDocument/2006/relationships/presProps" Target="presProps.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notesMaster" Target="notesMasters/notesMaster1.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1">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1">
  <dgm:title val=""/>
  <dgm:desc val=""/>
  <dgm:catLst>
    <dgm:cat type="colorful" pri="10300"/>
  </dgm:catLst>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B02EEF05-9E5F-49EC-B452-817428605BAC}" type="doc">
      <dgm:prSet loTypeId="urn:microsoft.com/office/officeart/2005/8/layout/vList5" loCatId="list" qsTypeId="urn:microsoft.com/office/officeart/2005/8/quickstyle/simple1#1" qsCatId="simple" csTypeId="urn:microsoft.com/office/officeart/2005/8/colors/accent1_2#1" csCatId="accent1" phldr="1"/>
      <dgm:spPr/>
      <dgm:t>
        <a:bodyPr/>
        <a:lstStyle/>
        <a:p>
          <a:endParaRPr lang="zh-CN" altLang="en-US"/>
        </a:p>
      </dgm:t>
    </dgm:pt>
    <dgm:pt modelId="{458FBE87-EDA1-42D2-8F4E-AE16B32F4B4F}">
      <dgm:prSet phldrT="[文本]" custT="1"/>
      <dgm:spPr>
        <a:solidFill>
          <a:schemeClr val="accent2">
            <a:lumMod val="75000"/>
          </a:schemeClr>
        </a:solidFill>
      </dgm:spPr>
      <dgm:t>
        <a:bodyPr/>
        <a:lstStyle/>
        <a:p>
          <a:r>
            <a:rPr lang="zh-CN" altLang="en-US" sz="2800" dirty="0" smtClean="0">
              <a:latin typeface="微软雅黑" panose="020B0503020204020204" pitchFamily="34" charset="-122"/>
              <a:ea typeface="微软雅黑" panose="020B0503020204020204" pitchFamily="34" charset="-122"/>
            </a:rPr>
            <a:t>经呼吸道传播</a:t>
          </a:r>
          <a:endParaRPr lang="zh-CN" altLang="en-US" sz="2800" dirty="0">
            <a:latin typeface="微软雅黑" panose="020B0503020204020204" pitchFamily="34" charset="-122"/>
            <a:ea typeface="微软雅黑" panose="020B0503020204020204" pitchFamily="34" charset="-122"/>
          </a:endParaRPr>
        </a:p>
      </dgm:t>
    </dgm:pt>
    <dgm:pt modelId="{41794AD6-0F9E-401F-B9E6-A1B14F4C3242}" cxnId="{EC41907D-A378-4A32-83AD-91ED5B9B0C47}" type="parTrans">
      <dgm:prSet/>
      <dgm:spPr/>
      <dgm:t>
        <a:bodyPr/>
        <a:lstStyle/>
        <a:p>
          <a:endParaRPr lang="zh-CN" altLang="en-US" sz="1400"/>
        </a:p>
      </dgm:t>
    </dgm:pt>
    <dgm:pt modelId="{B9AF2E6A-FA91-45A3-A998-834F0F4CC518}" cxnId="{EC41907D-A378-4A32-83AD-91ED5B9B0C47}" type="sibTrans">
      <dgm:prSet/>
      <dgm:spPr/>
      <dgm:t>
        <a:bodyPr/>
        <a:lstStyle/>
        <a:p>
          <a:endParaRPr lang="zh-CN" altLang="en-US" sz="1400"/>
        </a:p>
      </dgm:t>
    </dgm:pt>
    <dgm:pt modelId="{1E815115-9004-47A9-A7B8-2EA17AB0388E}">
      <dgm:prSet phldrT="[文本]" custT="1"/>
      <dgm:spPr>
        <a:solidFill>
          <a:schemeClr val="accent2">
            <a:lumMod val="40000"/>
            <a:lumOff val="60000"/>
            <a:alpha val="90000"/>
          </a:schemeClr>
        </a:solidFill>
      </dgm:spPr>
      <dgm:t>
        <a:bodyPr/>
        <a:lstStyle/>
        <a:p>
          <a:r>
            <a:rPr lang="zh-CN" altLang="en-US" sz="1600" dirty="0" smtClean="0">
              <a:latin typeface="微软雅黑" panose="020B0503020204020204" pitchFamily="34" charset="-122"/>
              <a:ea typeface="微软雅黑" panose="020B0503020204020204" pitchFamily="34" charset="-122"/>
            </a:rPr>
            <a:t>病人</a:t>
          </a:r>
          <a:r>
            <a:rPr lang="zh-CN" altLang="en-US" sz="1600" b="1" dirty="0" smtClean="0">
              <a:solidFill>
                <a:srgbClr val="C00000"/>
              </a:solidFill>
              <a:latin typeface="微软雅黑" panose="020B0503020204020204" pitchFamily="34" charset="-122"/>
              <a:ea typeface="微软雅黑" panose="020B0503020204020204" pitchFamily="34" charset="-122"/>
            </a:rPr>
            <a:t>喷嚏、咳嗽、说话</a:t>
          </a:r>
          <a:r>
            <a:rPr lang="zh-CN" altLang="en-US" sz="1600" dirty="0" smtClean="0">
              <a:latin typeface="微软雅黑" panose="020B0503020204020204" pitchFamily="34" charset="-122"/>
              <a:ea typeface="微软雅黑" panose="020B0503020204020204" pitchFamily="34" charset="-122"/>
            </a:rPr>
            <a:t>的飞沫、呼出气体</a:t>
          </a:r>
          <a:r>
            <a:rPr lang="zh-CN" altLang="en-US" sz="1600" b="1" dirty="0" smtClean="0">
              <a:solidFill>
                <a:srgbClr val="C00000"/>
              </a:solidFill>
              <a:latin typeface="微软雅黑" panose="020B0503020204020204" pitchFamily="34" charset="-122"/>
              <a:ea typeface="微软雅黑" panose="020B0503020204020204" pitchFamily="34" charset="-122"/>
            </a:rPr>
            <a:t>近距离</a:t>
          </a:r>
          <a:r>
            <a:rPr lang="zh-CN" altLang="en-US" sz="1600" dirty="0" smtClean="0">
              <a:latin typeface="微软雅黑" panose="020B0503020204020204" pitchFamily="34" charset="-122"/>
              <a:ea typeface="微软雅黑" panose="020B0503020204020204" pitchFamily="34" charset="-122"/>
            </a:rPr>
            <a:t>接触直接吸入，可以导致感染</a:t>
          </a:r>
          <a:endParaRPr lang="zh-CN" altLang="en-US" sz="1600" dirty="0">
            <a:latin typeface="微软雅黑" panose="020B0503020204020204" pitchFamily="34" charset="-122"/>
            <a:ea typeface="微软雅黑" panose="020B0503020204020204" pitchFamily="34" charset="-122"/>
          </a:endParaRPr>
        </a:p>
      </dgm:t>
    </dgm:pt>
    <dgm:pt modelId="{AE491E24-9C5C-461B-AA22-3C5892868C02}" cxnId="{DCF6D737-F557-402C-8795-AA15ABD55D7E}" type="parTrans">
      <dgm:prSet/>
      <dgm:spPr/>
      <dgm:t>
        <a:bodyPr/>
        <a:lstStyle/>
        <a:p>
          <a:endParaRPr lang="zh-CN" altLang="en-US" sz="1400"/>
        </a:p>
      </dgm:t>
    </dgm:pt>
    <dgm:pt modelId="{5AADE957-1F7D-4550-98F3-71AB9C819D84}" cxnId="{DCF6D737-F557-402C-8795-AA15ABD55D7E}" type="sibTrans">
      <dgm:prSet/>
      <dgm:spPr/>
      <dgm:t>
        <a:bodyPr/>
        <a:lstStyle/>
        <a:p>
          <a:endParaRPr lang="zh-CN" altLang="en-US" sz="1400"/>
        </a:p>
      </dgm:t>
    </dgm:pt>
    <dgm:pt modelId="{6652832B-D3E8-4052-A4AA-3A75F76A5CE8}">
      <dgm:prSet phldrT="[文本]" custT="1"/>
      <dgm:spPr>
        <a:solidFill>
          <a:schemeClr val="accent2">
            <a:lumMod val="75000"/>
          </a:schemeClr>
        </a:solidFill>
      </dgm:spPr>
      <dgm:t>
        <a:bodyPr/>
        <a:lstStyle/>
        <a:p>
          <a:r>
            <a:rPr lang="zh-CN" altLang="en-US" sz="2800" dirty="0" smtClean="0">
              <a:latin typeface="微软雅黑" panose="020B0503020204020204" pitchFamily="34" charset="-122"/>
              <a:ea typeface="微软雅黑" panose="020B0503020204020204" pitchFamily="34" charset="-122"/>
            </a:rPr>
            <a:t>接触传播</a:t>
          </a:r>
          <a:endParaRPr lang="zh-CN" altLang="en-US" sz="1600" dirty="0">
            <a:latin typeface="微软雅黑" panose="020B0503020204020204" pitchFamily="34" charset="-122"/>
            <a:ea typeface="微软雅黑" panose="020B0503020204020204" pitchFamily="34" charset="-122"/>
          </a:endParaRPr>
        </a:p>
      </dgm:t>
    </dgm:pt>
    <dgm:pt modelId="{FE76F70A-6498-49BE-8CAE-C6ED7990442D}" cxnId="{1A51E1F9-C856-4F6C-8CC4-7541EBCEBC14}" type="parTrans">
      <dgm:prSet/>
      <dgm:spPr/>
      <dgm:t>
        <a:bodyPr/>
        <a:lstStyle/>
        <a:p>
          <a:endParaRPr lang="zh-CN" altLang="en-US" sz="1400"/>
        </a:p>
      </dgm:t>
    </dgm:pt>
    <dgm:pt modelId="{2C55A780-3EFF-4525-B7D3-6D8F4E0FA1FC}" cxnId="{1A51E1F9-C856-4F6C-8CC4-7541EBCEBC14}" type="sibTrans">
      <dgm:prSet/>
      <dgm:spPr/>
      <dgm:t>
        <a:bodyPr/>
        <a:lstStyle/>
        <a:p>
          <a:endParaRPr lang="zh-CN" altLang="en-US" sz="1400"/>
        </a:p>
      </dgm:t>
    </dgm:pt>
    <dgm:pt modelId="{D75138B8-F482-4942-B6AF-2B543BCB5ADD}">
      <dgm:prSet phldrT="[文本]" custT="1"/>
      <dgm:spPr>
        <a:solidFill>
          <a:schemeClr val="accent2">
            <a:lumMod val="40000"/>
            <a:lumOff val="60000"/>
            <a:alpha val="90000"/>
          </a:schemeClr>
        </a:solidFill>
      </dgm:spPr>
      <dgm:t>
        <a:bodyPr/>
        <a:lstStyle/>
        <a:p>
          <a:r>
            <a:rPr lang="zh-CN" altLang="en-US" sz="1600" dirty="0" smtClean="0">
              <a:latin typeface="微软雅黑" panose="020B0503020204020204" pitchFamily="34" charset="-122"/>
              <a:ea typeface="微软雅黑" panose="020B0503020204020204" pitchFamily="34" charset="-122"/>
            </a:rPr>
            <a:t>飞沫沉积在物品表面，</a:t>
          </a:r>
          <a:r>
            <a:rPr lang="zh-CN" altLang="en-US" sz="1600" b="1" dirty="0" smtClean="0">
              <a:solidFill>
                <a:srgbClr val="C00000"/>
              </a:solidFill>
              <a:latin typeface="微软雅黑" panose="020B0503020204020204" pitchFamily="34" charset="-122"/>
              <a:ea typeface="微软雅黑" panose="020B0503020204020204" pitchFamily="34" charset="-122"/>
            </a:rPr>
            <a:t>接触污染手</a:t>
          </a:r>
          <a:r>
            <a:rPr lang="zh-CN" altLang="en-US" sz="1600" dirty="0" smtClean="0">
              <a:latin typeface="微软雅黑" panose="020B0503020204020204" pitchFamily="34" charset="-122"/>
              <a:ea typeface="微软雅黑" panose="020B0503020204020204" pitchFamily="34" charset="-122"/>
            </a:rPr>
            <a:t>后，再接触口腔、鼻腔、眼睛等粘膜，导致感染</a:t>
          </a:r>
          <a:endParaRPr lang="zh-CN" altLang="en-US" sz="1600" dirty="0">
            <a:latin typeface="微软雅黑" panose="020B0503020204020204" pitchFamily="34" charset="-122"/>
            <a:ea typeface="微软雅黑" panose="020B0503020204020204" pitchFamily="34" charset="-122"/>
          </a:endParaRPr>
        </a:p>
      </dgm:t>
    </dgm:pt>
    <dgm:pt modelId="{22A75FCA-B688-4865-B753-30953A75B7D5}" cxnId="{3BD1DAED-A44F-4919-9218-1C80D3CE9912}" type="parTrans">
      <dgm:prSet/>
      <dgm:spPr/>
      <dgm:t>
        <a:bodyPr/>
        <a:lstStyle/>
        <a:p>
          <a:endParaRPr lang="zh-CN" altLang="en-US" sz="1400"/>
        </a:p>
      </dgm:t>
    </dgm:pt>
    <dgm:pt modelId="{54732D55-84FC-47D2-BEB5-5CA035AE33A8}" cxnId="{3BD1DAED-A44F-4919-9218-1C80D3CE9912}" type="sibTrans">
      <dgm:prSet/>
      <dgm:spPr/>
      <dgm:t>
        <a:bodyPr/>
        <a:lstStyle/>
        <a:p>
          <a:endParaRPr lang="zh-CN" altLang="en-US" sz="1400"/>
        </a:p>
      </dgm:t>
    </dgm:pt>
    <dgm:pt modelId="{833468A2-1372-403F-AAA4-B8F96AC0F731}">
      <dgm:prSet phldrT="[文本]" custT="1"/>
      <dgm:spPr/>
      <dgm:t>
        <a:bodyPr/>
        <a:lstStyle/>
        <a:p>
          <a:r>
            <a:rPr lang="zh-CN" altLang="en-US" sz="1600" dirty="0" smtClean="0">
              <a:latin typeface="微软雅黑" panose="020B0503020204020204" pitchFamily="34" charset="-122"/>
              <a:ea typeface="微软雅黑" panose="020B0503020204020204" pitchFamily="34" charset="-122"/>
            </a:rPr>
            <a:t>气溶胶传播（待明确）</a:t>
          </a:r>
          <a:endParaRPr lang="zh-CN" altLang="en-US" sz="1600" dirty="0">
            <a:latin typeface="微软雅黑" panose="020B0503020204020204" pitchFamily="34" charset="-122"/>
            <a:ea typeface="微软雅黑" panose="020B0503020204020204" pitchFamily="34" charset="-122"/>
          </a:endParaRPr>
        </a:p>
      </dgm:t>
    </dgm:pt>
    <dgm:pt modelId="{4FF31239-7FF9-4FF6-907F-5A045FE02C30}" cxnId="{128EFA72-4927-418B-A1ED-CB0352D4C75D}" type="parTrans">
      <dgm:prSet/>
      <dgm:spPr/>
      <dgm:t>
        <a:bodyPr/>
        <a:lstStyle/>
        <a:p>
          <a:endParaRPr lang="zh-CN" altLang="en-US"/>
        </a:p>
      </dgm:t>
    </dgm:pt>
    <dgm:pt modelId="{CE8D23B5-FEFB-4BBC-9BB9-FA101B137207}" cxnId="{128EFA72-4927-418B-A1ED-CB0352D4C75D}" type="sibTrans">
      <dgm:prSet/>
      <dgm:spPr/>
      <dgm:t>
        <a:bodyPr/>
        <a:lstStyle/>
        <a:p>
          <a:endParaRPr lang="zh-CN" altLang="en-US"/>
        </a:p>
      </dgm:t>
    </dgm:pt>
    <dgm:pt modelId="{0D940BC9-5021-4F21-8D8D-0BB3564521E4}">
      <dgm:prSet phldrT="[文本]"/>
      <dgm:spPr/>
      <dgm:t>
        <a:bodyPr/>
        <a:lstStyle/>
        <a:p>
          <a:r>
            <a:rPr lang="zh-CN" altLang="en-US" dirty="0" smtClean="0">
              <a:solidFill>
                <a:schemeClr val="tx1"/>
              </a:solidFill>
              <a:latin typeface="微软雅黑" panose="020B0503020204020204" pitchFamily="34" charset="-122"/>
              <a:ea typeface="微软雅黑" panose="020B0503020204020204" pitchFamily="34" charset="-122"/>
            </a:rPr>
            <a:t>飞沫</a:t>
          </a:r>
          <a:r>
            <a:rPr lang="zh-CN" altLang="en-US" b="1" dirty="0" smtClean="0">
              <a:solidFill>
                <a:schemeClr val="tx1"/>
              </a:solidFill>
              <a:latin typeface="微软雅黑" panose="020B0503020204020204" pitchFamily="34" charset="-122"/>
              <a:ea typeface="微软雅黑" panose="020B0503020204020204" pitchFamily="34" charset="-122"/>
            </a:rPr>
            <a:t>混合在空气</a:t>
          </a:r>
          <a:r>
            <a:rPr lang="zh-CN" altLang="en-US" dirty="0" smtClean="0">
              <a:solidFill>
                <a:schemeClr val="tx1"/>
              </a:solidFill>
              <a:latin typeface="微软雅黑" panose="020B0503020204020204" pitchFamily="34" charset="-122"/>
              <a:ea typeface="微软雅黑" panose="020B0503020204020204" pitchFamily="34" charset="-122"/>
            </a:rPr>
            <a:t>中，形成气溶胶，吸入后</a:t>
          </a:r>
          <a:r>
            <a:rPr lang="zh-CN" altLang="en-US" b="1" dirty="0" smtClean="0">
              <a:solidFill>
                <a:schemeClr val="tx1"/>
              </a:solidFill>
              <a:latin typeface="微软雅黑" panose="020B0503020204020204" pitchFamily="34" charset="-122"/>
              <a:ea typeface="微软雅黑" panose="020B0503020204020204" pitchFamily="34" charset="-122"/>
            </a:rPr>
            <a:t>可能</a:t>
          </a:r>
          <a:r>
            <a:rPr lang="zh-CN" altLang="en-US" dirty="0" smtClean="0">
              <a:solidFill>
                <a:schemeClr val="tx1"/>
              </a:solidFill>
              <a:latin typeface="微软雅黑" panose="020B0503020204020204" pitchFamily="34" charset="-122"/>
              <a:ea typeface="微软雅黑" panose="020B0503020204020204" pitchFamily="34" charset="-122"/>
            </a:rPr>
            <a:t>导致感染</a:t>
          </a:r>
          <a:endParaRPr lang="zh-CN" altLang="en-US" dirty="0">
            <a:solidFill>
              <a:schemeClr val="tx1"/>
            </a:solidFill>
          </a:endParaRPr>
        </a:p>
      </dgm:t>
    </dgm:pt>
    <dgm:pt modelId="{DB7CB33B-DA3C-4D06-89A9-ED482BFA8A25}" cxnId="{07A83DC4-92D2-4D56-A62F-590B0C81817E}" type="parTrans">
      <dgm:prSet/>
      <dgm:spPr/>
      <dgm:t>
        <a:bodyPr/>
        <a:lstStyle/>
        <a:p>
          <a:endParaRPr lang="zh-CN" altLang="en-US"/>
        </a:p>
      </dgm:t>
    </dgm:pt>
    <dgm:pt modelId="{97096AAD-8C6B-4734-8FE1-C543832E9A58}" cxnId="{07A83DC4-92D2-4D56-A62F-590B0C81817E}" type="sibTrans">
      <dgm:prSet/>
      <dgm:spPr/>
      <dgm:t>
        <a:bodyPr/>
        <a:lstStyle/>
        <a:p>
          <a:endParaRPr lang="zh-CN" altLang="en-US"/>
        </a:p>
      </dgm:t>
    </dgm:pt>
    <dgm:pt modelId="{CD7E219B-2912-410F-8747-7584FAF81157}">
      <dgm:prSet phldrT="[文本]" custT="1"/>
      <dgm:spPr/>
      <dgm:t>
        <a:bodyPr/>
        <a:lstStyle/>
        <a:p>
          <a:r>
            <a:rPr lang="zh-CN" altLang="en-US" sz="1600" dirty="0" smtClean="0">
              <a:latin typeface="微软雅黑" panose="020B0503020204020204" pitchFamily="34" charset="-122"/>
              <a:ea typeface="微软雅黑" panose="020B0503020204020204" pitchFamily="34" charset="-122"/>
            </a:rPr>
            <a:t>消化道传播（待明确）</a:t>
          </a:r>
        </a:p>
      </dgm:t>
    </dgm:pt>
    <dgm:pt modelId="{128E35A8-6FE4-4DD9-BD33-8078876431B6}" cxnId="{069E849A-4511-4C1D-A426-DEA0443D1FEA}" type="parTrans">
      <dgm:prSet/>
      <dgm:spPr/>
      <dgm:t>
        <a:bodyPr/>
        <a:lstStyle/>
        <a:p>
          <a:endParaRPr lang="zh-CN" altLang="en-US"/>
        </a:p>
      </dgm:t>
    </dgm:pt>
    <dgm:pt modelId="{13571EA8-EAAF-447B-BC9E-F14FAD125A01}" cxnId="{069E849A-4511-4C1D-A426-DEA0443D1FEA}" type="sibTrans">
      <dgm:prSet/>
      <dgm:spPr/>
      <dgm:t>
        <a:bodyPr/>
        <a:lstStyle/>
        <a:p>
          <a:endParaRPr lang="zh-CN" altLang="en-US"/>
        </a:p>
      </dgm:t>
    </dgm:pt>
    <dgm:pt modelId="{14F44B40-48BC-4FD0-B788-8F4C71FB5F53}">
      <dgm:prSet phldrT="[文本]"/>
      <dgm:spPr/>
      <dgm:t>
        <a:bodyPr/>
        <a:lstStyle/>
        <a:p>
          <a:r>
            <a:rPr lang="zh-CN" altLang="en-US" dirty="0" smtClean="0">
              <a:solidFill>
                <a:schemeClr val="tx1"/>
              </a:solidFill>
            </a:rPr>
            <a:t>通过病毒感染者的</a:t>
          </a:r>
          <a:r>
            <a:rPr lang="zh-CN" altLang="en-US" b="1" dirty="0" smtClean="0">
              <a:solidFill>
                <a:schemeClr val="tx1"/>
              </a:solidFill>
            </a:rPr>
            <a:t>排泄物</a:t>
          </a:r>
          <a:r>
            <a:rPr lang="zh-CN" altLang="en-US" dirty="0" smtClean="0">
              <a:solidFill>
                <a:schemeClr val="tx1"/>
              </a:solidFill>
            </a:rPr>
            <a:t>（如粪便、呕吐物等），经过生活接触</a:t>
          </a:r>
          <a:r>
            <a:rPr lang="zh-CN" altLang="en-US" b="1" dirty="0" smtClean="0">
              <a:solidFill>
                <a:schemeClr val="tx1"/>
              </a:solidFill>
            </a:rPr>
            <a:t>污染手、水、食物和食具</a:t>
          </a:r>
          <a:r>
            <a:rPr lang="zh-CN" altLang="en-US" dirty="0" smtClean="0">
              <a:solidFill>
                <a:schemeClr val="tx1"/>
              </a:solidFill>
            </a:rPr>
            <a:t>进入人体，</a:t>
          </a:r>
          <a:r>
            <a:rPr lang="zh-CN" altLang="en-US" b="1" dirty="0" smtClean="0">
              <a:solidFill>
                <a:schemeClr val="tx1"/>
              </a:solidFill>
            </a:rPr>
            <a:t>可能</a:t>
          </a:r>
          <a:r>
            <a:rPr lang="zh-CN" altLang="en-US" dirty="0" smtClean="0">
              <a:solidFill>
                <a:schemeClr val="tx1"/>
              </a:solidFill>
            </a:rPr>
            <a:t>导致感染</a:t>
          </a:r>
          <a:endParaRPr lang="zh-CN" altLang="en-US" dirty="0">
            <a:solidFill>
              <a:schemeClr val="tx1"/>
            </a:solidFill>
          </a:endParaRPr>
        </a:p>
      </dgm:t>
    </dgm:pt>
    <dgm:pt modelId="{69D782D7-6F0C-4758-B52A-C9155E447A7B}" cxnId="{85CDF19B-671B-44D0-9576-93D7EDA05191}" type="parTrans">
      <dgm:prSet/>
      <dgm:spPr/>
      <dgm:t>
        <a:bodyPr/>
        <a:lstStyle/>
        <a:p>
          <a:endParaRPr lang="zh-CN" altLang="en-US"/>
        </a:p>
      </dgm:t>
    </dgm:pt>
    <dgm:pt modelId="{00F8C632-9D7F-4E37-8152-5FFF5F9830B1}" cxnId="{85CDF19B-671B-44D0-9576-93D7EDA05191}" type="sibTrans">
      <dgm:prSet/>
      <dgm:spPr/>
      <dgm:t>
        <a:bodyPr/>
        <a:lstStyle/>
        <a:p>
          <a:endParaRPr lang="zh-CN" altLang="en-US"/>
        </a:p>
      </dgm:t>
    </dgm:pt>
    <dgm:pt modelId="{9D1D6764-E778-4F6C-95C8-21B0DDA55947}" type="pres">
      <dgm:prSet presAssocID="{B02EEF05-9E5F-49EC-B452-817428605BAC}" presName="Name0" presStyleCnt="0">
        <dgm:presLayoutVars>
          <dgm:dir/>
          <dgm:animLvl val="lvl"/>
          <dgm:resizeHandles val="exact"/>
        </dgm:presLayoutVars>
      </dgm:prSet>
      <dgm:spPr/>
      <dgm:t>
        <a:bodyPr/>
        <a:lstStyle/>
        <a:p>
          <a:endParaRPr lang="zh-CN" altLang="en-US"/>
        </a:p>
      </dgm:t>
    </dgm:pt>
    <dgm:pt modelId="{7CF38151-5831-40AB-9C8E-8AD38D68BFFC}" type="pres">
      <dgm:prSet presAssocID="{458FBE87-EDA1-42D2-8F4E-AE16B32F4B4F}" presName="linNode" presStyleCnt="0"/>
      <dgm:spPr/>
    </dgm:pt>
    <dgm:pt modelId="{CE9B1544-6420-417E-8F84-A5D5EDA47FB8}" type="pres">
      <dgm:prSet presAssocID="{458FBE87-EDA1-42D2-8F4E-AE16B32F4B4F}" presName="parentText" presStyleLbl="node1" presStyleIdx="0" presStyleCnt="4">
        <dgm:presLayoutVars>
          <dgm:chMax val="1"/>
          <dgm:bulletEnabled val="1"/>
        </dgm:presLayoutVars>
      </dgm:prSet>
      <dgm:spPr/>
      <dgm:t>
        <a:bodyPr/>
        <a:lstStyle/>
        <a:p>
          <a:endParaRPr lang="zh-CN" altLang="en-US"/>
        </a:p>
      </dgm:t>
    </dgm:pt>
    <dgm:pt modelId="{CB26B344-6CA0-47C0-9CA1-EE4CC08B4DEB}" type="pres">
      <dgm:prSet presAssocID="{458FBE87-EDA1-42D2-8F4E-AE16B32F4B4F}" presName="descendantText" presStyleLbl="alignAccFollowNode1" presStyleIdx="0" presStyleCnt="4">
        <dgm:presLayoutVars>
          <dgm:bulletEnabled val="1"/>
        </dgm:presLayoutVars>
      </dgm:prSet>
      <dgm:spPr/>
      <dgm:t>
        <a:bodyPr/>
        <a:lstStyle/>
        <a:p>
          <a:endParaRPr lang="zh-CN" altLang="en-US"/>
        </a:p>
      </dgm:t>
    </dgm:pt>
    <dgm:pt modelId="{8ACC47F4-3B1E-43B2-A05E-F024FBC4AA6B}" type="pres">
      <dgm:prSet presAssocID="{B9AF2E6A-FA91-45A3-A998-834F0F4CC518}" presName="sp" presStyleCnt="0"/>
      <dgm:spPr/>
    </dgm:pt>
    <dgm:pt modelId="{A8E81075-72FA-41AB-A523-395F1C74D780}" type="pres">
      <dgm:prSet presAssocID="{6652832B-D3E8-4052-A4AA-3A75F76A5CE8}" presName="linNode" presStyleCnt="0"/>
      <dgm:spPr/>
    </dgm:pt>
    <dgm:pt modelId="{FAA5C022-1914-458C-A928-6D29914B1907}" type="pres">
      <dgm:prSet presAssocID="{6652832B-D3E8-4052-A4AA-3A75F76A5CE8}" presName="parentText" presStyleLbl="node1" presStyleIdx="1" presStyleCnt="4">
        <dgm:presLayoutVars>
          <dgm:chMax val="1"/>
          <dgm:bulletEnabled val="1"/>
        </dgm:presLayoutVars>
      </dgm:prSet>
      <dgm:spPr/>
      <dgm:t>
        <a:bodyPr/>
        <a:lstStyle/>
        <a:p>
          <a:endParaRPr lang="zh-CN" altLang="en-US"/>
        </a:p>
      </dgm:t>
    </dgm:pt>
    <dgm:pt modelId="{62EE39AD-958E-4B53-A38B-230958AF4B22}" type="pres">
      <dgm:prSet presAssocID="{6652832B-D3E8-4052-A4AA-3A75F76A5CE8}" presName="descendantText" presStyleLbl="alignAccFollowNode1" presStyleIdx="1" presStyleCnt="4">
        <dgm:presLayoutVars>
          <dgm:bulletEnabled val="1"/>
        </dgm:presLayoutVars>
      </dgm:prSet>
      <dgm:spPr/>
      <dgm:t>
        <a:bodyPr/>
        <a:lstStyle/>
        <a:p>
          <a:endParaRPr lang="zh-CN" altLang="en-US"/>
        </a:p>
      </dgm:t>
    </dgm:pt>
    <dgm:pt modelId="{E09CB228-471D-40CB-AEC4-0D2D2AD5ADC1}" type="pres">
      <dgm:prSet presAssocID="{2C55A780-3EFF-4525-B7D3-6D8F4E0FA1FC}" presName="sp" presStyleCnt="0"/>
      <dgm:spPr/>
    </dgm:pt>
    <dgm:pt modelId="{E490B863-3BAB-4924-932D-E527F3F9B6CF}" type="pres">
      <dgm:prSet presAssocID="{833468A2-1372-403F-AAA4-B8F96AC0F731}" presName="linNode" presStyleCnt="0"/>
      <dgm:spPr/>
    </dgm:pt>
    <dgm:pt modelId="{2A7130D7-9EFA-409D-8520-3E36B7527B81}" type="pres">
      <dgm:prSet presAssocID="{833468A2-1372-403F-AAA4-B8F96AC0F731}" presName="parentText" presStyleLbl="node1" presStyleIdx="2" presStyleCnt="4">
        <dgm:presLayoutVars>
          <dgm:chMax val="1"/>
          <dgm:bulletEnabled val="1"/>
        </dgm:presLayoutVars>
      </dgm:prSet>
      <dgm:spPr/>
      <dgm:t>
        <a:bodyPr/>
        <a:lstStyle/>
        <a:p>
          <a:endParaRPr lang="zh-CN" altLang="en-US"/>
        </a:p>
      </dgm:t>
    </dgm:pt>
    <dgm:pt modelId="{329FFACE-9DD2-4C82-87BC-4AD7B9FAAC1A}" type="pres">
      <dgm:prSet presAssocID="{833468A2-1372-403F-AAA4-B8F96AC0F731}" presName="descendantText" presStyleLbl="alignAccFollowNode1" presStyleIdx="2" presStyleCnt="4">
        <dgm:presLayoutVars>
          <dgm:bulletEnabled val="1"/>
        </dgm:presLayoutVars>
      </dgm:prSet>
      <dgm:spPr/>
      <dgm:t>
        <a:bodyPr/>
        <a:lstStyle/>
        <a:p>
          <a:endParaRPr lang="zh-CN" altLang="en-US"/>
        </a:p>
      </dgm:t>
    </dgm:pt>
    <dgm:pt modelId="{C6ADA023-7FED-46D2-AC4A-CC7532EEC55F}" type="pres">
      <dgm:prSet presAssocID="{CE8D23B5-FEFB-4BBC-9BB9-FA101B137207}" presName="sp" presStyleCnt="0"/>
      <dgm:spPr/>
    </dgm:pt>
    <dgm:pt modelId="{C3EA623A-A312-4B43-9004-718C4D25F813}" type="pres">
      <dgm:prSet presAssocID="{CD7E219B-2912-410F-8747-7584FAF81157}" presName="linNode" presStyleCnt="0"/>
      <dgm:spPr/>
    </dgm:pt>
    <dgm:pt modelId="{64446AAF-F4DB-4D85-8D3D-843DFF25D5D2}" type="pres">
      <dgm:prSet presAssocID="{CD7E219B-2912-410F-8747-7584FAF81157}" presName="parentText" presStyleLbl="node1" presStyleIdx="3" presStyleCnt="4">
        <dgm:presLayoutVars>
          <dgm:chMax val="1"/>
          <dgm:bulletEnabled val="1"/>
        </dgm:presLayoutVars>
      </dgm:prSet>
      <dgm:spPr/>
      <dgm:t>
        <a:bodyPr/>
        <a:lstStyle/>
        <a:p>
          <a:endParaRPr lang="zh-CN" altLang="en-US"/>
        </a:p>
      </dgm:t>
    </dgm:pt>
    <dgm:pt modelId="{1F416C27-09F3-48EB-B4D2-8A0FEA0EF1D7}" type="pres">
      <dgm:prSet presAssocID="{CD7E219B-2912-410F-8747-7584FAF81157}" presName="descendantText" presStyleLbl="alignAccFollowNode1" presStyleIdx="3" presStyleCnt="4">
        <dgm:presLayoutVars>
          <dgm:bulletEnabled val="1"/>
        </dgm:presLayoutVars>
      </dgm:prSet>
      <dgm:spPr/>
      <dgm:t>
        <a:bodyPr/>
        <a:lstStyle/>
        <a:p>
          <a:endParaRPr lang="zh-CN" altLang="en-US"/>
        </a:p>
      </dgm:t>
    </dgm:pt>
  </dgm:ptLst>
  <dgm:cxnLst>
    <dgm:cxn modelId="{677D9613-8EB3-44EC-AEE4-42503F194568}" type="presOf" srcId="{6652832B-D3E8-4052-A4AA-3A75F76A5CE8}" destId="{FAA5C022-1914-458C-A928-6D29914B1907}" srcOrd="0" destOrd="0" presId="urn:microsoft.com/office/officeart/2005/8/layout/vList5"/>
    <dgm:cxn modelId="{128EFA72-4927-418B-A1ED-CB0352D4C75D}" srcId="{B02EEF05-9E5F-49EC-B452-817428605BAC}" destId="{833468A2-1372-403F-AAA4-B8F96AC0F731}" srcOrd="2" destOrd="0" parTransId="{4FF31239-7FF9-4FF6-907F-5A045FE02C30}" sibTransId="{CE8D23B5-FEFB-4BBC-9BB9-FA101B137207}"/>
    <dgm:cxn modelId="{07A83DC4-92D2-4D56-A62F-590B0C81817E}" srcId="{833468A2-1372-403F-AAA4-B8F96AC0F731}" destId="{0D940BC9-5021-4F21-8D8D-0BB3564521E4}" srcOrd="0" destOrd="0" parTransId="{DB7CB33B-DA3C-4D06-89A9-ED482BFA8A25}" sibTransId="{97096AAD-8C6B-4734-8FE1-C543832E9A58}"/>
    <dgm:cxn modelId="{957A4383-92A9-422A-8148-1ABA264F49D4}" type="presOf" srcId="{B02EEF05-9E5F-49EC-B452-817428605BAC}" destId="{9D1D6764-E778-4F6C-95C8-21B0DDA55947}" srcOrd="0" destOrd="0" presId="urn:microsoft.com/office/officeart/2005/8/layout/vList5"/>
    <dgm:cxn modelId="{AE757ADE-79BC-452E-8531-9C783115D59B}" type="presOf" srcId="{833468A2-1372-403F-AAA4-B8F96AC0F731}" destId="{2A7130D7-9EFA-409D-8520-3E36B7527B81}" srcOrd="0" destOrd="0" presId="urn:microsoft.com/office/officeart/2005/8/layout/vList5"/>
    <dgm:cxn modelId="{85CDF19B-671B-44D0-9576-93D7EDA05191}" srcId="{CD7E219B-2912-410F-8747-7584FAF81157}" destId="{14F44B40-48BC-4FD0-B788-8F4C71FB5F53}" srcOrd="0" destOrd="0" parTransId="{69D782D7-6F0C-4758-B52A-C9155E447A7B}" sibTransId="{00F8C632-9D7F-4E37-8152-5FFF5F9830B1}"/>
    <dgm:cxn modelId="{0AEDD56E-FC48-4F56-A5B3-1C6BBCF16284}" type="presOf" srcId="{458FBE87-EDA1-42D2-8F4E-AE16B32F4B4F}" destId="{CE9B1544-6420-417E-8F84-A5D5EDA47FB8}" srcOrd="0" destOrd="0" presId="urn:microsoft.com/office/officeart/2005/8/layout/vList5"/>
    <dgm:cxn modelId="{DCF6D737-F557-402C-8795-AA15ABD55D7E}" srcId="{458FBE87-EDA1-42D2-8F4E-AE16B32F4B4F}" destId="{1E815115-9004-47A9-A7B8-2EA17AB0388E}" srcOrd="0" destOrd="0" parTransId="{AE491E24-9C5C-461B-AA22-3C5892868C02}" sibTransId="{5AADE957-1F7D-4550-98F3-71AB9C819D84}"/>
    <dgm:cxn modelId="{1A51E1F9-C856-4F6C-8CC4-7541EBCEBC14}" srcId="{B02EEF05-9E5F-49EC-B452-817428605BAC}" destId="{6652832B-D3E8-4052-A4AA-3A75F76A5CE8}" srcOrd="1" destOrd="0" parTransId="{FE76F70A-6498-49BE-8CAE-C6ED7990442D}" sibTransId="{2C55A780-3EFF-4525-B7D3-6D8F4E0FA1FC}"/>
    <dgm:cxn modelId="{069E849A-4511-4C1D-A426-DEA0443D1FEA}" srcId="{B02EEF05-9E5F-49EC-B452-817428605BAC}" destId="{CD7E219B-2912-410F-8747-7584FAF81157}" srcOrd="3" destOrd="0" parTransId="{128E35A8-6FE4-4DD9-BD33-8078876431B6}" sibTransId="{13571EA8-EAAF-447B-BC9E-F14FAD125A01}"/>
    <dgm:cxn modelId="{BDAA41DE-7B1B-408B-85A2-AFC24C5DF808}" type="presOf" srcId="{1E815115-9004-47A9-A7B8-2EA17AB0388E}" destId="{CB26B344-6CA0-47C0-9CA1-EE4CC08B4DEB}" srcOrd="0" destOrd="0" presId="urn:microsoft.com/office/officeart/2005/8/layout/vList5"/>
    <dgm:cxn modelId="{5604CB24-8E21-407C-84AB-A241303AF7A1}" type="presOf" srcId="{CD7E219B-2912-410F-8747-7584FAF81157}" destId="{64446AAF-F4DB-4D85-8D3D-843DFF25D5D2}" srcOrd="0" destOrd="0" presId="urn:microsoft.com/office/officeart/2005/8/layout/vList5"/>
    <dgm:cxn modelId="{3BD1DAED-A44F-4919-9218-1C80D3CE9912}" srcId="{6652832B-D3E8-4052-A4AA-3A75F76A5CE8}" destId="{D75138B8-F482-4942-B6AF-2B543BCB5ADD}" srcOrd="0" destOrd="0" parTransId="{22A75FCA-B688-4865-B753-30953A75B7D5}" sibTransId="{54732D55-84FC-47D2-BEB5-5CA035AE33A8}"/>
    <dgm:cxn modelId="{7D51FC79-2B28-45BD-9E9F-11859A92DACA}" type="presOf" srcId="{0D940BC9-5021-4F21-8D8D-0BB3564521E4}" destId="{329FFACE-9DD2-4C82-87BC-4AD7B9FAAC1A}" srcOrd="0" destOrd="0" presId="urn:microsoft.com/office/officeart/2005/8/layout/vList5"/>
    <dgm:cxn modelId="{1B1D9182-0D72-4A73-A653-DB44D094EF95}" type="presOf" srcId="{D75138B8-F482-4942-B6AF-2B543BCB5ADD}" destId="{62EE39AD-958E-4B53-A38B-230958AF4B22}" srcOrd="0" destOrd="0" presId="urn:microsoft.com/office/officeart/2005/8/layout/vList5"/>
    <dgm:cxn modelId="{EC41907D-A378-4A32-83AD-91ED5B9B0C47}" srcId="{B02EEF05-9E5F-49EC-B452-817428605BAC}" destId="{458FBE87-EDA1-42D2-8F4E-AE16B32F4B4F}" srcOrd="0" destOrd="0" parTransId="{41794AD6-0F9E-401F-B9E6-A1B14F4C3242}" sibTransId="{B9AF2E6A-FA91-45A3-A998-834F0F4CC518}"/>
    <dgm:cxn modelId="{6C24956D-1506-4143-B778-DEE6DD86CFBF}" type="presOf" srcId="{14F44B40-48BC-4FD0-B788-8F4C71FB5F53}" destId="{1F416C27-09F3-48EB-B4D2-8A0FEA0EF1D7}" srcOrd="0" destOrd="0" presId="urn:microsoft.com/office/officeart/2005/8/layout/vList5"/>
    <dgm:cxn modelId="{9E51C343-D8BD-4429-BF0F-00156BF62885}" type="presParOf" srcId="{9D1D6764-E778-4F6C-95C8-21B0DDA55947}" destId="{7CF38151-5831-40AB-9C8E-8AD38D68BFFC}" srcOrd="0" destOrd="0" presId="urn:microsoft.com/office/officeart/2005/8/layout/vList5"/>
    <dgm:cxn modelId="{F669DD14-7227-436E-ABFC-3E1034035FBF}" type="presParOf" srcId="{7CF38151-5831-40AB-9C8E-8AD38D68BFFC}" destId="{CE9B1544-6420-417E-8F84-A5D5EDA47FB8}" srcOrd="0" destOrd="0" presId="urn:microsoft.com/office/officeart/2005/8/layout/vList5"/>
    <dgm:cxn modelId="{10D8C1C7-E3B2-4E8A-8D09-0C7122680D5B}" type="presParOf" srcId="{7CF38151-5831-40AB-9C8E-8AD38D68BFFC}" destId="{CB26B344-6CA0-47C0-9CA1-EE4CC08B4DEB}" srcOrd="1" destOrd="0" presId="urn:microsoft.com/office/officeart/2005/8/layout/vList5"/>
    <dgm:cxn modelId="{1DA96C70-DED5-46E4-A225-B21076936A31}" type="presParOf" srcId="{9D1D6764-E778-4F6C-95C8-21B0DDA55947}" destId="{8ACC47F4-3B1E-43B2-A05E-F024FBC4AA6B}" srcOrd="1" destOrd="0" presId="urn:microsoft.com/office/officeart/2005/8/layout/vList5"/>
    <dgm:cxn modelId="{8B642ED7-0F2E-4E13-B8C5-5098E0438299}" type="presParOf" srcId="{9D1D6764-E778-4F6C-95C8-21B0DDA55947}" destId="{A8E81075-72FA-41AB-A523-395F1C74D780}" srcOrd="2" destOrd="0" presId="urn:microsoft.com/office/officeart/2005/8/layout/vList5"/>
    <dgm:cxn modelId="{6AA31562-E074-4736-B540-7E3428D1B5FE}" type="presParOf" srcId="{A8E81075-72FA-41AB-A523-395F1C74D780}" destId="{FAA5C022-1914-458C-A928-6D29914B1907}" srcOrd="0" destOrd="0" presId="urn:microsoft.com/office/officeart/2005/8/layout/vList5"/>
    <dgm:cxn modelId="{0FB91510-8805-4464-A916-44DBEFB5BAB6}" type="presParOf" srcId="{A8E81075-72FA-41AB-A523-395F1C74D780}" destId="{62EE39AD-958E-4B53-A38B-230958AF4B22}" srcOrd="1" destOrd="0" presId="urn:microsoft.com/office/officeart/2005/8/layout/vList5"/>
    <dgm:cxn modelId="{B3A34400-EA48-4BF0-826C-7D7B8BE56B5D}" type="presParOf" srcId="{9D1D6764-E778-4F6C-95C8-21B0DDA55947}" destId="{E09CB228-471D-40CB-AEC4-0D2D2AD5ADC1}" srcOrd="3" destOrd="0" presId="urn:microsoft.com/office/officeart/2005/8/layout/vList5"/>
    <dgm:cxn modelId="{3475177E-4AE0-434D-8245-12AAB5DA412F}" type="presParOf" srcId="{9D1D6764-E778-4F6C-95C8-21B0DDA55947}" destId="{E490B863-3BAB-4924-932D-E527F3F9B6CF}" srcOrd="4" destOrd="0" presId="urn:microsoft.com/office/officeart/2005/8/layout/vList5"/>
    <dgm:cxn modelId="{EEE96675-7D3E-4B8D-B5FA-3D5D2F8042E6}" type="presParOf" srcId="{E490B863-3BAB-4924-932D-E527F3F9B6CF}" destId="{2A7130D7-9EFA-409D-8520-3E36B7527B81}" srcOrd="0" destOrd="0" presId="urn:microsoft.com/office/officeart/2005/8/layout/vList5"/>
    <dgm:cxn modelId="{5DCF82D4-A899-47B9-8498-1F1DBDA47F15}" type="presParOf" srcId="{E490B863-3BAB-4924-932D-E527F3F9B6CF}" destId="{329FFACE-9DD2-4C82-87BC-4AD7B9FAAC1A}" srcOrd="1" destOrd="0" presId="urn:microsoft.com/office/officeart/2005/8/layout/vList5"/>
    <dgm:cxn modelId="{9E7A405B-2DD8-4001-9466-A09C35C5F38D}" type="presParOf" srcId="{9D1D6764-E778-4F6C-95C8-21B0DDA55947}" destId="{C6ADA023-7FED-46D2-AC4A-CC7532EEC55F}" srcOrd="5" destOrd="0" presId="urn:microsoft.com/office/officeart/2005/8/layout/vList5"/>
    <dgm:cxn modelId="{684EDCC5-5122-45C0-A355-34CDD2C2B395}" type="presParOf" srcId="{9D1D6764-E778-4F6C-95C8-21B0DDA55947}" destId="{C3EA623A-A312-4B43-9004-718C4D25F813}" srcOrd="6" destOrd="0" presId="urn:microsoft.com/office/officeart/2005/8/layout/vList5"/>
    <dgm:cxn modelId="{EB10040F-551B-4A7C-A6CA-6E77FB9D65FA}" type="presParOf" srcId="{C3EA623A-A312-4B43-9004-718C4D25F813}" destId="{64446AAF-F4DB-4D85-8D3D-843DFF25D5D2}" srcOrd="0" destOrd="0" presId="urn:microsoft.com/office/officeart/2005/8/layout/vList5"/>
    <dgm:cxn modelId="{D7FA97D8-DAF3-4B66-AB2C-683A0B930014}" type="presParOf" srcId="{C3EA623A-A312-4B43-9004-718C4D25F813}" destId="{1F416C27-09F3-48EB-B4D2-8A0FEA0EF1D7}" srcOrd="1" destOrd="0" presId="urn:microsoft.com/office/officeart/2005/8/layout/vList5"/>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766B1F-0A72-4A63-901A-5E638A0677A8}" type="doc">
      <dgm:prSet loTypeId="urn:microsoft.com/office/officeart/2005/8/layout/chart3#1" loCatId="relationship" qsTypeId="urn:microsoft.com/office/officeart/2005/8/quickstyle/simple1#2" qsCatId="simple" csTypeId="urn:microsoft.com/office/officeart/2005/8/colors/colorful2#1" csCatId="colorful" phldr="1"/>
      <dgm:spPr/>
      <dgm:t>
        <a:bodyPr/>
        <a:lstStyle/>
        <a:p>
          <a:endParaRPr lang="zh-CN" altLang="en-US"/>
        </a:p>
      </dgm:t>
    </dgm:pt>
    <dgm:pt modelId="{FBA4899E-593A-4873-B6C4-1A67D629FD5E}">
      <dgm:prSet phldrT="[文本]"/>
      <dgm:spPr/>
      <dgm:t>
        <a:bodyPr/>
        <a:lstStyle/>
        <a:p>
          <a:r>
            <a:rPr lang="zh-CN" altLang="en-US" dirty="0" smtClean="0">
              <a:latin typeface="微软雅黑" panose="020B0503020204020204" pitchFamily="34" charset="-122"/>
              <a:ea typeface="微软雅黑" panose="020B0503020204020204" pitchFamily="34" charset="-122"/>
            </a:rPr>
            <a:t>传播途径</a:t>
          </a:r>
          <a:endParaRPr lang="zh-CN" altLang="en-US" dirty="0">
            <a:latin typeface="微软雅黑" panose="020B0503020204020204" pitchFamily="34" charset="-122"/>
            <a:ea typeface="微软雅黑" panose="020B0503020204020204" pitchFamily="34" charset="-122"/>
          </a:endParaRPr>
        </a:p>
      </dgm:t>
    </dgm:pt>
    <dgm:pt modelId="{DFACE4C9-63B6-40E2-B12C-F6ED6FC5924E}" cxnId="{9B5E4785-C957-4000-B4AB-9897260601CC}" type="parTrans">
      <dgm:prSet/>
      <dgm:spPr/>
      <dgm:t>
        <a:bodyPr/>
        <a:lstStyle/>
        <a:p>
          <a:endParaRPr lang="zh-CN" altLang="en-US">
            <a:latin typeface="微软雅黑" panose="020B0503020204020204" pitchFamily="34" charset="-122"/>
            <a:ea typeface="微软雅黑" panose="020B0503020204020204" pitchFamily="34" charset="-122"/>
          </a:endParaRPr>
        </a:p>
      </dgm:t>
    </dgm:pt>
    <dgm:pt modelId="{06573086-260F-4A98-BAE0-762F3F2E4582}" cxnId="{9B5E4785-C957-4000-B4AB-9897260601CC}" type="sibTrans">
      <dgm:prSet/>
      <dgm:spPr/>
      <dgm:t>
        <a:bodyPr/>
        <a:lstStyle/>
        <a:p>
          <a:endParaRPr lang="zh-CN" altLang="en-US">
            <a:latin typeface="微软雅黑" panose="020B0503020204020204" pitchFamily="34" charset="-122"/>
            <a:ea typeface="微软雅黑" panose="020B0503020204020204" pitchFamily="34" charset="-122"/>
          </a:endParaRPr>
        </a:p>
      </dgm:t>
    </dgm:pt>
    <dgm:pt modelId="{683625F7-9895-44E1-9E4C-6623EB5D515C}">
      <dgm:prSet phldrT="[文本]"/>
      <dgm:spPr/>
      <dgm:t>
        <a:bodyPr/>
        <a:lstStyle/>
        <a:p>
          <a:r>
            <a:rPr lang="zh-CN" altLang="en-US" dirty="0" smtClean="0">
              <a:latin typeface="微软雅黑" panose="020B0503020204020204" pitchFamily="34" charset="-122"/>
              <a:ea typeface="微软雅黑" panose="020B0503020204020204" pitchFamily="34" charset="-122"/>
            </a:rPr>
            <a:t>易感人群</a:t>
          </a:r>
          <a:endParaRPr lang="zh-CN" altLang="en-US" dirty="0">
            <a:latin typeface="微软雅黑" panose="020B0503020204020204" pitchFamily="34" charset="-122"/>
            <a:ea typeface="微软雅黑" panose="020B0503020204020204" pitchFamily="34" charset="-122"/>
          </a:endParaRPr>
        </a:p>
      </dgm:t>
    </dgm:pt>
    <dgm:pt modelId="{03D3EDDE-EE2E-4624-B280-A79EEC47F680}" cxnId="{5621BB28-0314-414B-89AA-904A78A175F4}" type="parTrans">
      <dgm:prSet/>
      <dgm:spPr/>
      <dgm:t>
        <a:bodyPr/>
        <a:lstStyle/>
        <a:p>
          <a:endParaRPr lang="zh-CN" altLang="en-US">
            <a:latin typeface="微软雅黑" panose="020B0503020204020204" pitchFamily="34" charset="-122"/>
            <a:ea typeface="微软雅黑" panose="020B0503020204020204" pitchFamily="34" charset="-122"/>
          </a:endParaRPr>
        </a:p>
      </dgm:t>
    </dgm:pt>
    <dgm:pt modelId="{77FE9CE4-99F2-4DD8-AA11-8BB880303B6B}" cxnId="{5621BB28-0314-414B-89AA-904A78A175F4}" type="sibTrans">
      <dgm:prSet/>
      <dgm:spPr/>
      <dgm:t>
        <a:bodyPr/>
        <a:lstStyle/>
        <a:p>
          <a:endParaRPr lang="zh-CN" altLang="en-US">
            <a:latin typeface="微软雅黑" panose="020B0503020204020204" pitchFamily="34" charset="-122"/>
            <a:ea typeface="微软雅黑" panose="020B0503020204020204" pitchFamily="34" charset="-122"/>
          </a:endParaRPr>
        </a:p>
      </dgm:t>
    </dgm:pt>
    <dgm:pt modelId="{2D1ED73D-6BAD-4281-9C9F-6FB20799976C}">
      <dgm:prSet phldrT="[文本]"/>
      <dgm:spPr/>
      <dgm:t>
        <a:bodyPr/>
        <a:lstStyle/>
        <a:p>
          <a:r>
            <a:rPr lang="zh-CN" altLang="en-US" dirty="0" smtClean="0">
              <a:latin typeface="微软雅黑" panose="020B0503020204020204" pitchFamily="34" charset="-122"/>
              <a:ea typeface="微软雅黑" panose="020B0503020204020204" pitchFamily="34" charset="-122"/>
            </a:rPr>
            <a:t>传染源</a:t>
          </a:r>
          <a:endParaRPr lang="zh-CN" altLang="en-US" dirty="0">
            <a:latin typeface="微软雅黑" panose="020B0503020204020204" pitchFamily="34" charset="-122"/>
            <a:ea typeface="微软雅黑" panose="020B0503020204020204" pitchFamily="34" charset="-122"/>
          </a:endParaRPr>
        </a:p>
      </dgm:t>
    </dgm:pt>
    <dgm:pt modelId="{8831B0F4-962E-4E16-99F3-E2EBBB1D2FE1}" cxnId="{74D390AB-7D96-49A9-BCDC-AD81D9C5C59D}" type="parTrans">
      <dgm:prSet/>
      <dgm:spPr/>
      <dgm:t>
        <a:bodyPr/>
        <a:lstStyle/>
        <a:p>
          <a:endParaRPr lang="zh-CN" altLang="en-US">
            <a:latin typeface="微软雅黑" panose="020B0503020204020204" pitchFamily="34" charset="-122"/>
            <a:ea typeface="微软雅黑" panose="020B0503020204020204" pitchFamily="34" charset="-122"/>
          </a:endParaRPr>
        </a:p>
      </dgm:t>
    </dgm:pt>
    <dgm:pt modelId="{9D560F36-9DCC-4CC2-BA3D-F56BDB94A09D}" cxnId="{74D390AB-7D96-49A9-BCDC-AD81D9C5C59D}" type="sibTrans">
      <dgm:prSet/>
      <dgm:spPr/>
      <dgm:t>
        <a:bodyPr/>
        <a:lstStyle/>
        <a:p>
          <a:endParaRPr lang="zh-CN" altLang="en-US">
            <a:latin typeface="微软雅黑" panose="020B0503020204020204" pitchFamily="34" charset="-122"/>
            <a:ea typeface="微软雅黑" panose="020B0503020204020204" pitchFamily="34" charset="-122"/>
          </a:endParaRPr>
        </a:p>
      </dgm:t>
    </dgm:pt>
    <dgm:pt modelId="{1FA178BC-479A-4D5F-8350-52F2E18B1072}" type="pres">
      <dgm:prSet presAssocID="{7F766B1F-0A72-4A63-901A-5E638A0677A8}" presName="compositeShape" presStyleCnt="0">
        <dgm:presLayoutVars>
          <dgm:chMax val="7"/>
          <dgm:dir/>
          <dgm:resizeHandles val="exact"/>
        </dgm:presLayoutVars>
      </dgm:prSet>
      <dgm:spPr/>
      <dgm:t>
        <a:bodyPr/>
        <a:lstStyle/>
        <a:p>
          <a:endParaRPr lang="zh-CN" altLang="en-US"/>
        </a:p>
      </dgm:t>
    </dgm:pt>
    <dgm:pt modelId="{8B399194-EBCF-40F3-B20C-06481F49C5A2}" type="pres">
      <dgm:prSet presAssocID="{7F766B1F-0A72-4A63-901A-5E638A0677A8}" presName="wedge1" presStyleLbl="node1" presStyleIdx="0" presStyleCnt="3"/>
      <dgm:spPr/>
      <dgm:t>
        <a:bodyPr/>
        <a:lstStyle/>
        <a:p>
          <a:endParaRPr lang="zh-CN" altLang="en-US"/>
        </a:p>
      </dgm:t>
    </dgm:pt>
    <dgm:pt modelId="{D6BE4E23-E21A-4E3C-80C0-D1108FBEB54B}" type="pres">
      <dgm:prSet presAssocID="{7F766B1F-0A72-4A63-901A-5E638A0677A8}" presName="wedge1Tx" presStyleLbl="node1" presStyleIdx="0" presStyleCnt="3">
        <dgm:presLayoutVars>
          <dgm:chMax val="0"/>
          <dgm:chPref val="0"/>
          <dgm:bulletEnabled val="1"/>
        </dgm:presLayoutVars>
      </dgm:prSet>
      <dgm:spPr/>
      <dgm:t>
        <a:bodyPr/>
        <a:lstStyle/>
        <a:p>
          <a:endParaRPr lang="zh-CN" altLang="en-US"/>
        </a:p>
      </dgm:t>
    </dgm:pt>
    <dgm:pt modelId="{373812FF-F78D-4771-851F-7CBBED34B36F}" type="pres">
      <dgm:prSet presAssocID="{7F766B1F-0A72-4A63-901A-5E638A0677A8}" presName="wedge2" presStyleLbl="node1" presStyleIdx="1" presStyleCnt="3"/>
      <dgm:spPr/>
      <dgm:t>
        <a:bodyPr/>
        <a:lstStyle/>
        <a:p>
          <a:endParaRPr lang="zh-CN" altLang="en-US"/>
        </a:p>
      </dgm:t>
    </dgm:pt>
    <dgm:pt modelId="{424D981E-F0C5-4C1E-B8AF-EDF735C1AF5B}" type="pres">
      <dgm:prSet presAssocID="{7F766B1F-0A72-4A63-901A-5E638A0677A8}" presName="wedge2Tx" presStyleLbl="node1" presStyleIdx="1" presStyleCnt="3">
        <dgm:presLayoutVars>
          <dgm:chMax val="0"/>
          <dgm:chPref val="0"/>
          <dgm:bulletEnabled val="1"/>
        </dgm:presLayoutVars>
      </dgm:prSet>
      <dgm:spPr/>
      <dgm:t>
        <a:bodyPr/>
        <a:lstStyle/>
        <a:p>
          <a:endParaRPr lang="zh-CN" altLang="en-US"/>
        </a:p>
      </dgm:t>
    </dgm:pt>
    <dgm:pt modelId="{3F071D63-B631-42E9-B074-EF8D76BBD586}" type="pres">
      <dgm:prSet presAssocID="{7F766B1F-0A72-4A63-901A-5E638A0677A8}" presName="wedge3" presStyleLbl="node1" presStyleIdx="2" presStyleCnt="3"/>
      <dgm:spPr/>
      <dgm:t>
        <a:bodyPr/>
        <a:lstStyle/>
        <a:p>
          <a:endParaRPr lang="zh-CN" altLang="en-US"/>
        </a:p>
      </dgm:t>
    </dgm:pt>
    <dgm:pt modelId="{13379660-7C07-45E7-9F09-DDAC86B5A82A}" type="pres">
      <dgm:prSet presAssocID="{7F766B1F-0A72-4A63-901A-5E638A0677A8}" presName="wedge3Tx" presStyleLbl="node1" presStyleIdx="2" presStyleCnt="3">
        <dgm:presLayoutVars>
          <dgm:chMax val="0"/>
          <dgm:chPref val="0"/>
          <dgm:bulletEnabled val="1"/>
        </dgm:presLayoutVars>
      </dgm:prSet>
      <dgm:spPr/>
      <dgm:t>
        <a:bodyPr/>
        <a:lstStyle/>
        <a:p>
          <a:endParaRPr lang="zh-CN" altLang="en-US"/>
        </a:p>
      </dgm:t>
    </dgm:pt>
  </dgm:ptLst>
  <dgm:cxnLst>
    <dgm:cxn modelId="{5621BB28-0314-414B-89AA-904A78A175F4}" srcId="{7F766B1F-0A72-4A63-901A-5E638A0677A8}" destId="{683625F7-9895-44E1-9E4C-6623EB5D515C}" srcOrd="1" destOrd="0" parTransId="{03D3EDDE-EE2E-4624-B280-A79EEC47F680}" sibTransId="{77FE9CE4-99F2-4DD8-AA11-8BB880303B6B}"/>
    <dgm:cxn modelId="{5C722764-4528-4A37-8CB0-ED30010CE319}" type="presOf" srcId="{2D1ED73D-6BAD-4281-9C9F-6FB20799976C}" destId="{13379660-7C07-45E7-9F09-DDAC86B5A82A}" srcOrd="1" destOrd="0" presId="urn:microsoft.com/office/officeart/2005/8/layout/chart3#1"/>
    <dgm:cxn modelId="{D83FF79E-A6AA-4642-B7BB-83F1E89B1C92}" type="presOf" srcId="{683625F7-9895-44E1-9E4C-6623EB5D515C}" destId="{373812FF-F78D-4771-851F-7CBBED34B36F}" srcOrd="0" destOrd="0" presId="urn:microsoft.com/office/officeart/2005/8/layout/chart3#1"/>
    <dgm:cxn modelId="{493389B4-56B7-45E3-BA82-17C7638F3469}" type="presOf" srcId="{FBA4899E-593A-4873-B6C4-1A67D629FD5E}" destId="{8B399194-EBCF-40F3-B20C-06481F49C5A2}" srcOrd="0" destOrd="0" presId="urn:microsoft.com/office/officeart/2005/8/layout/chart3#1"/>
    <dgm:cxn modelId="{A2DA66F8-9462-49F7-A9BD-4020E7695482}" type="presOf" srcId="{2D1ED73D-6BAD-4281-9C9F-6FB20799976C}" destId="{3F071D63-B631-42E9-B074-EF8D76BBD586}" srcOrd="0" destOrd="0" presId="urn:microsoft.com/office/officeart/2005/8/layout/chart3#1"/>
    <dgm:cxn modelId="{6221F8EF-465F-432F-B2BD-3108E74FE02C}" type="presOf" srcId="{FBA4899E-593A-4873-B6C4-1A67D629FD5E}" destId="{D6BE4E23-E21A-4E3C-80C0-D1108FBEB54B}" srcOrd="1" destOrd="0" presId="urn:microsoft.com/office/officeart/2005/8/layout/chart3#1"/>
    <dgm:cxn modelId="{433455F6-B208-434C-A5B2-F8413FB24114}" type="presOf" srcId="{7F766B1F-0A72-4A63-901A-5E638A0677A8}" destId="{1FA178BC-479A-4D5F-8350-52F2E18B1072}" srcOrd="0" destOrd="0" presId="urn:microsoft.com/office/officeart/2005/8/layout/chart3#1"/>
    <dgm:cxn modelId="{F316E10D-DDD8-452E-A458-97B5961B2708}" type="presOf" srcId="{683625F7-9895-44E1-9E4C-6623EB5D515C}" destId="{424D981E-F0C5-4C1E-B8AF-EDF735C1AF5B}" srcOrd="1" destOrd="0" presId="urn:microsoft.com/office/officeart/2005/8/layout/chart3#1"/>
    <dgm:cxn modelId="{9B5E4785-C957-4000-B4AB-9897260601CC}" srcId="{7F766B1F-0A72-4A63-901A-5E638A0677A8}" destId="{FBA4899E-593A-4873-B6C4-1A67D629FD5E}" srcOrd="0" destOrd="0" parTransId="{DFACE4C9-63B6-40E2-B12C-F6ED6FC5924E}" sibTransId="{06573086-260F-4A98-BAE0-762F3F2E4582}"/>
    <dgm:cxn modelId="{74D390AB-7D96-49A9-BCDC-AD81D9C5C59D}" srcId="{7F766B1F-0A72-4A63-901A-5E638A0677A8}" destId="{2D1ED73D-6BAD-4281-9C9F-6FB20799976C}" srcOrd="2" destOrd="0" parTransId="{8831B0F4-962E-4E16-99F3-E2EBBB1D2FE1}" sibTransId="{9D560F36-9DCC-4CC2-BA3D-F56BDB94A09D}"/>
    <dgm:cxn modelId="{7344B83D-07D0-48A0-AC44-1FB5ABB161AE}" type="presParOf" srcId="{1FA178BC-479A-4D5F-8350-52F2E18B1072}" destId="{8B399194-EBCF-40F3-B20C-06481F49C5A2}" srcOrd="0" destOrd="0" presId="urn:microsoft.com/office/officeart/2005/8/layout/chart3#1"/>
    <dgm:cxn modelId="{F8D9684F-4B14-4706-B804-F9D15477E40E}" type="presParOf" srcId="{1FA178BC-479A-4D5F-8350-52F2E18B1072}" destId="{D6BE4E23-E21A-4E3C-80C0-D1108FBEB54B}" srcOrd="1" destOrd="0" presId="urn:microsoft.com/office/officeart/2005/8/layout/chart3#1"/>
    <dgm:cxn modelId="{41E8EC87-ED74-4F1F-AC5E-4787232F62C3}" type="presParOf" srcId="{1FA178BC-479A-4D5F-8350-52F2E18B1072}" destId="{373812FF-F78D-4771-851F-7CBBED34B36F}" srcOrd="2" destOrd="0" presId="urn:microsoft.com/office/officeart/2005/8/layout/chart3#1"/>
    <dgm:cxn modelId="{F8B85056-3AEC-4BC2-8FF6-6E85AC506DF1}" type="presParOf" srcId="{1FA178BC-479A-4D5F-8350-52F2E18B1072}" destId="{424D981E-F0C5-4C1E-B8AF-EDF735C1AF5B}" srcOrd="3" destOrd="0" presId="urn:microsoft.com/office/officeart/2005/8/layout/chart3#1"/>
    <dgm:cxn modelId="{628C5A26-CFE1-4124-8BF9-EBE4608C1322}" type="presParOf" srcId="{1FA178BC-479A-4D5F-8350-52F2E18B1072}" destId="{3F071D63-B631-42E9-B074-EF8D76BBD586}" srcOrd="4" destOrd="0" presId="urn:microsoft.com/office/officeart/2005/8/layout/chart3#1"/>
    <dgm:cxn modelId="{29E93980-792F-478A-8A5D-DF4AED5E49BF}" type="presParOf" srcId="{1FA178BC-479A-4D5F-8350-52F2E18B1072}" destId="{13379660-7C07-45E7-9F09-DDAC86B5A82A}" srcOrd="5" destOrd="0" presId="urn:microsoft.com/office/officeart/2005/8/layout/chart3#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ECC37D2-CE70-4FAB-B0F1-56FB6535CFDD}"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zh-CN" altLang="en-US"/>
        </a:p>
      </dgm:t>
    </dgm:pt>
    <dgm:pt modelId="{0EA4AAE8-B027-417F-97AE-7366DCB895AF}">
      <dgm:prSet phldrT="[文本]" custT="1"/>
      <dgm:spPr/>
      <dgm:t>
        <a:bodyPr/>
        <a:lstStyle/>
        <a:p>
          <a:r>
            <a:rPr lang="zh-CN" altLang="en-US" sz="1400" b="1" dirty="0" smtClean="0">
              <a:latin typeface="微软雅黑" panose="020B0503020204020204" pitchFamily="34" charset="-122"/>
              <a:ea typeface="微软雅黑" panose="020B0503020204020204" pitchFamily="34" charset="-122"/>
            </a:rPr>
            <a:t>做好疫情报告。本校师生员工若被诊断为新型冠状病毒感染的肺炎患者，</a:t>
          </a:r>
          <a:r>
            <a:rPr lang="zh-CN" altLang="en-US" sz="1400" b="1" i="0" dirty="0" smtClean="0">
              <a:latin typeface="微软雅黑" panose="020B0503020204020204" pitchFamily="34" charset="-122"/>
              <a:ea typeface="微软雅黑" panose="020B0503020204020204" pitchFamily="34" charset="-122"/>
            </a:rPr>
            <a:t>学校立即报告当地疾病预防控制机构和教育行政部门。</a:t>
          </a:r>
          <a:endParaRPr lang="zh-CN" altLang="en-US" sz="1400" b="1" dirty="0">
            <a:latin typeface="微软雅黑" panose="020B0503020204020204" pitchFamily="34" charset="-122"/>
            <a:ea typeface="微软雅黑" panose="020B0503020204020204" pitchFamily="34" charset="-122"/>
          </a:endParaRPr>
        </a:p>
      </dgm:t>
    </dgm:pt>
    <dgm:pt modelId="{59A9C867-C253-4E15-86D4-441797791E93}" cxnId="{222501D8-2CD9-4E5E-AE11-714A5AC320BB}" type="parTrans">
      <dgm:prSet/>
      <dgm:spPr/>
      <dgm:t>
        <a:bodyPr/>
        <a:lstStyle/>
        <a:p>
          <a:endParaRPr lang="zh-CN" altLang="en-US" sz="2000" b="1">
            <a:latin typeface="微软雅黑" panose="020B0503020204020204" pitchFamily="34" charset="-122"/>
            <a:ea typeface="微软雅黑" panose="020B0503020204020204" pitchFamily="34" charset="-122"/>
          </a:endParaRPr>
        </a:p>
      </dgm:t>
    </dgm:pt>
    <dgm:pt modelId="{36558DF9-6A0C-4840-9304-C92AB240A83B}" cxnId="{222501D8-2CD9-4E5E-AE11-714A5AC320BB}" type="sibTrans">
      <dgm:prSet custT="1"/>
      <dgm:spPr/>
      <dgm:t>
        <a:bodyPr/>
        <a:lstStyle/>
        <a:p>
          <a:endParaRPr lang="zh-CN" altLang="en-US" sz="3200" b="1">
            <a:latin typeface="微软雅黑" panose="020B0503020204020204" pitchFamily="34" charset="-122"/>
            <a:ea typeface="微软雅黑" panose="020B0503020204020204" pitchFamily="34" charset="-122"/>
          </a:endParaRPr>
        </a:p>
      </dgm:t>
    </dgm:pt>
    <dgm:pt modelId="{7ADFF031-19FA-4D5A-8FFE-53E92C6FB459}">
      <dgm:prSet phldrT="[文本]" custT="1"/>
      <dgm:spPr/>
      <dgm:t>
        <a:bodyPr/>
        <a:lstStyle/>
        <a:p>
          <a:r>
            <a:rPr lang="zh-CN" altLang="en-US" sz="1400" b="1" i="0" dirty="0" smtClean="0">
              <a:latin typeface="微软雅黑" panose="020B0503020204020204" pitchFamily="34" charset="-122"/>
              <a:ea typeface="微软雅黑" panose="020B0503020204020204" pitchFamily="34" charset="-122"/>
            </a:rPr>
            <a:t>协助开展疫情防控。学校应接受卫生健康部门的调查、采样、密切接触者筛查、隔离治疗等预防控制措施，如实反映有关情况。开展必要的健康教育和心理辅导，消除恐慌心理。</a:t>
          </a:r>
          <a:endParaRPr lang="zh-CN" altLang="en-US" sz="1400" b="1" dirty="0">
            <a:latin typeface="微软雅黑" panose="020B0503020204020204" pitchFamily="34" charset="-122"/>
            <a:ea typeface="微软雅黑" panose="020B0503020204020204" pitchFamily="34" charset="-122"/>
          </a:endParaRPr>
        </a:p>
      </dgm:t>
    </dgm:pt>
    <dgm:pt modelId="{2C990C99-AA83-4F7A-9247-B7A806F339E2}" cxnId="{2A47B82C-6620-4474-8CA7-B0D440F9C4B0}" type="parTrans">
      <dgm:prSet/>
      <dgm:spPr/>
      <dgm:t>
        <a:bodyPr/>
        <a:lstStyle/>
        <a:p>
          <a:endParaRPr lang="zh-CN" altLang="en-US" sz="2000" b="1">
            <a:latin typeface="微软雅黑" panose="020B0503020204020204" pitchFamily="34" charset="-122"/>
            <a:ea typeface="微软雅黑" panose="020B0503020204020204" pitchFamily="34" charset="-122"/>
          </a:endParaRPr>
        </a:p>
      </dgm:t>
    </dgm:pt>
    <dgm:pt modelId="{F090C179-D42C-4645-BF8D-049DE31F435E}" cxnId="{2A47B82C-6620-4474-8CA7-B0D440F9C4B0}" type="sibTrans">
      <dgm:prSet custT="1"/>
      <dgm:spPr/>
      <dgm:t>
        <a:bodyPr/>
        <a:lstStyle/>
        <a:p>
          <a:endParaRPr lang="zh-CN" altLang="en-US" sz="3200" b="1">
            <a:latin typeface="微软雅黑" panose="020B0503020204020204" pitchFamily="34" charset="-122"/>
            <a:ea typeface="微软雅黑" panose="020B0503020204020204" pitchFamily="34" charset="-122"/>
          </a:endParaRPr>
        </a:p>
      </dgm:t>
    </dgm:pt>
    <dgm:pt modelId="{9A5FE4EE-7420-4B72-94A0-724FD4E95FAC}">
      <dgm:prSet phldrT="[文本]" custT="1"/>
      <dgm:spPr/>
      <dgm:t>
        <a:bodyPr/>
        <a:lstStyle/>
        <a:p>
          <a:r>
            <a:rPr lang="zh-CN" altLang="en-US" sz="1400" b="1" i="0" dirty="0" smtClean="0">
              <a:latin typeface="微软雅黑" panose="020B0503020204020204" pitchFamily="34" charset="-122"/>
              <a:ea typeface="微软雅黑" panose="020B0503020204020204" pitchFamily="34" charset="-122"/>
            </a:rPr>
            <a:t>根据疫情防控需要，学校按照卫生健康部门和教育行政部门的建议，必要时采取班级或全校停课等措施。配合属地疾病预防控制机构对疫点开展终末消毒、疫情调查和宣传教育等工作。</a:t>
          </a:r>
          <a:endParaRPr lang="zh-CN" altLang="en-US" sz="1400" b="1" dirty="0">
            <a:latin typeface="微软雅黑" panose="020B0503020204020204" pitchFamily="34" charset="-122"/>
            <a:ea typeface="微软雅黑" panose="020B0503020204020204" pitchFamily="34" charset="-122"/>
          </a:endParaRPr>
        </a:p>
      </dgm:t>
    </dgm:pt>
    <dgm:pt modelId="{D738B90B-D637-476B-A969-384CF01E9BB0}" cxnId="{F79C0F26-0224-4282-B464-3F488C711C4F}" type="parTrans">
      <dgm:prSet/>
      <dgm:spPr/>
      <dgm:t>
        <a:bodyPr/>
        <a:lstStyle/>
        <a:p>
          <a:endParaRPr lang="zh-CN" altLang="en-US" sz="2000" b="1">
            <a:latin typeface="微软雅黑" panose="020B0503020204020204" pitchFamily="34" charset="-122"/>
            <a:ea typeface="微软雅黑" panose="020B0503020204020204" pitchFamily="34" charset="-122"/>
          </a:endParaRPr>
        </a:p>
      </dgm:t>
    </dgm:pt>
    <dgm:pt modelId="{8C29E261-124D-41C4-AC8D-E1AA8140102E}" cxnId="{F79C0F26-0224-4282-B464-3F488C711C4F}" type="sibTrans">
      <dgm:prSet custT="1"/>
      <dgm:spPr/>
      <dgm:t>
        <a:bodyPr/>
        <a:lstStyle/>
        <a:p>
          <a:endParaRPr lang="zh-CN" altLang="en-US" sz="3200" b="1">
            <a:latin typeface="微软雅黑" panose="020B0503020204020204" pitchFamily="34" charset="-122"/>
            <a:ea typeface="微软雅黑" panose="020B0503020204020204" pitchFamily="34" charset="-122"/>
          </a:endParaRPr>
        </a:p>
      </dgm:t>
    </dgm:pt>
    <dgm:pt modelId="{76DC3C0E-B4C0-45D2-897B-82D4EC757131}">
      <dgm:prSet phldrT="[文本]" custT="1"/>
      <dgm:spPr/>
      <dgm:t>
        <a:bodyPr/>
        <a:lstStyle/>
        <a:p>
          <a:r>
            <a:rPr lang="zh-CN" altLang="en-US" sz="1400" b="1" i="0" dirty="0" smtClean="0">
              <a:latin typeface="微软雅黑" panose="020B0503020204020204" pitchFamily="34" charset="-122"/>
              <a:ea typeface="微软雅黑" panose="020B0503020204020204" pitchFamily="34" charset="-122"/>
            </a:rPr>
            <a:t>查验复课证明。师生员工病愈或隔离期满后，须持医院病愈返校证明或解除隔离证明到学校卫生室（保健室）复核确认登记，持有校医（保健老师）出具的复课证明方可上课。</a:t>
          </a:r>
          <a:endParaRPr lang="zh-CN" altLang="en-US" sz="1400" b="1" dirty="0">
            <a:latin typeface="微软雅黑" panose="020B0503020204020204" pitchFamily="34" charset="-122"/>
            <a:ea typeface="微软雅黑" panose="020B0503020204020204" pitchFamily="34" charset="-122"/>
          </a:endParaRPr>
        </a:p>
      </dgm:t>
    </dgm:pt>
    <dgm:pt modelId="{CE69AEAF-CE2E-4CF8-86A8-176609D37B2C}" cxnId="{27263721-C810-4F98-B8E3-86790ED89CB5}" type="parTrans">
      <dgm:prSet/>
      <dgm:spPr/>
      <dgm:t>
        <a:bodyPr/>
        <a:lstStyle/>
        <a:p>
          <a:endParaRPr lang="zh-CN" altLang="en-US" sz="2000" b="1">
            <a:latin typeface="微软雅黑" panose="020B0503020204020204" pitchFamily="34" charset="-122"/>
            <a:ea typeface="微软雅黑" panose="020B0503020204020204" pitchFamily="34" charset="-122"/>
          </a:endParaRPr>
        </a:p>
      </dgm:t>
    </dgm:pt>
    <dgm:pt modelId="{F11492B3-EFA2-401E-8376-D009A09C8DA1}" cxnId="{27263721-C810-4F98-B8E3-86790ED89CB5}" type="sibTrans">
      <dgm:prSet custT="1"/>
      <dgm:spPr/>
      <dgm:t>
        <a:bodyPr/>
        <a:lstStyle/>
        <a:p>
          <a:endParaRPr lang="zh-CN" altLang="en-US" sz="3200" b="1">
            <a:latin typeface="微软雅黑" panose="020B0503020204020204" pitchFamily="34" charset="-122"/>
            <a:ea typeface="微软雅黑" panose="020B0503020204020204" pitchFamily="34" charset="-122"/>
          </a:endParaRPr>
        </a:p>
      </dgm:t>
    </dgm:pt>
    <dgm:pt modelId="{F7D20B47-9DDB-43BA-A30A-40C467866386}">
      <dgm:prSet phldrT="[文本]" custT="1"/>
      <dgm:spPr/>
      <dgm:t>
        <a:bodyPr/>
        <a:lstStyle/>
        <a:p>
          <a:r>
            <a:rPr lang="zh-CN" altLang="en-US" sz="1400" b="1" i="0" dirty="0" smtClean="0">
              <a:latin typeface="微软雅黑" panose="020B0503020204020204" pitchFamily="34" charset="-122"/>
              <a:ea typeface="微软雅黑" panose="020B0503020204020204" pitchFamily="34" charset="-122"/>
            </a:rPr>
            <a:t>总结疫情发生的经验教训，加强重点环节管控，进一步加强健康教育，提高师生疫情防控的知识和技能。</a:t>
          </a:r>
          <a:endParaRPr lang="zh-CN" altLang="en-US" sz="1400" b="1" dirty="0">
            <a:latin typeface="微软雅黑" panose="020B0503020204020204" pitchFamily="34" charset="-122"/>
            <a:ea typeface="微软雅黑" panose="020B0503020204020204" pitchFamily="34" charset="-122"/>
          </a:endParaRPr>
        </a:p>
      </dgm:t>
    </dgm:pt>
    <dgm:pt modelId="{8786094E-7C72-4870-B462-230846FAE2E0}" cxnId="{75651EA4-B153-49A2-9FD6-F6BECBFA5D80}" type="parTrans">
      <dgm:prSet/>
      <dgm:spPr/>
      <dgm:t>
        <a:bodyPr/>
        <a:lstStyle/>
        <a:p>
          <a:endParaRPr lang="zh-CN" altLang="en-US" sz="2000" b="1">
            <a:latin typeface="微软雅黑" panose="020B0503020204020204" pitchFamily="34" charset="-122"/>
            <a:ea typeface="微软雅黑" panose="020B0503020204020204" pitchFamily="34" charset="-122"/>
          </a:endParaRPr>
        </a:p>
      </dgm:t>
    </dgm:pt>
    <dgm:pt modelId="{5373D208-14E3-44EB-85E4-00CD859426BE}" cxnId="{75651EA4-B153-49A2-9FD6-F6BECBFA5D80}" type="sibTrans">
      <dgm:prSet/>
      <dgm:spPr/>
      <dgm:t>
        <a:bodyPr/>
        <a:lstStyle/>
        <a:p>
          <a:endParaRPr lang="zh-CN" altLang="en-US" sz="2000" b="1">
            <a:latin typeface="微软雅黑" panose="020B0503020204020204" pitchFamily="34" charset="-122"/>
            <a:ea typeface="微软雅黑" panose="020B0503020204020204" pitchFamily="34" charset="-122"/>
          </a:endParaRPr>
        </a:p>
      </dgm:t>
    </dgm:pt>
    <dgm:pt modelId="{ED03367F-4141-40A7-8833-5093E24E805C}" type="pres">
      <dgm:prSet presAssocID="{6ECC37D2-CE70-4FAB-B0F1-56FB6535CFDD}" presName="outerComposite" presStyleCnt="0">
        <dgm:presLayoutVars>
          <dgm:chMax val="5"/>
          <dgm:dir/>
          <dgm:resizeHandles val="exact"/>
        </dgm:presLayoutVars>
      </dgm:prSet>
      <dgm:spPr/>
      <dgm:t>
        <a:bodyPr/>
        <a:lstStyle/>
        <a:p>
          <a:endParaRPr lang="zh-CN" altLang="en-US"/>
        </a:p>
      </dgm:t>
    </dgm:pt>
    <dgm:pt modelId="{38E5ADC7-4D4F-4D51-91F4-CA8F3E33BB3B}" type="pres">
      <dgm:prSet presAssocID="{6ECC37D2-CE70-4FAB-B0F1-56FB6535CFDD}" presName="dummyMaxCanvas" presStyleCnt="0">
        <dgm:presLayoutVars/>
      </dgm:prSet>
      <dgm:spPr/>
    </dgm:pt>
    <dgm:pt modelId="{87C68B86-4109-4687-ACA1-C2C044DECC96}" type="pres">
      <dgm:prSet presAssocID="{6ECC37D2-CE70-4FAB-B0F1-56FB6535CFDD}" presName="FiveNodes_1" presStyleLbl="node1" presStyleIdx="0" presStyleCnt="5">
        <dgm:presLayoutVars>
          <dgm:bulletEnabled val="1"/>
        </dgm:presLayoutVars>
      </dgm:prSet>
      <dgm:spPr/>
      <dgm:t>
        <a:bodyPr/>
        <a:lstStyle/>
        <a:p>
          <a:endParaRPr lang="zh-CN" altLang="en-US"/>
        </a:p>
      </dgm:t>
    </dgm:pt>
    <dgm:pt modelId="{E574944E-067A-45C3-A696-8470DD6C26C5}" type="pres">
      <dgm:prSet presAssocID="{6ECC37D2-CE70-4FAB-B0F1-56FB6535CFDD}" presName="FiveNodes_2" presStyleLbl="node1" presStyleIdx="1" presStyleCnt="5" custScaleX="104639">
        <dgm:presLayoutVars>
          <dgm:bulletEnabled val="1"/>
        </dgm:presLayoutVars>
      </dgm:prSet>
      <dgm:spPr/>
      <dgm:t>
        <a:bodyPr/>
        <a:lstStyle/>
        <a:p>
          <a:endParaRPr lang="zh-CN" altLang="en-US"/>
        </a:p>
      </dgm:t>
    </dgm:pt>
    <dgm:pt modelId="{F207E36E-40E0-46B2-9D7C-FCEC8E4B14D4}" type="pres">
      <dgm:prSet presAssocID="{6ECC37D2-CE70-4FAB-B0F1-56FB6535CFDD}" presName="FiveNodes_3" presStyleLbl="node1" presStyleIdx="2" presStyleCnt="5" custScaleX="107556">
        <dgm:presLayoutVars>
          <dgm:bulletEnabled val="1"/>
        </dgm:presLayoutVars>
      </dgm:prSet>
      <dgm:spPr/>
      <dgm:t>
        <a:bodyPr/>
        <a:lstStyle/>
        <a:p>
          <a:endParaRPr lang="zh-CN" altLang="en-US"/>
        </a:p>
      </dgm:t>
    </dgm:pt>
    <dgm:pt modelId="{1D3A0250-6A19-4132-97DA-D69AF291E18F}" type="pres">
      <dgm:prSet presAssocID="{6ECC37D2-CE70-4FAB-B0F1-56FB6535CFDD}" presName="FiveNodes_4" presStyleLbl="node1" presStyleIdx="3" presStyleCnt="5" custScaleX="102439">
        <dgm:presLayoutVars>
          <dgm:bulletEnabled val="1"/>
        </dgm:presLayoutVars>
      </dgm:prSet>
      <dgm:spPr/>
      <dgm:t>
        <a:bodyPr/>
        <a:lstStyle/>
        <a:p>
          <a:endParaRPr lang="zh-CN" altLang="en-US"/>
        </a:p>
      </dgm:t>
    </dgm:pt>
    <dgm:pt modelId="{0CD712B6-69B5-4A47-94A2-4D863692CF3A}" type="pres">
      <dgm:prSet presAssocID="{6ECC37D2-CE70-4FAB-B0F1-56FB6535CFDD}" presName="FiveNodes_5" presStyleLbl="node1" presStyleIdx="4" presStyleCnt="5">
        <dgm:presLayoutVars>
          <dgm:bulletEnabled val="1"/>
        </dgm:presLayoutVars>
      </dgm:prSet>
      <dgm:spPr/>
      <dgm:t>
        <a:bodyPr/>
        <a:lstStyle/>
        <a:p>
          <a:endParaRPr lang="zh-CN" altLang="en-US"/>
        </a:p>
      </dgm:t>
    </dgm:pt>
    <dgm:pt modelId="{93324956-D852-4186-A7EF-5FDBE3EAFF98}" type="pres">
      <dgm:prSet presAssocID="{6ECC37D2-CE70-4FAB-B0F1-56FB6535CFDD}" presName="FiveConn_1-2" presStyleLbl="fgAccFollowNode1" presStyleIdx="0" presStyleCnt="4">
        <dgm:presLayoutVars>
          <dgm:bulletEnabled val="1"/>
        </dgm:presLayoutVars>
      </dgm:prSet>
      <dgm:spPr/>
      <dgm:t>
        <a:bodyPr/>
        <a:lstStyle/>
        <a:p>
          <a:endParaRPr lang="zh-CN" altLang="en-US"/>
        </a:p>
      </dgm:t>
    </dgm:pt>
    <dgm:pt modelId="{0C911ED6-B763-46AD-A4FB-3E1A06E3FDB8}" type="pres">
      <dgm:prSet presAssocID="{6ECC37D2-CE70-4FAB-B0F1-56FB6535CFDD}" presName="FiveConn_2-3" presStyleLbl="fgAccFollowNode1" presStyleIdx="1" presStyleCnt="4">
        <dgm:presLayoutVars>
          <dgm:bulletEnabled val="1"/>
        </dgm:presLayoutVars>
      </dgm:prSet>
      <dgm:spPr/>
      <dgm:t>
        <a:bodyPr/>
        <a:lstStyle/>
        <a:p>
          <a:endParaRPr lang="zh-CN" altLang="en-US"/>
        </a:p>
      </dgm:t>
    </dgm:pt>
    <dgm:pt modelId="{9CDD67BE-3498-43A2-9390-D394DA12B622}" type="pres">
      <dgm:prSet presAssocID="{6ECC37D2-CE70-4FAB-B0F1-56FB6535CFDD}" presName="FiveConn_3-4" presStyleLbl="fgAccFollowNode1" presStyleIdx="2" presStyleCnt="4">
        <dgm:presLayoutVars>
          <dgm:bulletEnabled val="1"/>
        </dgm:presLayoutVars>
      </dgm:prSet>
      <dgm:spPr/>
      <dgm:t>
        <a:bodyPr/>
        <a:lstStyle/>
        <a:p>
          <a:endParaRPr lang="zh-CN" altLang="en-US"/>
        </a:p>
      </dgm:t>
    </dgm:pt>
    <dgm:pt modelId="{49A1D27E-ECC6-45AB-AFD2-46B1C19B3170}" type="pres">
      <dgm:prSet presAssocID="{6ECC37D2-CE70-4FAB-B0F1-56FB6535CFDD}" presName="FiveConn_4-5" presStyleLbl="fgAccFollowNode1" presStyleIdx="3" presStyleCnt="4">
        <dgm:presLayoutVars>
          <dgm:bulletEnabled val="1"/>
        </dgm:presLayoutVars>
      </dgm:prSet>
      <dgm:spPr/>
      <dgm:t>
        <a:bodyPr/>
        <a:lstStyle/>
        <a:p>
          <a:endParaRPr lang="zh-CN" altLang="en-US"/>
        </a:p>
      </dgm:t>
    </dgm:pt>
    <dgm:pt modelId="{B9864035-D9CB-4428-9F6F-4F328279B541}" type="pres">
      <dgm:prSet presAssocID="{6ECC37D2-CE70-4FAB-B0F1-56FB6535CFDD}" presName="FiveNodes_1_text" presStyleLbl="node1" presStyleIdx="4" presStyleCnt="5">
        <dgm:presLayoutVars>
          <dgm:bulletEnabled val="1"/>
        </dgm:presLayoutVars>
      </dgm:prSet>
      <dgm:spPr/>
      <dgm:t>
        <a:bodyPr/>
        <a:lstStyle/>
        <a:p>
          <a:endParaRPr lang="zh-CN" altLang="en-US"/>
        </a:p>
      </dgm:t>
    </dgm:pt>
    <dgm:pt modelId="{30C06B9E-5AB0-49AE-87B6-1474E220EF28}" type="pres">
      <dgm:prSet presAssocID="{6ECC37D2-CE70-4FAB-B0F1-56FB6535CFDD}" presName="FiveNodes_2_text" presStyleLbl="node1" presStyleIdx="4" presStyleCnt="5">
        <dgm:presLayoutVars>
          <dgm:bulletEnabled val="1"/>
        </dgm:presLayoutVars>
      </dgm:prSet>
      <dgm:spPr/>
      <dgm:t>
        <a:bodyPr/>
        <a:lstStyle/>
        <a:p>
          <a:endParaRPr lang="zh-CN" altLang="en-US"/>
        </a:p>
      </dgm:t>
    </dgm:pt>
    <dgm:pt modelId="{3C751751-35F7-40F8-9E74-D59DF19C9ED5}" type="pres">
      <dgm:prSet presAssocID="{6ECC37D2-CE70-4FAB-B0F1-56FB6535CFDD}" presName="FiveNodes_3_text" presStyleLbl="node1" presStyleIdx="4" presStyleCnt="5">
        <dgm:presLayoutVars>
          <dgm:bulletEnabled val="1"/>
        </dgm:presLayoutVars>
      </dgm:prSet>
      <dgm:spPr/>
      <dgm:t>
        <a:bodyPr/>
        <a:lstStyle/>
        <a:p>
          <a:endParaRPr lang="zh-CN" altLang="en-US"/>
        </a:p>
      </dgm:t>
    </dgm:pt>
    <dgm:pt modelId="{24B54D59-4AA8-4DD7-B549-94F6556B0827}" type="pres">
      <dgm:prSet presAssocID="{6ECC37D2-CE70-4FAB-B0F1-56FB6535CFDD}" presName="FiveNodes_4_text" presStyleLbl="node1" presStyleIdx="4" presStyleCnt="5">
        <dgm:presLayoutVars>
          <dgm:bulletEnabled val="1"/>
        </dgm:presLayoutVars>
      </dgm:prSet>
      <dgm:spPr/>
      <dgm:t>
        <a:bodyPr/>
        <a:lstStyle/>
        <a:p>
          <a:endParaRPr lang="zh-CN" altLang="en-US"/>
        </a:p>
      </dgm:t>
    </dgm:pt>
    <dgm:pt modelId="{C8563274-9E34-4092-9684-86F0C1393EBA}" type="pres">
      <dgm:prSet presAssocID="{6ECC37D2-CE70-4FAB-B0F1-56FB6535CFDD}" presName="FiveNodes_5_text" presStyleLbl="node1" presStyleIdx="4" presStyleCnt="5">
        <dgm:presLayoutVars>
          <dgm:bulletEnabled val="1"/>
        </dgm:presLayoutVars>
      </dgm:prSet>
      <dgm:spPr/>
      <dgm:t>
        <a:bodyPr/>
        <a:lstStyle/>
        <a:p>
          <a:endParaRPr lang="zh-CN" altLang="en-US"/>
        </a:p>
      </dgm:t>
    </dgm:pt>
  </dgm:ptLst>
  <dgm:cxnLst>
    <dgm:cxn modelId="{75D78C9C-E122-4CC8-ABE0-CFB47194054F}" type="presOf" srcId="{F11492B3-EFA2-401E-8376-D009A09C8DA1}" destId="{49A1D27E-ECC6-45AB-AFD2-46B1C19B3170}" srcOrd="0" destOrd="0" presId="urn:microsoft.com/office/officeart/2005/8/layout/vProcess5"/>
    <dgm:cxn modelId="{222501D8-2CD9-4E5E-AE11-714A5AC320BB}" srcId="{6ECC37D2-CE70-4FAB-B0F1-56FB6535CFDD}" destId="{0EA4AAE8-B027-417F-97AE-7366DCB895AF}" srcOrd="0" destOrd="0" parTransId="{59A9C867-C253-4E15-86D4-441797791E93}" sibTransId="{36558DF9-6A0C-4840-9304-C92AB240A83B}"/>
    <dgm:cxn modelId="{3C800B71-7A37-446F-A0EF-FCDE10C8EA48}" type="presOf" srcId="{F7D20B47-9DDB-43BA-A30A-40C467866386}" destId="{C8563274-9E34-4092-9684-86F0C1393EBA}" srcOrd="1" destOrd="0" presId="urn:microsoft.com/office/officeart/2005/8/layout/vProcess5"/>
    <dgm:cxn modelId="{9887D190-6322-4EB3-BEDF-0D6F57F30E84}" type="presOf" srcId="{9A5FE4EE-7420-4B72-94A0-724FD4E95FAC}" destId="{3C751751-35F7-40F8-9E74-D59DF19C9ED5}" srcOrd="1" destOrd="0" presId="urn:microsoft.com/office/officeart/2005/8/layout/vProcess5"/>
    <dgm:cxn modelId="{30217442-6833-43F9-9199-547471935CEE}" type="presOf" srcId="{76DC3C0E-B4C0-45D2-897B-82D4EC757131}" destId="{24B54D59-4AA8-4DD7-B549-94F6556B0827}" srcOrd="1" destOrd="0" presId="urn:microsoft.com/office/officeart/2005/8/layout/vProcess5"/>
    <dgm:cxn modelId="{27263721-C810-4F98-B8E3-86790ED89CB5}" srcId="{6ECC37D2-CE70-4FAB-B0F1-56FB6535CFDD}" destId="{76DC3C0E-B4C0-45D2-897B-82D4EC757131}" srcOrd="3" destOrd="0" parTransId="{CE69AEAF-CE2E-4CF8-86A8-176609D37B2C}" sibTransId="{F11492B3-EFA2-401E-8376-D009A09C8DA1}"/>
    <dgm:cxn modelId="{8CF48B17-773E-4201-9221-03D4FFF6B5DA}" type="presOf" srcId="{0EA4AAE8-B027-417F-97AE-7366DCB895AF}" destId="{87C68B86-4109-4687-ACA1-C2C044DECC96}" srcOrd="0" destOrd="0" presId="urn:microsoft.com/office/officeart/2005/8/layout/vProcess5"/>
    <dgm:cxn modelId="{F2761C07-CF4B-42C5-A72B-089A36D56111}" type="presOf" srcId="{9A5FE4EE-7420-4B72-94A0-724FD4E95FAC}" destId="{F207E36E-40E0-46B2-9D7C-FCEC8E4B14D4}" srcOrd="0" destOrd="0" presId="urn:microsoft.com/office/officeart/2005/8/layout/vProcess5"/>
    <dgm:cxn modelId="{30B08738-6FAF-422F-98FC-5550136B420D}" type="presOf" srcId="{7ADFF031-19FA-4D5A-8FFE-53E92C6FB459}" destId="{E574944E-067A-45C3-A696-8470DD6C26C5}" srcOrd="0" destOrd="0" presId="urn:microsoft.com/office/officeart/2005/8/layout/vProcess5"/>
    <dgm:cxn modelId="{75651EA4-B153-49A2-9FD6-F6BECBFA5D80}" srcId="{6ECC37D2-CE70-4FAB-B0F1-56FB6535CFDD}" destId="{F7D20B47-9DDB-43BA-A30A-40C467866386}" srcOrd="4" destOrd="0" parTransId="{8786094E-7C72-4870-B462-230846FAE2E0}" sibTransId="{5373D208-14E3-44EB-85E4-00CD859426BE}"/>
    <dgm:cxn modelId="{F3559F64-B656-4A9F-B8FC-F9AB80A948BF}" type="presOf" srcId="{F7D20B47-9DDB-43BA-A30A-40C467866386}" destId="{0CD712B6-69B5-4A47-94A2-4D863692CF3A}" srcOrd="0" destOrd="0" presId="urn:microsoft.com/office/officeart/2005/8/layout/vProcess5"/>
    <dgm:cxn modelId="{F79C0F26-0224-4282-B464-3F488C711C4F}" srcId="{6ECC37D2-CE70-4FAB-B0F1-56FB6535CFDD}" destId="{9A5FE4EE-7420-4B72-94A0-724FD4E95FAC}" srcOrd="2" destOrd="0" parTransId="{D738B90B-D637-476B-A969-384CF01E9BB0}" sibTransId="{8C29E261-124D-41C4-AC8D-E1AA8140102E}"/>
    <dgm:cxn modelId="{B0A94B88-4F0F-445B-8880-E95C88A981BE}" type="presOf" srcId="{F090C179-D42C-4645-BF8D-049DE31F435E}" destId="{0C911ED6-B763-46AD-A4FB-3E1A06E3FDB8}" srcOrd="0" destOrd="0" presId="urn:microsoft.com/office/officeart/2005/8/layout/vProcess5"/>
    <dgm:cxn modelId="{90188CE6-BE58-4478-A315-8512C9AAAAE2}" type="presOf" srcId="{36558DF9-6A0C-4840-9304-C92AB240A83B}" destId="{93324956-D852-4186-A7EF-5FDBE3EAFF98}" srcOrd="0" destOrd="0" presId="urn:microsoft.com/office/officeart/2005/8/layout/vProcess5"/>
    <dgm:cxn modelId="{2A47B82C-6620-4474-8CA7-B0D440F9C4B0}" srcId="{6ECC37D2-CE70-4FAB-B0F1-56FB6535CFDD}" destId="{7ADFF031-19FA-4D5A-8FFE-53E92C6FB459}" srcOrd="1" destOrd="0" parTransId="{2C990C99-AA83-4F7A-9247-B7A806F339E2}" sibTransId="{F090C179-D42C-4645-BF8D-049DE31F435E}"/>
    <dgm:cxn modelId="{F2D84FA5-9341-482D-A03B-BE3556467A96}" type="presOf" srcId="{76DC3C0E-B4C0-45D2-897B-82D4EC757131}" destId="{1D3A0250-6A19-4132-97DA-D69AF291E18F}" srcOrd="0" destOrd="0" presId="urn:microsoft.com/office/officeart/2005/8/layout/vProcess5"/>
    <dgm:cxn modelId="{0DF01C65-D205-4417-AC82-481EA63E6F95}" type="presOf" srcId="{7ADFF031-19FA-4D5A-8FFE-53E92C6FB459}" destId="{30C06B9E-5AB0-49AE-87B6-1474E220EF28}" srcOrd="1" destOrd="0" presId="urn:microsoft.com/office/officeart/2005/8/layout/vProcess5"/>
    <dgm:cxn modelId="{945F96E9-8C35-47A5-A0CE-83DCA8C41E57}" type="presOf" srcId="{0EA4AAE8-B027-417F-97AE-7366DCB895AF}" destId="{B9864035-D9CB-4428-9F6F-4F328279B541}" srcOrd="1" destOrd="0" presId="urn:microsoft.com/office/officeart/2005/8/layout/vProcess5"/>
    <dgm:cxn modelId="{50F4D8C8-ADFD-4A0D-A3F9-ADC79E185660}" type="presOf" srcId="{8C29E261-124D-41C4-AC8D-E1AA8140102E}" destId="{9CDD67BE-3498-43A2-9390-D394DA12B622}" srcOrd="0" destOrd="0" presId="urn:microsoft.com/office/officeart/2005/8/layout/vProcess5"/>
    <dgm:cxn modelId="{889A0A9D-EC61-4C5B-B7E0-65784B014EEE}" type="presOf" srcId="{6ECC37D2-CE70-4FAB-B0F1-56FB6535CFDD}" destId="{ED03367F-4141-40A7-8833-5093E24E805C}" srcOrd="0" destOrd="0" presId="urn:microsoft.com/office/officeart/2005/8/layout/vProcess5"/>
    <dgm:cxn modelId="{9DCB9521-0380-47C6-B704-1AAE9769B992}" type="presParOf" srcId="{ED03367F-4141-40A7-8833-5093E24E805C}" destId="{38E5ADC7-4D4F-4D51-91F4-CA8F3E33BB3B}" srcOrd="0" destOrd="0" presId="urn:microsoft.com/office/officeart/2005/8/layout/vProcess5"/>
    <dgm:cxn modelId="{2A085338-C3A0-430B-99AA-FF13E32056E7}" type="presParOf" srcId="{ED03367F-4141-40A7-8833-5093E24E805C}" destId="{87C68B86-4109-4687-ACA1-C2C044DECC96}" srcOrd="1" destOrd="0" presId="urn:microsoft.com/office/officeart/2005/8/layout/vProcess5"/>
    <dgm:cxn modelId="{DEC3D358-5096-433E-BE67-346F7781FF39}" type="presParOf" srcId="{ED03367F-4141-40A7-8833-5093E24E805C}" destId="{E574944E-067A-45C3-A696-8470DD6C26C5}" srcOrd="2" destOrd="0" presId="urn:microsoft.com/office/officeart/2005/8/layout/vProcess5"/>
    <dgm:cxn modelId="{EBA25A45-301F-4EEB-9047-5569A054DBE6}" type="presParOf" srcId="{ED03367F-4141-40A7-8833-5093E24E805C}" destId="{F207E36E-40E0-46B2-9D7C-FCEC8E4B14D4}" srcOrd="3" destOrd="0" presId="urn:microsoft.com/office/officeart/2005/8/layout/vProcess5"/>
    <dgm:cxn modelId="{21B43C87-6E6A-4AEB-8809-204C65E71D39}" type="presParOf" srcId="{ED03367F-4141-40A7-8833-5093E24E805C}" destId="{1D3A0250-6A19-4132-97DA-D69AF291E18F}" srcOrd="4" destOrd="0" presId="urn:microsoft.com/office/officeart/2005/8/layout/vProcess5"/>
    <dgm:cxn modelId="{3B34CA0C-34C3-4BDD-B1DC-A1633B1E93BA}" type="presParOf" srcId="{ED03367F-4141-40A7-8833-5093E24E805C}" destId="{0CD712B6-69B5-4A47-94A2-4D863692CF3A}" srcOrd="5" destOrd="0" presId="urn:microsoft.com/office/officeart/2005/8/layout/vProcess5"/>
    <dgm:cxn modelId="{A273DFAF-484C-4FCC-A599-63370D8571FD}" type="presParOf" srcId="{ED03367F-4141-40A7-8833-5093E24E805C}" destId="{93324956-D852-4186-A7EF-5FDBE3EAFF98}" srcOrd="6" destOrd="0" presId="urn:microsoft.com/office/officeart/2005/8/layout/vProcess5"/>
    <dgm:cxn modelId="{D0E0A93F-57DB-4B1F-A02D-8A6CE137F6A4}" type="presParOf" srcId="{ED03367F-4141-40A7-8833-5093E24E805C}" destId="{0C911ED6-B763-46AD-A4FB-3E1A06E3FDB8}" srcOrd="7" destOrd="0" presId="urn:microsoft.com/office/officeart/2005/8/layout/vProcess5"/>
    <dgm:cxn modelId="{8ACB05D2-D238-4FE5-90E8-DD718FF10AF0}" type="presParOf" srcId="{ED03367F-4141-40A7-8833-5093E24E805C}" destId="{9CDD67BE-3498-43A2-9390-D394DA12B622}" srcOrd="8" destOrd="0" presId="urn:microsoft.com/office/officeart/2005/8/layout/vProcess5"/>
    <dgm:cxn modelId="{A5FE2597-FCE2-49C8-9814-618BFCE7BE45}" type="presParOf" srcId="{ED03367F-4141-40A7-8833-5093E24E805C}" destId="{49A1D27E-ECC6-45AB-AFD2-46B1C19B3170}" srcOrd="9" destOrd="0" presId="urn:microsoft.com/office/officeart/2005/8/layout/vProcess5"/>
    <dgm:cxn modelId="{8CDD16FC-9191-4696-88AB-837B1AA37D38}" type="presParOf" srcId="{ED03367F-4141-40A7-8833-5093E24E805C}" destId="{B9864035-D9CB-4428-9F6F-4F328279B541}" srcOrd="10" destOrd="0" presId="urn:microsoft.com/office/officeart/2005/8/layout/vProcess5"/>
    <dgm:cxn modelId="{0A2F53D1-7064-4BBF-ABCE-9B7D54627E8A}" type="presParOf" srcId="{ED03367F-4141-40A7-8833-5093E24E805C}" destId="{30C06B9E-5AB0-49AE-87B6-1474E220EF28}" srcOrd="11" destOrd="0" presId="urn:microsoft.com/office/officeart/2005/8/layout/vProcess5"/>
    <dgm:cxn modelId="{DFC65EC3-69B1-41F9-9A3F-9DB56A769BCA}" type="presParOf" srcId="{ED03367F-4141-40A7-8833-5093E24E805C}" destId="{3C751751-35F7-40F8-9E74-D59DF19C9ED5}" srcOrd="12" destOrd="0" presId="urn:microsoft.com/office/officeart/2005/8/layout/vProcess5"/>
    <dgm:cxn modelId="{A146E16D-D216-4705-A4A1-811B951A14CE}" type="presParOf" srcId="{ED03367F-4141-40A7-8833-5093E24E805C}" destId="{24B54D59-4AA8-4DD7-B549-94F6556B0827}" srcOrd="13" destOrd="0" presId="urn:microsoft.com/office/officeart/2005/8/layout/vProcess5"/>
    <dgm:cxn modelId="{C279E185-0DAF-43D7-93E1-4AC8417F11AF}" type="presParOf" srcId="{ED03367F-4141-40A7-8833-5093E24E805C}" destId="{C8563274-9E34-4092-9684-86F0C1393EBA}" srcOrd="14" destOrd="0" presId="urn:microsoft.com/office/officeart/2005/8/layout/vProcess5"/>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2C2C0D8-B1BE-4A7F-B2C9-8EC1C658EBEA}" type="doc">
      <dgm:prSet loTypeId="urn:microsoft.com/office/officeart/2005/8/layout/cycle4#1" loCatId="cycle" qsTypeId="urn:microsoft.com/office/officeart/2005/8/quickstyle/simple1#7" qsCatId="simple" csTypeId="urn:microsoft.com/office/officeart/2005/8/colors/colorful3#1" csCatId="colorful" phldr="1"/>
      <dgm:spPr/>
      <dgm:t>
        <a:bodyPr/>
        <a:lstStyle/>
        <a:p>
          <a:endParaRPr lang="zh-CN" altLang="en-US"/>
        </a:p>
      </dgm:t>
    </dgm:pt>
    <dgm:pt modelId="{258977DD-F906-45B2-941F-BD69BFD3E393}">
      <dgm:prSet phldrT="[文本]"/>
      <dgm:spPr/>
      <dgm:t>
        <a:bodyPr/>
        <a:lstStyle/>
        <a:p>
          <a:pPr algn="l"/>
          <a:r>
            <a:rPr lang="zh-CN" altLang="en-US" smtClean="0"/>
            <a:t>消毒范</a:t>
          </a:r>
          <a:r>
            <a:rPr lang="zh-CN" altLang="en-US" dirty="0" smtClean="0"/>
            <a:t>围</a:t>
          </a:r>
          <a:endParaRPr lang="zh-CN" altLang="en-US" dirty="0"/>
        </a:p>
      </dgm:t>
    </dgm:pt>
    <dgm:pt modelId="{A5743820-4A73-43DE-9B96-DDBD8E01E364}" cxnId="{44D64D46-2AA4-4D3D-9567-F9A4039AC4C1}" type="parTrans">
      <dgm:prSet/>
      <dgm:spPr/>
      <dgm:t>
        <a:bodyPr/>
        <a:lstStyle/>
        <a:p>
          <a:pPr algn="l"/>
          <a:endParaRPr lang="zh-CN" altLang="en-US"/>
        </a:p>
      </dgm:t>
    </dgm:pt>
    <dgm:pt modelId="{9A159E91-8E67-479A-9098-CF8D0AC6B037}" cxnId="{44D64D46-2AA4-4D3D-9567-F9A4039AC4C1}" type="sibTrans">
      <dgm:prSet/>
      <dgm:spPr/>
      <dgm:t>
        <a:bodyPr/>
        <a:lstStyle/>
        <a:p>
          <a:pPr algn="l"/>
          <a:endParaRPr lang="zh-CN" altLang="en-US"/>
        </a:p>
      </dgm:t>
    </dgm:pt>
    <dgm:pt modelId="{908DF4D7-6D76-4351-8E6C-BCE8AB3BD531}">
      <dgm:prSet phldrT="[文本]" custT="1"/>
      <dgm:spPr/>
      <dgm:t>
        <a:bodyPr/>
        <a:lstStyle/>
        <a:p>
          <a:pPr algn="l"/>
          <a:r>
            <a:rPr lang="zh-CN" altLang="en-US" sz="1600" b="1" dirty="0" smtClean="0">
              <a:latin typeface="微软雅黑" panose="020B0503020204020204" pitchFamily="34" charset="-122"/>
              <a:ea typeface="微软雅黑" panose="020B0503020204020204" pitchFamily="34" charset="-122"/>
            </a:rPr>
            <a:t>重点区域：</a:t>
          </a:r>
          <a:r>
            <a:rPr lang="zh-CN" altLang="en-US" sz="1600" dirty="0" smtClean="0">
              <a:latin typeface="微软雅黑" panose="020B0503020204020204" pitchFamily="34" charset="-122"/>
              <a:ea typeface="微软雅黑" panose="020B0503020204020204" pitchFamily="34" charset="-122"/>
            </a:rPr>
            <a:t>教室、宿舍、图书馆活动中心、食堂、礼堂、教室办公室、洗手间、实验室、专用教室、体育馆等</a:t>
          </a:r>
          <a:endParaRPr lang="zh-CN" altLang="en-US" sz="1600" dirty="0">
            <a:latin typeface="微软雅黑" panose="020B0503020204020204" pitchFamily="34" charset="-122"/>
            <a:ea typeface="微软雅黑" panose="020B0503020204020204" pitchFamily="34" charset="-122"/>
          </a:endParaRPr>
        </a:p>
      </dgm:t>
    </dgm:pt>
    <dgm:pt modelId="{E245937A-24DF-44BC-96F7-CF6680A8A319}" cxnId="{C9A2950D-F506-4CE1-B30A-382F92C5EFF9}" type="parTrans">
      <dgm:prSet/>
      <dgm:spPr/>
      <dgm:t>
        <a:bodyPr/>
        <a:lstStyle/>
        <a:p>
          <a:pPr algn="l"/>
          <a:endParaRPr lang="zh-CN" altLang="en-US"/>
        </a:p>
      </dgm:t>
    </dgm:pt>
    <dgm:pt modelId="{D3CCD3BD-AEDA-4DD9-81B0-A46929140A92}" cxnId="{C9A2950D-F506-4CE1-B30A-382F92C5EFF9}" type="sibTrans">
      <dgm:prSet/>
      <dgm:spPr/>
      <dgm:t>
        <a:bodyPr/>
        <a:lstStyle/>
        <a:p>
          <a:pPr algn="l"/>
          <a:endParaRPr lang="zh-CN" altLang="en-US"/>
        </a:p>
      </dgm:t>
    </dgm:pt>
    <dgm:pt modelId="{0C9A90F3-081E-40CB-8783-85216D3A6101}">
      <dgm:prSet phldrT="[文本]"/>
      <dgm:spPr/>
      <dgm:t>
        <a:bodyPr/>
        <a:lstStyle/>
        <a:p>
          <a:pPr algn="l"/>
          <a:r>
            <a:rPr lang="zh-CN" altLang="en-US" smtClean="0"/>
            <a:t>消毒用</a:t>
          </a:r>
          <a:r>
            <a:rPr lang="zh-CN" altLang="en-US" dirty="0" smtClean="0"/>
            <a:t>品</a:t>
          </a:r>
          <a:endParaRPr lang="zh-CN" altLang="en-US" dirty="0"/>
        </a:p>
      </dgm:t>
    </dgm:pt>
    <dgm:pt modelId="{64D36E72-353D-4D02-BA91-F97F188F7E31}" cxnId="{B46F44E2-936D-47F1-824B-79BB2D038BD1}" type="parTrans">
      <dgm:prSet/>
      <dgm:spPr/>
      <dgm:t>
        <a:bodyPr/>
        <a:lstStyle/>
        <a:p>
          <a:pPr algn="l"/>
          <a:endParaRPr lang="zh-CN" altLang="en-US"/>
        </a:p>
      </dgm:t>
    </dgm:pt>
    <dgm:pt modelId="{906DB7C5-394B-4AE3-8B91-17A1ACCC6A51}" cxnId="{B46F44E2-936D-47F1-824B-79BB2D038BD1}" type="sibTrans">
      <dgm:prSet/>
      <dgm:spPr/>
      <dgm:t>
        <a:bodyPr/>
        <a:lstStyle/>
        <a:p>
          <a:pPr algn="l"/>
          <a:endParaRPr lang="zh-CN" altLang="en-US"/>
        </a:p>
      </dgm:t>
    </dgm:pt>
    <dgm:pt modelId="{7DB39C86-55A2-46D8-B8B4-937E75568B84}">
      <dgm:prSet phldrT="[文本]" custT="1"/>
      <dgm:spPr/>
      <dgm:t>
        <a:bodyPr/>
        <a:lstStyle/>
        <a:p>
          <a:pPr algn="r"/>
          <a:r>
            <a:rPr lang="zh-CN" altLang="en-US" sz="1600" dirty="0" smtClean="0">
              <a:latin typeface="微软雅黑" panose="020B0503020204020204" pitchFamily="34" charset="-122"/>
              <a:ea typeface="微软雅黑" panose="020B0503020204020204" pitchFamily="34" charset="-122"/>
            </a:rPr>
            <a:t>常见消毒剂</a:t>
          </a:r>
          <a:endParaRPr lang="zh-CN" altLang="en-US" sz="1600" dirty="0">
            <a:latin typeface="微软雅黑" panose="020B0503020204020204" pitchFamily="34" charset="-122"/>
            <a:ea typeface="微软雅黑" panose="020B0503020204020204" pitchFamily="34" charset="-122"/>
          </a:endParaRPr>
        </a:p>
      </dgm:t>
    </dgm:pt>
    <dgm:pt modelId="{9BB1C671-5B60-48AF-AEF7-D7FE72DF4B57}" cxnId="{1D40388B-9402-453C-A8C2-A87B0C7360F4}" type="parTrans">
      <dgm:prSet/>
      <dgm:spPr/>
      <dgm:t>
        <a:bodyPr/>
        <a:lstStyle/>
        <a:p>
          <a:pPr algn="l"/>
          <a:endParaRPr lang="zh-CN" altLang="en-US"/>
        </a:p>
      </dgm:t>
    </dgm:pt>
    <dgm:pt modelId="{AA2A115A-8795-4E21-8AF8-E9F8AEF1947F}" cxnId="{1D40388B-9402-453C-A8C2-A87B0C7360F4}" type="sibTrans">
      <dgm:prSet/>
      <dgm:spPr/>
      <dgm:t>
        <a:bodyPr/>
        <a:lstStyle/>
        <a:p>
          <a:pPr algn="l"/>
          <a:endParaRPr lang="zh-CN" altLang="en-US"/>
        </a:p>
      </dgm:t>
    </dgm:pt>
    <dgm:pt modelId="{A009FB5B-9092-42B3-ABCA-A70359594A4C}">
      <dgm:prSet phldrT="[文本]"/>
      <dgm:spPr/>
      <dgm:t>
        <a:bodyPr/>
        <a:lstStyle/>
        <a:p>
          <a:pPr algn="l"/>
          <a:r>
            <a:rPr lang="zh-CN" altLang="en-US" dirty="0" smtClean="0"/>
            <a:t>注意事项</a:t>
          </a:r>
          <a:endParaRPr lang="zh-CN" altLang="en-US" dirty="0"/>
        </a:p>
      </dgm:t>
    </dgm:pt>
    <dgm:pt modelId="{B810B1D5-CF1F-478B-8A61-A1F33B410208}" cxnId="{B251AB45-9DE0-462D-AD76-A40912523909}" type="parTrans">
      <dgm:prSet/>
      <dgm:spPr/>
      <dgm:t>
        <a:bodyPr/>
        <a:lstStyle/>
        <a:p>
          <a:pPr algn="l"/>
          <a:endParaRPr lang="zh-CN" altLang="en-US"/>
        </a:p>
      </dgm:t>
    </dgm:pt>
    <dgm:pt modelId="{BA7FA504-253D-4563-8AC4-DA0D48376936}" cxnId="{B251AB45-9DE0-462D-AD76-A40912523909}" type="sibTrans">
      <dgm:prSet/>
      <dgm:spPr/>
      <dgm:t>
        <a:bodyPr/>
        <a:lstStyle/>
        <a:p>
          <a:pPr algn="l"/>
          <a:endParaRPr lang="zh-CN" altLang="en-US"/>
        </a:p>
      </dgm:t>
    </dgm:pt>
    <dgm:pt modelId="{F335D90A-3A03-4D26-96E8-319C803E1014}">
      <dgm:prSet phldrT="[文本]" custT="1"/>
      <dgm:spPr/>
      <dgm:t>
        <a:bodyPr/>
        <a:lstStyle/>
        <a:p>
          <a:pPr algn="r"/>
          <a:r>
            <a:rPr lang="zh-CN" altLang="en-US" sz="1600" b="1" smtClean="0">
              <a:latin typeface="微软雅黑" panose="020B0503020204020204" pitchFamily="34" charset="-122"/>
              <a:ea typeface="微软雅黑" panose="020B0503020204020204" pitchFamily="34" charset="-122"/>
            </a:rPr>
            <a:t>安排指定消毒人员</a:t>
          </a:r>
          <a:endParaRPr lang="zh-CN" altLang="en-US" sz="1600" b="1" dirty="0">
            <a:latin typeface="微软雅黑" panose="020B0503020204020204" pitchFamily="34" charset="-122"/>
            <a:ea typeface="微软雅黑" panose="020B0503020204020204" pitchFamily="34" charset="-122"/>
          </a:endParaRPr>
        </a:p>
      </dgm:t>
    </dgm:pt>
    <dgm:pt modelId="{F4840AC4-4732-4EB9-8447-10FD41A59CE3}" cxnId="{042DE92F-9878-43A6-8406-AA0C82D5A278}" type="parTrans">
      <dgm:prSet/>
      <dgm:spPr/>
      <dgm:t>
        <a:bodyPr/>
        <a:lstStyle/>
        <a:p>
          <a:pPr algn="l"/>
          <a:endParaRPr lang="zh-CN" altLang="en-US"/>
        </a:p>
      </dgm:t>
    </dgm:pt>
    <dgm:pt modelId="{620363B6-67EC-4F7D-A97D-ED5A08C8AC4F}" cxnId="{042DE92F-9878-43A6-8406-AA0C82D5A278}" type="sibTrans">
      <dgm:prSet/>
      <dgm:spPr/>
      <dgm:t>
        <a:bodyPr/>
        <a:lstStyle/>
        <a:p>
          <a:pPr algn="l"/>
          <a:endParaRPr lang="zh-CN" altLang="en-US"/>
        </a:p>
      </dgm:t>
    </dgm:pt>
    <dgm:pt modelId="{45EF2888-55F3-4073-A337-C9D40E70414F}">
      <dgm:prSet phldrT="[文本]"/>
      <dgm:spPr/>
      <dgm:t>
        <a:bodyPr/>
        <a:lstStyle/>
        <a:p>
          <a:pPr algn="l"/>
          <a:r>
            <a:rPr lang="zh-CN" altLang="en-US" dirty="0" smtClean="0"/>
            <a:t>消毒原则</a:t>
          </a:r>
          <a:endParaRPr lang="zh-CN" altLang="en-US" dirty="0"/>
        </a:p>
      </dgm:t>
    </dgm:pt>
    <dgm:pt modelId="{CDE0E509-B6FC-408E-BEA7-0DB167D67FFC}" cxnId="{C7496B09-BBF7-4EB9-8E88-B67CF51E808E}" type="parTrans">
      <dgm:prSet/>
      <dgm:spPr/>
      <dgm:t>
        <a:bodyPr/>
        <a:lstStyle/>
        <a:p>
          <a:pPr algn="l"/>
          <a:endParaRPr lang="zh-CN" altLang="en-US"/>
        </a:p>
      </dgm:t>
    </dgm:pt>
    <dgm:pt modelId="{7EE14080-2C52-4D25-A965-DC012B94DEFE}" cxnId="{C7496B09-BBF7-4EB9-8E88-B67CF51E808E}" type="sibTrans">
      <dgm:prSet/>
      <dgm:spPr/>
      <dgm:t>
        <a:bodyPr/>
        <a:lstStyle/>
        <a:p>
          <a:pPr algn="l"/>
          <a:endParaRPr lang="zh-CN" altLang="en-US"/>
        </a:p>
      </dgm:t>
    </dgm:pt>
    <dgm:pt modelId="{D07AAE99-D5FD-4DF5-B114-EE9DCEE3FB05}">
      <dgm:prSet phldrT="[文本]" custT="1"/>
      <dgm:spPr/>
      <dgm:t>
        <a:bodyPr/>
        <a:lstStyle/>
        <a:p>
          <a:pPr algn="l"/>
          <a:r>
            <a:rPr lang="zh-CN" altLang="en-US" sz="1600" b="1" smtClean="0">
              <a:latin typeface="微软雅黑" panose="020B0503020204020204" pitchFamily="34" charset="-122"/>
              <a:ea typeface="微软雅黑" panose="020B0503020204020204" pitchFamily="34" charset="-122"/>
            </a:rPr>
            <a:t>以清洁为主，预防性消毒为辅，</a:t>
          </a:r>
          <a:r>
            <a:rPr lang="zh-CN" altLang="en-US" sz="1600" smtClean="0">
              <a:latin typeface="微软雅黑" panose="020B0503020204020204" pitchFamily="34" charset="-122"/>
              <a:ea typeface="微软雅黑" panose="020B0503020204020204" pitchFamily="34" charset="-122"/>
            </a:rPr>
            <a:t>应避免过度消毒</a:t>
          </a:r>
          <a:endParaRPr lang="zh-CN" altLang="en-US" sz="1600" dirty="0" smtClean="0">
            <a:latin typeface="微软雅黑" panose="020B0503020204020204" pitchFamily="34" charset="-122"/>
            <a:ea typeface="微软雅黑" panose="020B0503020204020204" pitchFamily="34" charset="-122"/>
          </a:endParaRPr>
        </a:p>
      </dgm:t>
    </dgm:pt>
    <dgm:pt modelId="{FBD882A1-9149-4236-B341-46BFB8299394}" cxnId="{BCC44272-DFA6-41D5-8F6A-01C8FC45AAB1}" type="parTrans">
      <dgm:prSet/>
      <dgm:spPr/>
      <dgm:t>
        <a:bodyPr/>
        <a:lstStyle/>
        <a:p>
          <a:pPr algn="l"/>
          <a:endParaRPr lang="zh-CN" altLang="en-US"/>
        </a:p>
      </dgm:t>
    </dgm:pt>
    <dgm:pt modelId="{BC2EF0D4-2849-4DE4-85B4-3325C1FA0E12}" cxnId="{BCC44272-DFA6-41D5-8F6A-01C8FC45AAB1}" type="sibTrans">
      <dgm:prSet/>
      <dgm:spPr/>
      <dgm:t>
        <a:bodyPr/>
        <a:lstStyle/>
        <a:p>
          <a:pPr algn="l"/>
          <a:endParaRPr lang="zh-CN" altLang="en-US"/>
        </a:p>
      </dgm:t>
    </dgm:pt>
    <dgm:pt modelId="{0395C990-D3F1-4FE7-A0EE-0EE6E596CC81}">
      <dgm:prSet phldrT="[文本]" custT="1"/>
      <dgm:spPr/>
      <dgm:t>
        <a:bodyPr/>
        <a:lstStyle/>
        <a:p>
          <a:pPr algn="l"/>
          <a:r>
            <a:rPr lang="zh-CN" altLang="en-US" sz="1600" dirty="0" smtClean="0">
              <a:latin typeface="微软雅黑" panose="020B0503020204020204" pitchFamily="34" charset="-122"/>
              <a:ea typeface="微软雅黑" panose="020B0503020204020204" pitchFamily="34" charset="-122"/>
            </a:rPr>
            <a:t>疫情发生时根据流行病学调查结果确定</a:t>
          </a:r>
          <a:endParaRPr lang="zh-CN" altLang="en-US" sz="1600" dirty="0">
            <a:latin typeface="微软雅黑" panose="020B0503020204020204" pitchFamily="34" charset="-122"/>
            <a:ea typeface="微软雅黑" panose="020B0503020204020204" pitchFamily="34" charset="-122"/>
          </a:endParaRPr>
        </a:p>
      </dgm:t>
    </dgm:pt>
    <dgm:pt modelId="{9DB72F4E-5576-45EC-9369-642C61279BD5}" cxnId="{1A008A61-3906-4866-9751-4A803EFB3F77}" type="parTrans">
      <dgm:prSet/>
      <dgm:spPr/>
      <dgm:t>
        <a:bodyPr/>
        <a:lstStyle/>
        <a:p>
          <a:pPr algn="l"/>
          <a:endParaRPr lang="zh-CN" altLang="en-US"/>
        </a:p>
      </dgm:t>
    </dgm:pt>
    <dgm:pt modelId="{A98D0D31-F433-4B67-9FC7-5FE6AFD0235E}" cxnId="{1A008A61-3906-4866-9751-4A803EFB3F77}" type="sibTrans">
      <dgm:prSet/>
      <dgm:spPr/>
      <dgm:t>
        <a:bodyPr/>
        <a:lstStyle/>
        <a:p>
          <a:pPr algn="l"/>
          <a:endParaRPr lang="zh-CN" altLang="en-US"/>
        </a:p>
      </dgm:t>
    </dgm:pt>
    <dgm:pt modelId="{2DFFBE5D-FBF9-43DF-BA9A-C2B74D80BFC5}">
      <dgm:prSet phldrT="[文本]" custT="1"/>
      <dgm:spPr/>
      <dgm:t>
        <a:bodyPr/>
        <a:lstStyle/>
        <a:p>
          <a:pPr algn="r"/>
          <a:r>
            <a:rPr lang="zh-CN" altLang="en-US" sz="1600" dirty="0" smtClean="0">
              <a:latin typeface="微软雅黑" panose="020B0503020204020204" pitchFamily="34" charset="-122"/>
              <a:ea typeface="微软雅黑" panose="020B0503020204020204" pitchFamily="34" charset="-122"/>
            </a:rPr>
            <a:t>消毒器械</a:t>
          </a:r>
          <a:endParaRPr lang="zh-CN" altLang="en-US" sz="1600" dirty="0">
            <a:latin typeface="微软雅黑" panose="020B0503020204020204" pitchFamily="34" charset="-122"/>
            <a:ea typeface="微软雅黑" panose="020B0503020204020204" pitchFamily="34" charset="-122"/>
          </a:endParaRPr>
        </a:p>
      </dgm:t>
    </dgm:pt>
    <dgm:pt modelId="{D728BE19-469E-4D30-B3A8-8A87441ED9AE}" cxnId="{12B71640-27B2-4804-A1A5-C4B20B446218}" type="parTrans">
      <dgm:prSet/>
      <dgm:spPr/>
      <dgm:t>
        <a:bodyPr/>
        <a:lstStyle/>
        <a:p>
          <a:pPr algn="l"/>
          <a:endParaRPr lang="zh-CN" altLang="en-US"/>
        </a:p>
      </dgm:t>
    </dgm:pt>
    <dgm:pt modelId="{A88024E6-1B33-4E83-BAEE-39E9DEC018CA}" cxnId="{12B71640-27B2-4804-A1A5-C4B20B446218}" type="sibTrans">
      <dgm:prSet/>
      <dgm:spPr/>
      <dgm:t>
        <a:bodyPr/>
        <a:lstStyle/>
        <a:p>
          <a:pPr algn="l"/>
          <a:endParaRPr lang="zh-CN" altLang="en-US"/>
        </a:p>
      </dgm:t>
    </dgm:pt>
    <dgm:pt modelId="{0C4E3C19-677B-47A4-BC9A-FAC4F7A82D00}">
      <dgm:prSet phldrT="[文本]" custT="1"/>
      <dgm:spPr/>
      <dgm:t>
        <a:bodyPr/>
        <a:lstStyle/>
        <a:p>
          <a:pPr algn="r"/>
          <a:r>
            <a:rPr lang="zh-CN" altLang="en-US" sz="1600" dirty="0" smtClean="0">
              <a:latin typeface="微软雅黑" panose="020B0503020204020204" pitchFamily="34" charset="-122"/>
              <a:ea typeface="微软雅黑" panose="020B0503020204020204" pitchFamily="34" charset="-122"/>
            </a:rPr>
            <a:t>采取正确的消毒方法</a:t>
          </a:r>
          <a:endParaRPr lang="zh-CN" altLang="en-US" sz="1600" dirty="0">
            <a:latin typeface="微软雅黑" panose="020B0503020204020204" pitchFamily="34" charset="-122"/>
            <a:ea typeface="微软雅黑" panose="020B0503020204020204" pitchFamily="34" charset="-122"/>
          </a:endParaRPr>
        </a:p>
      </dgm:t>
    </dgm:pt>
    <dgm:pt modelId="{2026895F-7325-40AD-AED5-87CCA5EA59C0}" cxnId="{64739A9F-3D9F-4D71-A246-6EF7725DFC4A}" type="parTrans">
      <dgm:prSet/>
      <dgm:spPr/>
      <dgm:t>
        <a:bodyPr/>
        <a:lstStyle/>
        <a:p>
          <a:pPr algn="l"/>
          <a:endParaRPr lang="zh-CN" altLang="en-US"/>
        </a:p>
      </dgm:t>
    </dgm:pt>
    <dgm:pt modelId="{306B745F-6650-4A35-BB1B-5C86EA7E3541}" cxnId="{64739A9F-3D9F-4D71-A246-6EF7725DFC4A}" type="sibTrans">
      <dgm:prSet/>
      <dgm:spPr/>
      <dgm:t>
        <a:bodyPr/>
        <a:lstStyle/>
        <a:p>
          <a:pPr algn="l"/>
          <a:endParaRPr lang="zh-CN" altLang="en-US"/>
        </a:p>
      </dgm:t>
    </dgm:pt>
    <dgm:pt modelId="{1EC852F8-DF5C-467A-8177-57406E744200}">
      <dgm:prSet phldrT="[文本]" custT="1"/>
      <dgm:spPr/>
      <dgm:t>
        <a:bodyPr/>
        <a:lstStyle/>
        <a:p>
          <a:pPr algn="r"/>
          <a:r>
            <a:rPr lang="zh-CN" altLang="en-US" sz="1600" b="1" smtClean="0">
              <a:latin typeface="微软雅黑" panose="020B0503020204020204" pitchFamily="34" charset="-122"/>
              <a:ea typeface="微软雅黑" panose="020B0503020204020204" pitchFamily="34" charset="-122"/>
            </a:rPr>
            <a:t>注意做好个人防护</a:t>
          </a:r>
          <a:endParaRPr lang="zh-CN" altLang="en-US" sz="1600" b="1" dirty="0">
            <a:latin typeface="微软雅黑" panose="020B0503020204020204" pitchFamily="34" charset="-122"/>
            <a:ea typeface="微软雅黑" panose="020B0503020204020204" pitchFamily="34" charset="-122"/>
          </a:endParaRPr>
        </a:p>
      </dgm:t>
    </dgm:pt>
    <dgm:pt modelId="{441E1705-D344-4250-995B-1D4332EED476}" cxnId="{D8AB6288-DA45-4A12-B95D-CB247137117F}" type="parTrans">
      <dgm:prSet/>
      <dgm:spPr/>
      <dgm:t>
        <a:bodyPr/>
        <a:lstStyle/>
        <a:p>
          <a:pPr algn="l"/>
          <a:endParaRPr lang="zh-CN" altLang="en-US"/>
        </a:p>
      </dgm:t>
    </dgm:pt>
    <dgm:pt modelId="{38EBDCAE-6CE9-42A9-BBE0-167AB28C0F77}" cxnId="{D8AB6288-DA45-4A12-B95D-CB247137117F}" type="sibTrans">
      <dgm:prSet/>
      <dgm:spPr/>
      <dgm:t>
        <a:bodyPr/>
        <a:lstStyle/>
        <a:p>
          <a:pPr algn="l"/>
          <a:endParaRPr lang="zh-CN" altLang="en-US"/>
        </a:p>
      </dgm:t>
    </dgm:pt>
    <dgm:pt modelId="{C0C78CBE-26C6-4EA6-A2CA-09EEFD5DE964}">
      <dgm:prSet phldrT="[文本]" custT="1"/>
      <dgm:spPr/>
      <dgm:t>
        <a:bodyPr/>
        <a:lstStyle/>
        <a:p>
          <a:pPr algn="r"/>
          <a:r>
            <a:rPr lang="zh-CN" altLang="en-US" sz="1600" dirty="0" smtClean="0">
              <a:latin typeface="微软雅黑" panose="020B0503020204020204" pitchFamily="34" charset="-122"/>
              <a:ea typeface="微软雅黑" panose="020B0503020204020204" pitchFamily="34" charset="-122"/>
            </a:rPr>
            <a:t>人员需要接受本次培训</a:t>
          </a:r>
          <a:endParaRPr lang="zh-CN" altLang="en-US" sz="1600" dirty="0">
            <a:latin typeface="微软雅黑" panose="020B0503020204020204" pitchFamily="34" charset="-122"/>
            <a:ea typeface="微软雅黑" panose="020B0503020204020204" pitchFamily="34" charset="-122"/>
          </a:endParaRPr>
        </a:p>
      </dgm:t>
    </dgm:pt>
    <dgm:pt modelId="{5194D5C1-36F1-42B7-8987-332EC88E52AA}" cxnId="{32F018FC-5352-4817-8204-9DE49F8BCC7F}" type="parTrans">
      <dgm:prSet/>
      <dgm:spPr/>
      <dgm:t>
        <a:bodyPr/>
        <a:lstStyle/>
        <a:p>
          <a:endParaRPr lang="zh-CN" altLang="en-US"/>
        </a:p>
      </dgm:t>
    </dgm:pt>
    <dgm:pt modelId="{B057D86E-A63F-4CDE-BD35-328C712B2D87}" cxnId="{32F018FC-5352-4817-8204-9DE49F8BCC7F}" type="sibTrans">
      <dgm:prSet/>
      <dgm:spPr/>
      <dgm:t>
        <a:bodyPr/>
        <a:lstStyle/>
        <a:p>
          <a:endParaRPr lang="zh-CN" altLang="en-US"/>
        </a:p>
      </dgm:t>
    </dgm:pt>
    <dgm:pt modelId="{23420840-5226-4EF0-AE56-92DD1597AE7A}">
      <dgm:prSet phldrT="[文本]" custT="1"/>
      <dgm:spPr/>
      <dgm:t>
        <a:bodyPr/>
        <a:lstStyle/>
        <a:p>
          <a:pPr algn="l"/>
          <a:r>
            <a:rPr lang="zh-CN" altLang="en-US" sz="1600" dirty="0" smtClean="0">
              <a:latin typeface="微软雅黑" panose="020B0503020204020204" pitchFamily="34" charset="-122"/>
              <a:ea typeface="微软雅黑" panose="020B0503020204020204" pitchFamily="34" charset="-122"/>
            </a:rPr>
            <a:t>受到污染时随时进行清洁消毒。</a:t>
          </a:r>
        </a:p>
      </dgm:t>
    </dgm:pt>
    <dgm:pt modelId="{F49FE879-F092-4AA5-A48C-305D6BFE934A}" cxnId="{B6AD8209-7311-48A8-B71B-ABF3E1C54A0C}" type="parTrans">
      <dgm:prSet/>
      <dgm:spPr/>
      <dgm:t>
        <a:bodyPr/>
        <a:lstStyle/>
        <a:p>
          <a:endParaRPr lang="zh-CN" altLang="en-US"/>
        </a:p>
      </dgm:t>
    </dgm:pt>
    <dgm:pt modelId="{D8BA7C32-1C8D-4826-AF3D-470FC6CE223C}" cxnId="{B6AD8209-7311-48A8-B71B-ABF3E1C54A0C}" type="sibTrans">
      <dgm:prSet/>
      <dgm:spPr/>
      <dgm:t>
        <a:bodyPr/>
        <a:lstStyle/>
        <a:p>
          <a:endParaRPr lang="zh-CN" altLang="en-US"/>
        </a:p>
      </dgm:t>
    </dgm:pt>
    <dgm:pt modelId="{3B312E43-9BC0-4271-852F-34F0CC6FF6C7}">
      <dgm:prSet phldrT="[文本]" custT="1"/>
      <dgm:spPr/>
      <dgm:t>
        <a:bodyPr/>
        <a:lstStyle/>
        <a:p>
          <a:pPr algn="r"/>
          <a:r>
            <a:rPr lang="zh-CN" altLang="en-US" sz="1600" dirty="0" smtClean="0">
              <a:latin typeface="微软雅黑" panose="020B0503020204020204" pitchFamily="34" charset="-122"/>
              <a:ea typeface="微软雅黑" panose="020B0503020204020204" pitchFamily="34" charset="-122"/>
            </a:rPr>
            <a:t>个人防护用品</a:t>
          </a:r>
          <a:endParaRPr lang="zh-CN" altLang="en-US" sz="1600" dirty="0">
            <a:latin typeface="微软雅黑" panose="020B0503020204020204" pitchFamily="34" charset="-122"/>
            <a:ea typeface="微软雅黑" panose="020B0503020204020204" pitchFamily="34" charset="-122"/>
          </a:endParaRPr>
        </a:p>
      </dgm:t>
    </dgm:pt>
    <dgm:pt modelId="{53328113-1985-4C24-A468-509DFD72C876}" cxnId="{EE81E4E3-46BE-4643-AAD9-7EA8B1E383A4}" type="parTrans">
      <dgm:prSet/>
      <dgm:spPr/>
      <dgm:t>
        <a:bodyPr/>
        <a:lstStyle/>
        <a:p>
          <a:endParaRPr lang="zh-CN" altLang="en-US"/>
        </a:p>
      </dgm:t>
    </dgm:pt>
    <dgm:pt modelId="{F6DEB24E-3EE0-4E64-A98C-CB4FE2238601}" cxnId="{EE81E4E3-46BE-4643-AAD9-7EA8B1E383A4}" type="sibTrans">
      <dgm:prSet/>
      <dgm:spPr/>
      <dgm:t>
        <a:bodyPr/>
        <a:lstStyle/>
        <a:p>
          <a:endParaRPr lang="zh-CN" altLang="en-US"/>
        </a:p>
      </dgm:t>
    </dgm:pt>
    <dgm:pt modelId="{29F4DCAF-BD5C-432E-A4E4-EA7D06D35546}">
      <dgm:prSet phldrT="[文本]" custT="1"/>
      <dgm:spPr/>
      <dgm:t>
        <a:bodyPr/>
        <a:lstStyle/>
        <a:p>
          <a:pPr algn="r"/>
          <a:r>
            <a:rPr lang="zh-CN" altLang="en-US" sz="1600" b="1" dirty="0" smtClean="0">
              <a:latin typeface="微软雅黑" panose="020B0503020204020204" pitchFamily="34" charset="-122"/>
              <a:ea typeface="微软雅黑" panose="020B0503020204020204" pitchFamily="34" charset="-122"/>
            </a:rPr>
            <a:t>储备好消毒所需用品</a:t>
          </a:r>
          <a:endParaRPr lang="zh-CN" altLang="en-US" sz="1600" b="1" dirty="0">
            <a:latin typeface="微软雅黑" panose="020B0503020204020204" pitchFamily="34" charset="-122"/>
            <a:ea typeface="微软雅黑" panose="020B0503020204020204" pitchFamily="34" charset="-122"/>
          </a:endParaRPr>
        </a:p>
      </dgm:t>
    </dgm:pt>
    <dgm:pt modelId="{FAED6C0A-5ABE-494B-B9E0-E258558A3598}" cxnId="{4848DC56-85A7-4324-8FC1-976D145DC7C9}" type="parTrans">
      <dgm:prSet/>
      <dgm:spPr/>
      <dgm:t>
        <a:bodyPr/>
        <a:lstStyle/>
        <a:p>
          <a:endParaRPr lang="zh-CN" altLang="en-US"/>
        </a:p>
      </dgm:t>
    </dgm:pt>
    <dgm:pt modelId="{22617A31-E775-4FC4-B2AA-C7CC9DF2C968}" cxnId="{4848DC56-85A7-4324-8FC1-976D145DC7C9}" type="sibTrans">
      <dgm:prSet/>
      <dgm:spPr/>
      <dgm:t>
        <a:bodyPr/>
        <a:lstStyle/>
        <a:p>
          <a:endParaRPr lang="zh-CN" altLang="en-US"/>
        </a:p>
      </dgm:t>
    </dgm:pt>
    <dgm:pt modelId="{5F03A0D1-D97B-4321-B735-1144C2B531A4}" type="pres">
      <dgm:prSet presAssocID="{A2C2C0D8-B1BE-4A7F-B2C9-8EC1C658EBEA}" presName="cycleMatrixDiagram" presStyleCnt="0">
        <dgm:presLayoutVars>
          <dgm:chMax val="1"/>
          <dgm:dir/>
          <dgm:animLvl val="lvl"/>
          <dgm:resizeHandles val="exact"/>
        </dgm:presLayoutVars>
      </dgm:prSet>
      <dgm:spPr/>
      <dgm:t>
        <a:bodyPr/>
        <a:lstStyle/>
        <a:p>
          <a:endParaRPr lang="zh-CN" altLang="en-US"/>
        </a:p>
      </dgm:t>
    </dgm:pt>
    <dgm:pt modelId="{BABECD41-8727-41D3-8188-FB191BD1E78F}" type="pres">
      <dgm:prSet presAssocID="{A2C2C0D8-B1BE-4A7F-B2C9-8EC1C658EBEA}" presName="children" presStyleCnt="0"/>
      <dgm:spPr/>
      <dgm:t>
        <a:bodyPr/>
        <a:lstStyle/>
        <a:p>
          <a:endParaRPr lang="zh-CN" altLang="en-US"/>
        </a:p>
      </dgm:t>
    </dgm:pt>
    <dgm:pt modelId="{C978FF33-25AD-4AD4-AB31-719121984FD0}" type="pres">
      <dgm:prSet presAssocID="{A2C2C0D8-B1BE-4A7F-B2C9-8EC1C658EBEA}" presName="child1group" presStyleCnt="0"/>
      <dgm:spPr/>
      <dgm:t>
        <a:bodyPr/>
        <a:lstStyle/>
        <a:p>
          <a:endParaRPr lang="zh-CN" altLang="en-US"/>
        </a:p>
      </dgm:t>
    </dgm:pt>
    <dgm:pt modelId="{1427DC3A-6FDE-4F2E-8A74-D86987E4BEEA}" type="pres">
      <dgm:prSet presAssocID="{A2C2C0D8-B1BE-4A7F-B2C9-8EC1C658EBEA}" presName="child1" presStyleLbl="bgAcc1" presStyleIdx="0" presStyleCnt="4" custScaleX="247113" custScaleY="133874" custLinFactNeighborX="-86907" custLinFactNeighborY="14122"/>
      <dgm:spPr/>
      <dgm:t>
        <a:bodyPr/>
        <a:lstStyle/>
        <a:p>
          <a:endParaRPr lang="zh-CN" altLang="en-US"/>
        </a:p>
      </dgm:t>
    </dgm:pt>
    <dgm:pt modelId="{AE4AAA10-DEC2-4E74-B5D9-CF5E6A5EE4EF}" type="pres">
      <dgm:prSet presAssocID="{A2C2C0D8-B1BE-4A7F-B2C9-8EC1C658EBEA}" presName="child1Text" presStyleLbl="bgAcc1" presStyleIdx="0" presStyleCnt="4">
        <dgm:presLayoutVars>
          <dgm:bulletEnabled val="1"/>
        </dgm:presLayoutVars>
      </dgm:prSet>
      <dgm:spPr/>
      <dgm:t>
        <a:bodyPr/>
        <a:lstStyle/>
        <a:p>
          <a:endParaRPr lang="zh-CN" altLang="en-US"/>
        </a:p>
      </dgm:t>
    </dgm:pt>
    <dgm:pt modelId="{DE23C14F-12A5-41CD-BA6C-D19B0001CC46}" type="pres">
      <dgm:prSet presAssocID="{A2C2C0D8-B1BE-4A7F-B2C9-8EC1C658EBEA}" presName="child2group" presStyleCnt="0"/>
      <dgm:spPr/>
      <dgm:t>
        <a:bodyPr/>
        <a:lstStyle/>
        <a:p>
          <a:endParaRPr lang="zh-CN" altLang="en-US"/>
        </a:p>
      </dgm:t>
    </dgm:pt>
    <dgm:pt modelId="{8F0BCDB8-6751-4C98-AF80-BCDF302FBE4F}" type="pres">
      <dgm:prSet presAssocID="{A2C2C0D8-B1BE-4A7F-B2C9-8EC1C658EBEA}" presName="child2" presStyleLbl="bgAcc1" presStyleIdx="1" presStyleCnt="4" custScaleX="203279" custScaleY="139238" custLinFactNeighborX="13650" custLinFactNeighborY="13837"/>
      <dgm:spPr/>
      <dgm:t>
        <a:bodyPr/>
        <a:lstStyle/>
        <a:p>
          <a:endParaRPr lang="zh-CN" altLang="en-US"/>
        </a:p>
      </dgm:t>
    </dgm:pt>
    <dgm:pt modelId="{E0649176-C475-422C-A4B9-9422CE93E3B0}" type="pres">
      <dgm:prSet presAssocID="{A2C2C0D8-B1BE-4A7F-B2C9-8EC1C658EBEA}" presName="child2Text" presStyleLbl="bgAcc1" presStyleIdx="1" presStyleCnt="4">
        <dgm:presLayoutVars>
          <dgm:bulletEnabled val="1"/>
        </dgm:presLayoutVars>
      </dgm:prSet>
      <dgm:spPr/>
      <dgm:t>
        <a:bodyPr/>
        <a:lstStyle/>
        <a:p>
          <a:endParaRPr lang="zh-CN" altLang="en-US"/>
        </a:p>
      </dgm:t>
    </dgm:pt>
    <dgm:pt modelId="{B43030FA-7BAB-4E71-A72C-DF1F3EC645C9}" type="pres">
      <dgm:prSet presAssocID="{A2C2C0D8-B1BE-4A7F-B2C9-8EC1C658EBEA}" presName="child3group" presStyleCnt="0"/>
      <dgm:spPr/>
      <dgm:t>
        <a:bodyPr/>
        <a:lstStyle/>
        <a:p>
          <a:endParaRPr lang="zh-CN" altLang="en-US"/>
        </a:p>
      </dgm:t>
    </dgm:pt>
    <dgm:pt modelId="{A079F149-16FC-4E69-86D8-79F327265A62}" type="pres">
      <dgm:prSet presAssocID="{A2C2C0D8-B1BE-4A7F-B2C9-8EC1C658EBEA}" presName="child3" presStyleLbl="bgAcc1" presStyleIdx="2" presStyleCnt="4" custScaleX="200647" custScaleY="151394" custLinFactNeighborX="12650" custLinFactNeighborY="-24519"/>
      <dgm:spPr/>
      <dgm:t>
        <a:bodyPr/>
        <a:lstStyle/>
        <a:p>
          <a:endParaRPr lang="zh-CN" altLang="en-US"/>
        </a:p>
      </dgm:t>
    </dgm:pt>
    <dgm:pt modelId="{594151A3-EC6D-47FC-9937-6C640D72451D}" type="pres">
      <dgm:prSet presAssocID="{A2C2C0D8-B1BE-4A7F-B2C9-8EC1C658EBEA}" presName="child3Text" presStyleLbl="bgAcc1" presStyleIdx="2" presStyleCnt="4">
        <dgm:presLayoutVars>
          <dgm:bulletEnabled val="1"/>
        </dgm:presLayoutVars>
      </dgm:prSet>
      <dgm:spPr/>
      <dgm:t>
        <a:bodyPr/>
        <a:lstStyle/>
        <a:p>
          <a:endParaRPr lang="zh-CN" altLang="en-US"/>
        </a:p>
      </dgm:t>
    </dgm:pt>
    <dgm:pt modelId="{0A4A5F6D-8F17-4A2E-B356-161BC75BA9A8}" type="pres">
      <dgm:prSet presAssocID="{A2C2C0D8-B1BE-4A7F-B2C9-8EC1C658EBEA}" presName="child4group" presStyleCnt="0"/>
      <dgm:spPr/>
      <dgm:t>
        <a:bodyPr/>
        <a:lstStyle/>
        <a:p>
          <a:endParaRPr lang="zh-CN" altLang="en-US"/>
        </a:p>
      </dgm:t>
    </dgm:pt>
    <dgm:pt modelId="{DDF11790-0971-45A0-9DED-41F7C3AC05F9}" type="pres">
      <dgm:prSet presAssocID="{A2C2C0D8-B1BE-4A7F-B2C9-8EC1C658EBEA}" presName="child4" presStyleLbl="bgAcc1" presStyleIdx="3" presStyleCnt="4" custScaleX="243244" custScaleY="149843" custLinFactNeighborX="-59967" custLinFactNeighborY="-27773"/>
      <dgm:spPr/>
      <dgm:t>
        <a:bodyPr/>
        <a:lstStyle/>
        <a:p>
          <a:endParaRPr lang="zh-CN" altLang="en-US"/>
        </a:p>
      </dgm:t>
    </dgm:pt>
    <dgm:pt modelId="{ED109253-A212-4D60-8179-95775B121BBC}" type="pres">
      <dgm:prSet presAssocID="{A2C2C0D8-B1BE-4A7F-B2C9-8EC1C658EBEA}" presName="child4Text" presStyleLbl="bgAcc1" presStyleIdx="3" presStyleCnt="4">
        <dgm:presLayoutVars>
          <dgm:bulletEnabled val="1"/>
        </dgm:presLayoutVars>
      </dgm:prSet>
      <dgm:spPr/>
      <dgm:t>
        <a:bodyPr/>
        <a:lstStyle/>
        <a:p>
          <a:endParaRPr lang="zh-CN" altLang="en-US"/>
        </a:p>
      </dgm:t>
    </dgm:pt>
    <dgm:pt modelId="{09F5A73C-34C1-4FB4-8493-4737EB462F6E}" type="pres">
      <dgm:prSet presAssocID="{A2C2C0D8-B1BE-4A7F-B2C9-8EC1C658EBEA}" presName="childPlaceholder" presStyleCnt="0"/>
      <dgm:spPr/>
      <dgm:t>
        <a:bodyPr/>
        <a:lstStyle/>
        <a:p>
          <a:endParaRPr lang="zh-CN" altLang="en-US"/>
        </a:p>
      </dgm:t>
    </dgm:pt>
    <dgm:pt modelId="{02F0CB62-6193-48DB-AF43-909269BDFA12}" type="pres">
      <dgm:prSet presAssocID="{A2C2C0D8-B1BE-4A7F-B2C9-8EC1C658EBEA}" presName="circle" presStyleCnt="0"/>
      <dgm:spPr/>
      <dgm:t>
        <a:bodyPr/>
        <a:lstStyle/>
        <a:p>
          <a:endParaRPr lang="zh-CN" altLang="en-US"/>
        </a:p>
      </dgm:t>
    </dgm:pt>
    <dgm:pt modelId="{BAC858E1-283C-4916-A039-54E2747C3BF1}" type="pres">
      <dgm:prSet presAssocID="{A2C2C0D8-B1BE-4A7F-B2C9-8EC1C658EBEA}" presName="quadrant1" presStyleLbl="node1" presStyleIdx="0" presStyleCnt="4">
        <dgm:presLayoutVars>
          <dgm:chMax val="1"/>
          <dgm:bulletEnabled val="1"/>
        </dgm:presLayoutVars>
      </dgm:prSet>
      <dgm:spPr/>
      <dgm:t>
        <a:bodyPr/>
        <a:lstStyle/>
        <a:p>
          <a:endParaRPr lang="zh-CN" altLang="en-US"/>
        </a:p>
      </dgm:t>
    </dgm:pt>
    <dgm:pt modelId="{A1D0D0A1-66BD-4D59-AFB1-B8542D2BB155}" type="pres">
      <dgm:prSet presAssocID="{A2C2C0D8-B1BE-4A7F-B2C9-8EC1C658EBEA}" presName="quadrant2" presStyleLbl="node1" presStyleIdx="1" presStyleCnt="4">
        <dgm:presLayoutVars>
          <dgm:chMax val="1"/>
          <dgm:bulletEnabled val="1"/>
        </dgm:presLayoutVars>
      </dgm:prSet>
      <dgm:spPr/>
      <dgm:t>
        <a:bodyPr/>
        <a:lstStyle/>
        <a:p>
          <a:endParaRPr lang="zh-CN" altLang="en-US"/>
        </a:p>
      </dgm:t>
    </dgm:pt>
    <dgm:pt modelId="{98B539CA-C822-42CC-B5C9-D976025530B8}" type="pres">
      <dgm:prSet presAssocID="{A2C2C0D8-B1BE-4A7F-B2C9-8EC1C658EBEA}" presName="quadrant3" presStyleLbl="node1" presStyleIdx="2" presStyleCnt="4">
        <dgm:presLayoutVars>
          <dgm:chMax val="1"/>
          <dgm:bulletEnabled val="1"/>
        </dgm:presLayoutVars>
      </dgm:prSet>
      <dgm:spPr/>
      <dgm:t>
        <a:bodyPr/>
        <a:lstStyle/>
        <a:p>
          <a:endParaRPr lang="zh-CN" altLang="en-US"/>
        </a:p>
      </dgm:t>
    </dgm:pt>
    <dgm:pt modelId="{6FEA9FA5-2E52-4EAD-ABD0-769AC841C7CF}" type="pres">
      <dgm:prSet presAssocID="{A2C2C0D8-B1BE-4A7F-B2C9-8EC1C658EBEA}" presName="quadrant4" presStyleLbl="node1" presStyleIdx="3" presStyleCnt="4">
        <dgm:presLayoutVars>
          <dgm:chMax val="1"/>
          <dgm:bulletEnabled val="1"/>
        </dgm:presLayoutVars>
      </dgm:prSet>
      <dgm:spPr/>
      <dgm:t>
        <a:bodyPr/>
        <a:lstStyle/>
        <a:p>
          <a:endParaRPr lang="zh-CN" altLang="en-US"/>
        </a:p>
      </dgm:t>
    </dgm:pt>
    <dgm:pt modelId="{FA184666-E7CC-4580-979C-2C839D1C94A4}" type="pres">
      <dgm:prSet presAssocID="{A2C2C0D8-B1BE-4A7F-B2C9-8EC1C658EBEA}" presName="quadrantPlaceholder" presStyleCnt="0"/>
      <dgm:spPr/>
      <dgm:t>
        <a:bodyPr/>
        <a:lstStyle/>
        <a:p>
          <a:endParaRPr lang="zh-CN" altLang="en-US"/>
        </a:p>
      </dgm:t>
    </dgm:pt>
    <dgm:pt modelId="{5A99AEF7-F9EF-4ACF-8EFE-D9553BB0ECB5}" type="pres">
      <dgm:prSet presAssocID="{A2C2C0D8-B1BE-4A7F-B2C9-8EC1C658EBEA}" presName="center1" presStyleLbl="fgShp" presStyleIdx="0" presStyleCnt="2" custLinFactX="504480" custLinFactY="300000" custLinFactNeighborX="600000" custLinFactNeighborY="345522"/>
      <dgm:spPr/>
      <dgm:t>
        <a:bodyPr/>
        <a:lstStyle/>
        <a:p>
          <a:endParaRPr lang="zh-CN" altLang="en-US"/>
        </a:p>
      </dgm:t>
    </dgm:pt>
    <dgm:pt modelId="{9110AAE6-9F1E-4B62-B304-727DB6C8440A}" type="pres">
      <dgm:prSet presAssocID="{A2C2C0D8-B1BE-4A7F-B2C9-8EC1C658EBEA}" presName="center2" presStyleLbl="fgShp" presStyleIdx="1" presStyleCnt="2" custLinFactX="400000" custLinFactY="105914" custLinFactNeighborX="402572" custLinFactNeighborY="200000"/>
      <dgm:spPr/>
      <dgm:t>
        <a:bodyPr/>
        <a:lstStyle/>
        <a:p>
          <a:endParaRPr lang="zh-CN" altLang="en-US"/>
        </a:p>
      </dgm:t>
    </dgm:pt>
  </dgm:ptLst>
  <dgm:cxnLst>
    <dgm:cxn modelId="{EE81E4E3-46BE-4643-AAD9-7EA8B1E383A4}" srcId="{0C9A90F3-081E-40CB-8783-85216D3A6101}" destId="{3B312E43-9BC0-4271-852F-34F0CC6FF6C7}" srcOrd="2" destOrd="0" parTransId="{53328113-1985-4C24-A468-509DFD72C876}" sibTransId="{F6DEB24E-3EE0-4E64-A98C-CB4FE2238601}"/>
    <dgm:cxn modelId="{1AADA6FE-7D62-411E-9065-C252EB7A7B71}" type="presOf" srcId="{A009FB5B-9092-42B3-ABCA-A70359594A4C}" destId="{98B539CA-C822-42CC-B5C9-D976025530B8}" srcOrd="0" destOrd="0" presId="urn:microsoft.com/office/officeart/2005/8/layout/cycle4#1"/>
    <dgm:cxn modelId="{839F25E1-3CE1-4D58-B6D4-AD16EADAA444}" type="presOf" srcId="{1EC852F8-DF5C-467A-8177-57406E744200}" destId="{594151A3-EC6D-47FC-9937-6C640D72451D}" srcOrd="1" destOrd="3" presId="urn:microsoft.com/office/officeart/2005/8/layout/cycle4#1"/>
    <dgm:cxn modelId="{FDDF3334-998C-43C3-860F-D78967048A88}" type="presOf" srcId="{29F4DCAF-BD5C-432E-A4E4-EA7D06D35546}" destId="{8F0BCDB8-6751-4C98-AF80-BCDF302FBE4F}" srcOrd="0" destOrd="3" presId="urn:microsoft.com/office/officeart/2005/8/layout/cycle4#1"/>
    <dgm:cxn modelId="{0434FF47-7F79-4985-9E06-43047DBFA5D5}" type="presOf" srcId="{23420840-5226-4EF0-AE56-92DD1597AE7A}" destId="{DDF11790-0971-45A0-9DED-41F7C3AC05F9}" srcOrd="0" destOrd="1" presId="urn:microsoft.com/office/officeart/2005/8/layout/cycle4#1"/>
    <dgm:cxn modelId="{12B71640-27B2-4804-A1A5-C4B20B446218}" srcId="{0C9A90F3-081E-40CB-8783-85216D3A6101}" destId="{2DFFBE5D-FBF9-43DF-BA9A-C2B74D80BFC5}" srcOrd="1" destOrd="0" parTransId="{D728BE19-469E-4D30-B3A8-8A87441ED9AE}" sibTransId="{A88024E6-1B33-4E83-BAEE-39E9DEC018CA}"/>
    <dgm:cxn modelId="{C7496B09-BBF7-4EB9-8E88-B67CF51E808E}" srcId="{A2C2C0D8-B1BE-4A7F-B2C9-8EC1C658EBEA}" destId="{45EF2888-55F3-4073-A337-C9D40E70414F}" srcOrd="3" destOrd="0" parTransId="{CDE0E509-B6FC-408E-BEA7-0DB167D67FFC}" sibTransId="{7EE14080-2C52-4D25-A965-DC012B94DEFE}"/>
    <dgm:cxn modelId="{E1BF484A-3F3E-42B5-BBD4-A6F1E4AEC178}" type="presOf" srcId="{258977DD-F906-45B2-941F-BD69BFD3E393}" destId="{BAC858E1-283C-4916-A039-54E2747C3BF1}" srcOrd="0" destOrd="0" presId="urn:microsoft.com/office/officeart/2005/8/layout/cycle4#1"/>
    <dgm:cxn modelId="{3550DA81-96D2-4B7C-B0E8-19969D681331}" type="presOf" srcId="{D07AAE99-D5FD-4DF5-B114-EE9DCEE3FB05}" destId="{ED109253-A212-4D60-8179-95775B121BBC}" srcOrd="1" destOrd="0" presId="urn:microsoft.com/office/officeart/2005/8/layout/cycle4#1"/>
    <dgm:cxn modelId="{01637B73-8831-4FF0-A744-A0EA8126D17F}" type="presOf" srcId="{C0C78CBE-26C6-4EA6-A2CA-09EEFD5DE964}" destId="{A079F149-16FC-4E69-86D8-79F327265A62}" srcOrd="0" destOrd="1" presId="urn:microsoft.com/office/officeart/2005/8/layout/cycle4#1"/>
    <dgm:cxn modelId="{4848DC56-85A7-4324-8FC1-976D145DC7C9}" srcId="{0C9A90F3-081E-40CB-8783-85216D3A6101}" destId="{29F4DCAF-BD5C-432E-A4E4-EA7D06D35546}" srcOrd="3" destOrd="0" parTransId="{FAED6C0A-5ABE-494B-B9E0-E258558A3598}" sibTransId="{22617A31-E775-4FC4-B2AA-C7CC9DF2C968}"/>
    <dgm:cxn modelId="{CDBE9D2F-BA8A-4923-83BD-72C56888F96E}" type="presOf" srcId="{1EC852F8-DF5C-467A-8177-57406E744200}" destId="{A079F149-16FC-4E69-86D8-79F327265A62}" srcOrd="0" destOrd="3" presId="urn:microsoft.com/office/officeart/2005/8/layout/cycle4#1"/>
    <dgm:cxn modelId="{44D64D46-2AA4-4D3D-9567-F9A4039AC4C1}" srcId="{A2C2C0D8-B1BE-4A7F-B2C9-8EC1C658EBEA}" destId="{258977DD-F906-45B2-941F-BD69BFD3E393}" srcOrd="0" destOrd="0" parTransId="{A5743820-4A73-43DE-9B96-DDBD8E01E364}" sibTransId="{9A159E91-8E67-479A-9098-CF8D0AC6B037}"/>
    <dgm:cxn modelId="{9330416C-7029-4F1D-9D35-56208E5FB957}" type="presOf" srcId="{D07AAE99-D5FD-4DF5-B114-EE9DCEE3FB05}" destId="{DDF11790-0971-45A0-9DED-41F7C3AC05F9}" srcOrd="0" destOrd="0" presId="urn:microsoft.com/office/officeart/2005/8/layout/cycle4#1"/>
    <dgm:cxn modelId="{B5793CA6-A668-42C3-B627-93A04EB609AA}" type="presOf" srcId="{7DB39C86-55A2-46D8-B8B4-937E75568B84}" destId="{8F0BCDB8-6751-4C98-AF80-BCDF302FBE4F}" srcOrd="0" destOrd="0" presId="urn:microsoft.com/office/officeart/2005/8/layout/cycle4#1"/>
    <dgm:cxn modelId="{D45883B7-5012-42BE-B818-F970AA41BD07}" type="presOf" srcId="{0C4E3C19-677B-47A4-BC9A-FAC4F7A82D00}" destId="{A079F149-16FC-4E69-86D8-79F327265A62}" srcOrd="0" destOrd="2" presId="urn:microsoft.com/office/officeart/2005/8/layout/cycle4#1"/>
    <dgm:cxn modelId="{2A2F68F3-AE22-49B8-9138-29351B39A8E6}" type="presOf" srcId="{45EF2888-55F3-4073-A337-C9D40E70414F}" destId="{6FEA9FA5-2E52-4EAD-ABD0-769AC841C7CF}" srcOrd="0" destOrd="0" presId="urn:microsoft.com/office/officeart/2005/8/layout/cycle4#1"/>
    <dgm:cxn modelId="{D8AB6288-DA45-4A12-B95D-CB247137117F}" srcId="{A009FB5B-9092-42B3-ABCA-A70359594A4C}" destId="{1EC852F8-DF5C-467A-8177-57406E744200}" srcOrd="3" destOrd="0" parTransId="{441E1705-D344-4250-995B-1D4332EED476}" sibTransId="{38EBDCAE-6CE9-42A9-BBE0-167AB28C0F77}"/>
    <dgm:cxn modelId="{A378E45A-0913-48EF-8781-D991E5577B19}" type="presOf" srcId="{2DFFBE5D-FBF9-43DF-BA9A-C2B74D80BFC5}" destId="{8F0BCDB8-6751-4C98-AF80-BCDF302FBE4F}" srcOrd="0" destOrd="1" presId="urn:microsoft.com/office/officeart/2005/8/layout/cycle4#1"/>
    <dgm:cxn modelId="{D2DC820C-7CA1-49C1-B11F-4DEE869FF2BB}" type="presOf" srcId="{0395C990-D3F1-4FE7-A0EE-0EE6E596CC81}" destId="{1427DC3A-6FDE-4F2E-8A74-D86987E4BEEA}" srcOrd="0" destOrd="1" presId="urn:microsoft.com/office/officeart/2005/8/layout/cycle4#1"/>
    <dgm:cxn modelId="{3FACA101-6CE9-4010-B278-24AB14F7B9BE}" type="presOf" srcId="{C0C78CBE-26C6-4EA6-A2CA-09EEFD5DE964}" destId="{594151A3-EC6D-47FC-9937-6C640D72451D}" srcOrd="1" destOrd="1" presId="urn:microsoft.com/office/officeart/2005/8/layout/cycle4#1"/>
    <dgm:cxn modelId="{1D40388B-9402-453C-A8C2-A87B0C7360F4}" srcId="{0C9A90F3-081E-40CB-8783-85216D3A6101}" destId="{7DB39C86-55A2-46D8-B8B4-937E75568B84}" srcOrd="0" destOrd="0" parTransId="{9BB1C671-5B60-48AF-AEF7-D7FE72DF4B57}" sibTransId="{AA2A115A-8795-4E21-8AF8-E9F8AEF1947F}"/>
    <dgm:cxn modelId="{B46F44E2-936D-47F1-824B-79BB2D038BD1}" srcId="{A2C2C0D8-B1BE-4A7F-B2C9-8EC1C658EBEA}" destId="{0C9A90F3-081E-40CB-8783-85216D3A6101}" srcOrd="1" destOrd="0" parTransId="{64D36E72-353D-4D02-BA91-F97F188F7E31}" sibTransId="{906DB7C5-394B-4AE3-8B91-17A1ACCC6A51}"/>
    <dgm:cxn modelId="{042DE92F-9878-43A6-8406-AA0C82D5A278}" srcId="{A009FB5B-9092-42B3-ABCA-A70359594A4C}" destId="{F335D90A-3A03-4D26-96E8-319C803E1014}" srcOrd="0" destOrd="0" parTransId="{F4840AC4-4732-4EB9-8447-10FD41A59CE3}" sibTransId="{620363B6-67EC-4F7D-A97D-ED5A08C8AC4F}"/>
    <dgm:cxn modelId="{B251AB45-9DE0-462D-AD76-A40912523909}" srcId="{A2C2C0D8-B1BE-4A7F-B2C9-8EC1C658EBEA}" destId="{A009FB5B-9092-42B3-ABCA-A70359594A4C}" srcOrd="2" destOrd="0" parTransId="{B810B1D5-CF1F-478B-8A61-A1F33B410208}" sibTransId="{BA7FA504-253D-4563-8AC4-DA0D48376936}"/>
    <dgm:cxn modelId="{97B025FF-35ED-49EB-AD3F-35039486FF3B}" type="presOf" srcId="{F335D90A-3A03-4D26-96E8-319C803E1014}" destId="{A079F149-16FC-4E69-86D8-79F327265A62}" srcOrd="0" destOrd="0" presId="urn:microsoft.com/office/officeart/2005/8/layout/cycle4#1"/>
    <dgm:cxn modelId="{070AA575-BDCA-44A6-A916-3B467AAA97B8}" type="presOf" srcId="{908DF4D7-6D76-4351-8E6C-BCE8AB3BD531}" destId="{1427DC3A-6FDE-4F2E-8A74-D86987E4BEEA}" srcOrd="0" destOrd="0" presId="urn:microsoft.com/office/officeart/2005/8/layout/cycle4#1"/>
    <dgm:cxn modelId="{2AE924D6-1596-434A-A8B6-6599C18329EB}" type="presOf" srcId="{0C4E3C19-677B-47A4-BC9A-FAC4F7A82D00}" destId="{594151A3-EC6D-47FC-9937-6C640D72451D}" srcOrd="1" destOrd="2" presId="urn:microsoft.com/office/officeart/2005/8/layout/cycle4#1"/>
    <dgm:cxn modelId="{BCC44272-DFA6-41D5-8F6A-01C8FC45AAB1}" srcId="{45EF2888-55F3-4073-A337-C9D40E70414F}" destId="{D07AAE99-D5FD-4DF5-B114-EE9DCEE3FB05}" srcOrd="0" destOrd="0" parTransId="{FBD882A1-9149-4236-B341-46BFB8299394}" sibTransId="{BC2EF0D4-2849-4DE4-85B4-3325C1FA0E12}"/>
    <dgm:cxn modelId="{C9A2950D-F506-4CE1-B30A-382F92C5EFF9}" srcId="{258977DD-F906-45B2-941F-BD69BFD3E393}" destId="{908DF4D7-6D76-4351-8E6C-BCE8AB3BD531}" srcOrd="0" destOrd="0" parTransId="{E245937A-24DF-44BC-96F7-CF6680A8A319}" sibTransId="{D3CCD3BD-AEDA-4DD9-81B0-A46929140A92}"/>
    <dgm:cxn modelId="{B6AD8209-7311-48A8-B71B-ABF3E1C54A0C}" srcId="{45EF2888-55F3-4073-A337-C9D40E70414F}" destId="{23420840-5226-4EF0-AE56-92DD1597AE7A}" srcOrd="1" destOrd="0" parTransId="{F49FE879-F092-4AA5-A48C-305D6BFE934A}" sibTransId="{D8BA7C32-1C8D-4826-AF3D-470FC6CE223C}"/>
    <dgm:cxn modelId="{AB18C81A-3335-470F-92FF-FC99542CFF36}" type="presOf" srcId="{908DF4D7-6D76-4351-8E6C-BCE8AB3BD531}" destId="{AE4AAA10-DEC2-4E74-B5D9-CF5E6A5EE4EF}" srcOrd="1" destOrd="0" presId="urn:microsoft.com/office/officeart/2005/8/layout/cycle4#1"/>
    <dgm:cxn modelId="{B6D5ED88-28CD-4ED6-895B-F602C1E664DB}" type="presOf" srcId="{23420840-5226-4EF0-AE56-92DD1597AE7A}" destId="{ED109253-A212-4D60-8179-95775B121BBC}" srcOrd="1" destOrd="1" presId="urn:microsoft.com/office/officeart/2005/8/layout/cycle4#1"/>
    <dgm:cxn modelId="{32F018FC-5352-4817-8204-9DE49F8BCC7F}" srcId="{A009FB5B-9092-42B3-ABCA-A70359594A4C}" destId="{C0C78CBE-26C6-4EA6-A2CA-09EEFD5DE964}" srcOrd="1" destOrd="0" parTransId="{5194D5C1-36F1-42B7-8987-332EC88E52AA}" sibTransId="{B057D86E-A63F-4CDE-BD35-328C712B2D87}"/>
    <dgm:cxn modelId="{1A008A61-3906-4866-9751-4A803EFB3F77}" srcId="{258977DD-F906-45B2-941F-BD69BFD3E393}" destId="{0395C990-D3F1-4FE7-A0EE-0EE6E596CC81}" srcOrd="1" destOrd="0" parTransId="{9DB72F4E-5576-45EC-9369-642C61279BD5}" sibTransId="{A98D0D31-F433-4B67-9FC7-5FE6AFD0235E}"/>
    <dgm:cxn modelId="{64739A9F-3D9F-4D71-A246-6EF7725DFC4A}" srcId="{A009FB5B-9092-42B3-ABCA-A70359594A4C}" destId="{0C4E3C19-677B-47A4-BC9A-FAC4F7A82D00}" srcOrd="2" destOrd="0" parTransId="{2026895F-7325-40AD-AED5-87CCA5EA59C0}" sibTransId="{306B745F-6650-4A35-BB1B-5C86EA7E3541}"/>
    <dgm:cxn modelId="{D0BAFB1F-7AEB-46DF-8152-856535C76852}" type="presOf" srcId="{3B312E43-9BC0-4271-852F-34F0CC6FF6C7}" destId="{8F0BCDB8-6751-4C98-AF80-BCDF302FBE4F}" srcOrd="0" destOrd="2" presId="urn:microsoft.com/office/officeart/2005/8/layout/cycle4#1"/>
    <dgm:cxn modelId="{DD70023A-F6D5-48AB-B762-07E55DCF7F4D}" type="presOf" srcId="{2DFFBE5D-FBF9-43DF-BA9A-C2B74D80BFC5}" destId="{E0649176-C475-422C-A4B9-9422CE93E3B0}" srcOrd="1" destOrd="1" presId="urn:microsoft.com/office/officeart/2005/8/layout/cycle4#1"/>
    <dgm:cxn modelId="{4D84D693-396F-4182-BFC5-E579162EAA62}" type="presOf" srcId="{3B312E43-9BC0-4271-852F-34F0CC6FF6C7}" destId="{E0649176-C475-422C-A4B9-9422CE93E3B0}" srcOrd="1" destOrd="2" presId="urn:microsoft.com/office/officeart/2005/8/layout/cycle4#1"/>
    <dgm:cxn modelId="{D1BC9FCF-B40C-483C-899E-BEE517E42217}" type="presOf" srcId="{7DB39C86-55A2-46D8-B8B4-937E75568B84}" destId="{E0649176-C475-422C-A4B9-9422CE93E3B0}" srcOrd="1" destOrd="0" presId="urn:microsoft.com/office/officeart/2005/8/layout/cycle4#1"/>
    <dgm:cxn modelId="{389F58F6-9C34-4020-B185-30E624D91313}" type="presOf" srcId="{29F4DCAF-BD5C-432E-A4E4-EA7D06D35546}" destId="{E0649176-C475-422C-A4B9-9422CE93E3B0}" srcOrd="1" destOrd="3" presId="urn:microsoft.com/office/officeart/2005/8/layout/cycle4#1"/>
    <dgm:cxn modelId="{307F3E5F-5180-4230-B17F-784C4521F881}" type="presOf" srcId="{A2C2C0D8-B1BE-4A7F-B2C9-8EC1C658EBEA}" destId="{5F03A0D1-D97B-4321-B735-1144C2B531A4}" srcOrd="0" destOrd="0" presId="urn:microsoft.com/office/officeart/2005/8/layout/cycle4#1"/>
    <dgm:cxn modelId="{3E2A8551-A590-41BE-AF8D-7641FBC785B8}" type="presOf" srcId="{F335D90A-3A03-4D26-96E8-319C803E1014}" destId="{594151A3-EC6D-47FC-9937-6C640D72451D}" srcOrd="1" destOrd="0" presId="urn:microsoft.com/office/officeart/2005/8/layout/cycle4#1"/>
    <dgm:cxn modelId="{87DBC9DD-5012-47EE-87F3-B60FC8E19806}" type="presOf" srcId="{0C9A90F3-081E-40CB-8783-85216D3A6101}" destId="{A1D0D0A1-66BD-4D59-AFB1-B8542D2BB155}" srcOrd="0" destOrd="0" presId="urn:microsoft.com/office/officeart/2005/8/layout/cycle4#1"/>
    <dgm:cxn modelId="{0B512DE9-FBCF-44BA-8FA6-6B24309EBACE}" type="presOf" srcId="{0395C990-D3F1-4FE7-A0EE-0EE6E596CC81}" destId="{AE4AAA10-DEC2-4E74-B5D9-CF5E6A5EE4EF}" srcOrd="1" destOrd="1" presId="urn:microsoft.com/office/officeart/2005/8/layout/cycle4#1"/>
    <dgm:cxn modelId="{B7BC7895-26EC-43A3-95AF-D34D4D85DEB5}" type="presParOf" srcId="{5F03A0D1-D97B-4321-B735-1144C2B531A4}" destId="{BABECD41-8727-41D3-8188-FB191BD1E78F}" srcOrd="0" destOrd="0" presId="urn:microsoft.com/office/officeart/2005/8/layout/cycle4#1"/>
    <dgm:cxn modelId="{B9939804-A26C-4BC8-B44A-7E1ED9592A14}" type="presParOf" srcId="{BABECD41-8727-41D3-8188-FB191BD1E78F}" destId="{C978FF33-25AD-4AD4-AB31-719121984FD0}" srcOrd="0" destOrd="0" presId="urn:microsoft.com/office/officeart/2005/8/layout/cycle4#1"/>
    <dgm:cxn modelId="{7BAC84D0-C354-4291-B971-CA30A42EC93C}" type="presParOf" srcId="{C978FF33-25AD-4AD4-AB31-719121984FD0}" destId="{1427DC3A-6FDE-4F2E-8A74-D86987E4BEEA}" srcOrd="0" destOrd="0" presId="urn:microsoft.com/office/officeart/2005/8/layout/cycle4#1"/>
    <dgm:cxn modelId="{A753C66F-D0BE-42B9-A4D4-F5656EDD45C1}" type="presParOf" srcId="{C978FF33-25AD-4AD4-AB31-719121984FD0}" destId="{AE4AAA10-DEC2-4E74-B5D9-CF5E6A5EE4EF}" srcOrd="1" destOrd="0" presId="urn:microsoft.com/office/officeart/2005/8/layout/cycle4#1"/>
    <dgm:cxn modelId="{6AECB32A-FF23-413E-AD14-60C0C03D8E2E}" type="presParOf" srcId="{BABECD41-8727-41D3-8188-FB191BD1E78F}" destId="{DE23C14F-12A5-41CD-BA6C-D19B0001CC46}" srcOrd="1" destOrd="0" presId="urn:microsoft.com/office/officeart/2005/8/layout/cycle4#1"/>
    <dgm:cxn modelId="{27D08DD3-24EB-43E4-9E21-881E390C9CCF}" type="presParOf" srcId="{DE23C14F-12A5-41CD-BA6C-D19B0001CC46}" destId="{8F0BCDB8-6751-4C98-AF80-BCDF302FBE4F}" srcOrd="0" destOrd="0" presId="urn:microsoft.com/office/officeart/2005/8/layout/cycle4#1"/>
    <dgm:cxn modelId="{2DA927F2-6770-45A9-98E1-70144D0754B6}" type="presParOf" srcId="{DE23C14F-12A5-41CD-BA6C-D19B0001CC46}" destId="{E0649176-C475-422C-A4B9-9422CE93E3B0}" srcOrd="1" destOrd="0" presId="urn:microsoft.com/office/officeart/2005/8/layout/cycle4#1"/>
    <dgm:cxn modelId="{B2E7EECC-834C-45B5-98B6-0340D313EB53}" type="presParOf" srcId="{BABECD41-8727-41D3-8188-FB191BD1E78F}" destId="{B43030FA-7BAB-4E71-A72C-DF1F3EC645C9}" srcOrd="2" destOrd="0" presId="urn:microsoft.com/office/officeart/2005/8/layout/cycle4#1"/>
    <dgm:cxn modelId="{D82454B1-DBD7-42CD-86C7-D3F30C30AFA0}" type="presParOf" srcId="{B43030FA-7BAB-4E71-A72C-DF1F3EC645C9}" destId="{A079F149-16FC-4E69-86D8-79F327265A62}" srcOrd="0" destOrd="0" presId="urn:microsoft.com/office/officeart/2005/8/layout/cycle4#1"/>
    <dgm:cxn modelId="{C4C294B0-0AFA-4878-8E01-85930C837C2C}" type="presParOf" srcId="{B43030FA-7BAB-4E71-A72C-DF1F3EC645C9}" destId="{594151A3-EC6D-47FC-9937-6C640D72451D}" srcOrd="1" destOrd="0" presId="urn:microsoft.com/office/officeart/2005/8/layout/cycle4#1"/>
    <dgm:cxn modelId="{86980B2E-1526-4211-B00D-1096228E195D}" type="presParOf" srcId="{BABECD41-8727-41D3-8188-FB191BD1E78F}" destId="{0A4A5F6D-8F17-4A2E-B356-161BC75BA9A8}" srcOrd="3" destOrd="0" presId="urn:microsoft.com/office/officeart/2005/8/layout/cycle4#1"/>
    <dgm:cxn modelId="{7055194D-5409-4D99-A91F-0B0BE84441B0}" type="presParOf" srcId="{0A4A5F6D-8F17-4A2E-B356-161BC75BA9A8}" destId="{DDF11790-0971-45A0-9DED-41F7C3AC05F9}" srcOrd="0" destOrd="0" presId="urn:microsoft.com/office/officeart/2005/8/layout/cycle4#1"/>
    <dgm:cxn modelId="{807605F8-FA60-499B-B038-7491944F03DA}" type="presParOf" srcId="{0A4A5F6D-8F17-4A2E-B356-161BC75BA9A8}" destId="{ED109253-A212-4D60-8179-95775B121BBC}" srcOrd="1" destOrd="0" presId="urn:microsoft.com/office/officeart/2005/8/layout/cycle4#1"/>
    <dgm:cxn modelId="{D98661C6-D37B-4270-A07E-AB95068EEB63}" type="presParOf" srcId="{BABECD41-8727-41D3-8188-FB191BD1E78F}" destId="{09F5A73C-34C1-4FB4-8493-4737EB462F6E}" srcOrd="4" destOrd="0" presId="urn:microsoft.com/office/officeart/2005/8/layout/cycle4#1"/>
    <dgm:cxn modelId="{C5D28718-3805-444D-8E00-E9A03804D85D}" type="presParOf" srcId="{5F03A0D1-D97B-4321-B735-1144C2B531A4}" destId="{02F0CB62-6193-48DB-AF43-909269BDFA12}" srcOrd="1" destOrd="0" presId="urn:microsoft.com/office/officeart/2005/8/layout/cycle4#1"/>
    <dgm:cxn modelId="{04644D2B-2BBE-411B-983E-1BF5681939DF}" type="presParOf" srcId="{02F0CB62-6193-48DB-AF43-909269BDFA12}" destId="{BAC858E1-283C-4916-A039-54E2747C3BF1}" srcOrd="0" destOrd="0" presId="urn:microsoft.com/office/officeart/2005/8/layout/cycle4#1"/>
    <dgm:cxn modelId="{4A3A16EA-DEAC-435B-AE58-B0E8C7FF4D3E}" type="presParOf" srcId="{02F0CB62-6193-48DB-AF43-909269BDFA12}" destId="{A1D0D0A1-66BD-4D59-AFB1-B8542D2BB155}" srcOrd="1" destOrd="0" presId="urn:microsoft.com/office/officeart/2005/8/layout/cycle4#1"/>
    <dgm:cxn modelId="{85AF5140-8FDC-4AC4-A1F6-F5A7947821CB}" type="presParOf" srcId="{02F0CB62-6193-48DB-AF43-909269BDFA12}" destId="{98B539CA-C822-42CC-B5C9-D976025530B8}" srcOrd="2" destOrd="0" presId="urn:microsoft.com/office/officeart/2005/8/layout/cycle4#1"/>
    <dgm:cxn modelId="{911B8149-3273-4D33-905C-8C5DF130BEF4}" type="presParOf" srcId="{02F0CB62-6193-48DB-AF43-909269BDFA12}" destId="{6FEA9FA5-2E52-4EAD-ABD0-769AC841C7CF}" srcOrd="3" destOrd="0" presId="urn:microsoft.com/office/officeart/2005/8/layout/cycle4#1"/>
    <dgm:cxn modelId="{FB0E64D0-299C-4DCA-A003-3168A1AFC47B}" type="presParOf" srcId="{02F0CB62-6193-48DB-AF43-909269BDFA12}" destId="{FA184666-E7CC-4580-979C-2C839D1C94A4}" srcOrd="4" destOrd="0" presId="urn:microsoft.com/office/officeart/2005/8/layout/cycle4#1"/>
    <dgm:cxn modelId="{46F53100-1F50-4062-AAAB-791CB88C2466}" type="presParOf" srcId="{5F03A0D1-D97B-4321-B735-1144C2B531A4}" destId="{5A99AEF7-F9EF-4ACF-8EFE-D9553BB0ECB5}" srcOrd="2" destOrd="0" presId="urn:microsoft.com/office/officeart/2005/8/layout/cycle4#1"/>
    <dgm:cxn modelId="{82163699-2010-405A-A7C0-F1E43FC8BF70}" type="presParOf" srcId="{5F03A0D1-D97B-4321-B735-1144C2B531A4}" destId="{9110AAE6-9F1E-4B62-B304-727DB6C8440A}" srcOrd="3" destOrd="0" presId="urn:microsoft.com/office/officeart/2005/8/layout/cycle4#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B26B344-6CA0-47C0-9CA1-EE4CC08B4DEB}">
      <dsp:nvSpPr>
        <dsp:cNvPr id="0" name=""/>
        <dsp:cNvSpPr/>
      </dsp:nvSpPr>
      <dsp:spPr>
        <a:xfrm rot="5400000">
          <a:off x="4382065" y="-1790424"/>
          <a:ext cx="692634" cy="4450242"/>
        </a:xfrm>
        <a:prstGeom prst="round2SameRect">
          <a:avLst/>
        </a:prstGeom>
        <a:solidFill>
          <a:schemeClr val="accent2">
            <a:lumMod val="40000"/>
            <a:lumOff val="6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51435" rIns="102870" bIns="51435" numCol="1" spcCol="1270" anchor="ctr" anchorCtr="0">
          <a:noAutofit/>
        </a:bodyPr>
        <a:lstStyle/>
        <a:p>
          <a:pPr marL="171450" lvl="1" indent="-171450" algn="l" defTabSz="711200">
            <a:lnSpc>
              <a:spcPct val="90000"/>
            </a:lnSpc>
            <a:spcBef>
              <a:spcPct val="0"/>
            </a:spcBef>
            <a:spcAft>
              <a:spcPct val="15000"/>
            </a:spcAft>
            <a:buChar char="••"/>
          </a:pPr>
          <a:r>
            <a:rPr lang="zh-CN" altLang="en-US" sz="1600" kern="1200" dirty="0" smtClean="0">
              <a:latin typeface="微软雅黑" panose="020B0503020204020204" pitchFamily="34" charset="-122"/>
              <a:ea typeface="微软雅黑" panose="020B0503020204020204" pitchFamily="34" charset="-122"/>
            </a:rPr>
            <a:t>病人</a:t>
          </a:r>
          <a:r>
            <a:rPr lang="zh-CN" altLang="en-US" sz="1600" b="1" kern="1200" dirty="0" smtClean="0">
              <a:solidFill>
                <a:srgbClr val="C00000"/>
              </a:solidFill>
              <a:latin typeface="微软雅黑" panose="020B0503020204020204" pitchFamily="34" charset="-122"/>
              <a:ea typeface="微软雅黑" panose="020B0503020204020204" pitchFamily="34" charset="-122"/>
            </a:rPr>
            <a:t>喷嚏、咳嗽、说话</a:t>
          </a:r>
          <a:r>
            <a:rPr lang="zh-CN" altLang="en-US" sz="1600" kern="1200" dirty="0" smtClean="0">
              <a:latin typeface="微软雅黑" panose="020B0503020204020204" pitchFamily="34" charset="-122"/>
              <a:ea typeface="微软雅黑" panose="020B0503020204020204" pitchFamily="34" charset="-122"/>
            </a:rPr>
            <a:t>的飞沫、呼出气体</a:t>
          </a:r>
          <a:r>
            <a:rPr lang="zh-CN" altLang="en-US" sz="1600" b="1" kern="1200" dirty="0" smtClean="0">
              <a:solidFill>
                <a:srgbClr val="C00000"/>
              </a:solidFill>
              <a:latin typeface="微软雅黑" panose="020B0503020204020204" pitchFamily="34" charset="-122"/>
              <a:ea typeface="微软雅黑" panose="020B0503020204020204" pitchFamily="34" charset="-122"/>
            </a:rPr>
            <a:t>近距离</a:t>
          </a:r>
          <a:r>
            <a:rPr lang="zh-CN" altLang="en-US" sz="1600" kern="1200" dirty="0" smtClean="0">
              <a:latin typeface="微软雅黑" panose="020B0503020204020204" pitchFamily="34" charset="-122"/>
              <a:ea typeface="微软雅黑" panose="020B0503020204020204" pitchFamily="34" charset="-122"/>
            </a:rPr>
            <a:t>接触直接吸入，可以导致感染</a:t>
          </a:r>
          <a:endParaRPr lang="zh-CN" altLang="en-US" sz="1600" kern="1200" dirty="0">
            <a:latin typeface="微软雅黑" panose="020B0503020204020204" pitchFamily="34" charset="-122"/>
            <a:ea typeface="微软雅黑" panose="020B0503020204020204" pitchFamily="34" charset="-122"/>
          </a:endParaRPr>
        </a:p>
      </dsp:txBody>
      <dsp:txXfrm rot="5400000">
        <a:off x="4382065" y="-1790424"/>
        <a:ext cx="692634" cy="4450242"/>
      </dsp:txXfrm>
    </dsp:sp>
    <dsp:sp modelId="{CE9B1544-6420-417E-8F84-A5D5EDA47FB8}">
      <dsp:nvSpPr>
        <dsp:cNvPr id="0" name=""/>
        <dsp:cNvSpPr/>
      </dsp:nvSpPr>
      <dsp:spPr>
        <a:xfrm>
          <a:off x="0" y="1800"/>
          <a:ext cx="2503261" cy="865792"/>
        </a:xfrm>
        <a:prstGeom prst="round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zh-CN" altLang="en-US" sz="2800" kern="1200" dirty="0" smtClean="0">
              <a:latin typeface="微软雅黑" panose="020B0503020204020204" pitchFamily="34" charset="-122"/>
              <a:ea typeface="微软雅黑" panose="020B0503020204020204" pitchFamily="34" charset="-122"/>
            </a:rPr>
            <a:t>经呼吸道传播</a:t>
          </a:r>
          <a:endParaRPr lang="zh-CN" altLang="en-US" sz="2800" kern="1200" dirty="0">
            <a:latin typeface="微软雅黑" panose="020B0503020204020204" pitchFamily="34" charset="-122"/>
            <a:ea typeface="微软雅黑" panose="020B0503020204020204" pitchFamily="34" charset="-122"/>
          </a:endParaRPr>
        </a:p>
      </dsp:txBody>
      <dsp:txXfrm>
        <a:off x="0" y="1800"/>
        <a:ext cx="2503261" cy="865792"/>
      </dsp:txXfrm>
    </dsp:sp>
    <dsp:sp modelId="{62EE39AD-958E-4B53-A38B-230958AF4B22}">
      <dsp:nvSpPr>
        <dsp:cNvPr id="0" name=""/>
        <dsp:cNvSpPr/>
      </dsp:nvSpPr>
      <dsp:spPr>
        <a:xfrm rot="5400000">
          <a:off x="4382065" y="-881342"/>
          <a:ext cx="692634" cy="4450242"/>
        </a:xfrm>
        <a:prstGeom prst="round2SameRect">
          <a:avLst/>
        </a:prstGeom>
        <a:solidFill>
          <a:schemeClr val="accent2">
            <a:lumMod val="40000"/>
            <a:lumOff val="6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51435" rIns="102870" bIns="51435" numCol="1" spcCol="1270" anchor="ctr" anchorCtr="0">
          <a:noAutofit/>
        </a:bodyPr>
        <a:lstStyle/>
        <a:p>
          <a:pPr marL="171450" lvl="1" indent="-171450" algn="l" defTabSz="711200">
            <a:lnSpc>
              <a:spcPct val="90000"/>
            </a:lnSpc>
            <a:spcBef>
              <a:spcPct val="0"/>
            </a:spcBef>
            <a:spcAft>
              <a:spcPct val="15000"/>
            </a:spcAft>
            <a:buChar char="••"/>
          </a:pPr>
          <a:r>
            <a:rPr lang="zh-CN" altLang="en-US" sz="1600" kern="1200" dirty="0" smtClean="0">
              <a:latin typeface="微软雅黑" panose="020B0503020204020204" pitchFamily="34" charset="-122"/>
              <a:ea typeface="微软雅黑" panose="020B0503020204020204" pitchFamily="34" charset="-122"/>
            </a:rPr>
            <a:t>飞沫沉积在物品表面，</a:t>
          </a:r>
          <a:r>
            <a:rPr lang="zh-CN" altLang="en-US" sz="1600" b="1" kern="1200" dirty="0" smtClean="0">
              <a:solidFill>
                <a:srgbClr val="C00000"/>
              </a:solidFill>
              <a:latin typeface="微软雅黑" panose="020B0503020204020204" pitchFamily="34" charset="-122"/>
              <a:ea typeface="微软雅黑" panose="020B0503020204020204" pitchFamily="34" charset="-122"/>
            </a:rPr>
            <a:t>接触污染手</a:t>
          </a:r>
          <a:r>
            <a:rPr lang="zh-CN" altLang="en-US" sz="1600" kern="1200" dirty="0" smtClean="0">
              <a:latin typeface="微软雅黑" panose="020B0503020204020204" pitchFamily="34" charset="-122"/>
              <a:ea typeface="微软雅黑" panose="020B0503020204020204" pitchFamily="34" charset="-122"/>
            </a:rPr>
            <a:t>后，再接触口腔、鼻腔、眼睛等粘膜，导致感染</a:t>
          </a:r>
          <a:endParaRPr lang="zh-CN" altLang="en-US" sz="1600" kern="1200" dirty="0">
            <a:latin typeface="微软雅黑" panose="020B0503020204020204" pitchFamily="34" charset="-122"/>
            <a:ea typeface="微软雅黑" panose="020B0503020204020204" pitchFamily="34" charset="-122"/>
          </a:endParaRPr>
        </a:p>
      </dsp:txBody>
      <dsp:txXfrm rot="5400000">
        <a:off x="4382065" y="-881342"/>
        <a:ext cx="692634" cy="4450242"/>
      </dsp:txXfrm>
    </dsp:sp>
    <dsp:sp modelId="{FAA5C022-1914-458C-A928-6D29914B1907}">
      <dsp:nvSpPr>
        <dsp:cNvPr id="0" name=""/>
        <dsp:cNvSpPr/>
      </dsp:nvSpPr>
      <dsp:spPr>
        <a:xfrm>
          <a:off x="0" y="910882"/>
          <a:ext cx="2503261" cy="865792"/>
        </a:xfrm>
        <a:prstGeom prst="round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zh-CN" altLang="en-US" sz="2800" kern="1200" dirty="0" smtClean="0">
              <a:latin typeface="微软雅黑" panose="020B0503020204020204" pitchFamily="34" charset="-122"/>
              <a:ea typeface="微软雅黑" panose="020B0503020204020204" pitchFamily="34" charset="-122"/>
            </a:rPr>
            <a:t>接触传播</a:t>
          </a:r>
          <a:endParaRPr lang="zh-CN" altLang="en-US" sz="1600" kern="1200" dirty="0">
            <a:latin typeface="微软雅黑" panose="020B0503020204020204" pitchFamily="34" charset="-122"/>
            <a:ea typeface="微软雅黑" panose="020B0503020204020204" pitchFamily="34" charset="-122"/>
          </a:endParaRPr>
        </a:p>
      </dsp:txBody>
      <dsp:txXfrm>
        <a:off x="0" y="910882"/>
        <a:ext cx="2503261" cy="865792"/>
      </dsp:txXfrm>
    </dsp:sp>
    <dsp:sp modelId="{329FFACE-9DD2-4C82-87BC-4AD7B9FAAC1A}">
      <dsp:nvSpPr>
        <dsp:cNvPr id="0" name=""/>
        <dsp:cNvSpPr/>
      </dsp:nvSpPr>
      <dsp:spPr>
        <a:xfrm rot="5400000">
          <a:off x="4382065" y="27739"/>
          <a:ext cx="692634" cy="4450242"/>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zh-CN" altLang="en-US" sz="1300" kern="1200" dirty="0" smtClean="0">
              <a:solidFill>
                <a:schemeClr val="tx1"/>
              </a:solidFill>
              <a:latin typeface="微软雅黑" panose="020B0503020204020204" pitchFamily="34" charset="-122"/>
              <a:ea typeface="微软雅黑" panose="020B0503020204020204" pitchFamily="34" charset="-122"/>
            </a:rPr>
            <a:t>飞沫</a:t>
          </a:r>
          <a:r>
            <a:rPr lang="zh-CN" altLang="en-US" sz="1300" b="1" kern="1200" dirty="0" smtClean="0">
              <a:solidFill>
                <a:schemeClr val="tx1"/>
              </a:solidFill>
              <a:latin typeface="微软雅黑" panose="020B0503020204020204" pitchFamily="34" charset="-122"/>
              <a:ea typeface="微软雅黑" panose="020B0503020204020204" pitchFamily="34" charset="-122"/>
            </a:rPr>
            <a:t>混合在空气</a:t>
          </a:r>
          <a:r>
            <a:rPr lang="zh-CN" altLang="en-US" sz="1300" kern="1200" dirty="0" smtClean="0">
              <a:solidFill>
                <a:schemeClr val="tx1"/>
              </a:solidFill>
              <a:latin typeface="微软雅黑" panose="020B0503020204020204" pitchFamily="34" charset="-122"/>
              <a:ea typeface="微软雅黑" panose="020B0503020204020204" pitchFamily="34" charset="-122"/>
            </a:rPr>
            <a:t>中，形成气溶胶，吸入后</a:t>
          </a:r>
          <a:r>
            <a:rPr lang="zh-CN" altLang="en-US" sz="1300" b="1" kern="1200" dirty="0" smtClean="0">
              <a:solidFill>
                <a:schemeClr val="tx1"/>
              </a:solidFill>
              <a:latin typeface="微软雅黑" panose="020B0503020204020204" pitchFamily="34" charset="-122"/>
              <a:ea typeface="微软雅黑" panose="020B0503020204020204" pitchFamily="34" charset="-122"/>
            </a:rPr>
            <a:t>可能</a:t>
          </a:r>
          <a:r>
            <a:rPr lang="zh-CN" altLang="en-US" sz="1300" kern="1200" dirty="0" smtClean="0">
              <a:solidFill>
                <a:schemeClr val="tx1"/>
              </a:solidFill>
              <a:latin typeface="微软雅黑" panose="020B0503020204020204" pitchFamily="34" charset="-122"/>
              <a:ea typeface="微软雅黑" panose="020B0503020204020204" pitchFamily="34" charset="-122"/>
            </a:rPr>
            <a:t>导致感染</a:t>
          </a:r>
          <a:endParaRPr lang="zh-CN" altLang="en-US" sz="1300" kern="1200" dirty="0">
            <a:solidFill>
              <a:schemeClr val="tx1"/>
            </a:solidFill>
          </a:endParaRPr>
        </a:p>
      </dsp:txBody>
      <dsp:txXfrm rot="5400000">
        <a:off x="4382065" y="27739"/>
        <a:ext cx="692634" cy="4450242"/>
      </dsp:txXfrm>
    </dsp:sp>
    <dsp:sp modelId="{2A7130D7-9EFA-409D-8520-3E36B7527B81}">
      <dsp:nvSpPr>
        <dsp:cNvPr id="0" name=""/>
        <dsp:cNvSpPr/>
      </dsp:nvSpPr>
      <dsp:spPr>
        <a:xfrm>
          <a:off x="0" y="1819964"/>
          <a:ext cx="2503261" cy="86579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zh-CN" altLang="en-US" sz="1600" kern="1200" dirty="0" smtClean="0">
              <a:latin typeface="微软雅黑" panose="020B0503020204020204" pitchFamily="34" charset="-122"/>
              <a:ea typeface="微软雅黑" panose="020B0503020204020204" pitchFamily="34" charset="-122"/>
            </a:rPr>
            <a:t>气溶胶传播（待明确）</a:t>
          </a:r>
          <a:endParaRPr lang="zh-CN" altLang="en-US" sz="1600" kern="1200" dirty="0">
            <a:latin typeface="微软雅黑" panose="020B0503020204020204" pitchFamily="34" charset="-122"/>
            <a:ea typeface="微软雅黑" panose="020B0503020204020204" pitchFamily="34" charset="-122"/>
          </a:endParaRPr>
        </a:p>
      </dsp:txBody>
      <dsp:txXfrm>
        <a:off x="0" y="1819964"/>
        <a:ext cx="2503261" cy="865792"/>
      </dsp:txXfrm>
    </dsp:sp>
    <dsp:sp modelId="{1F416C27-09F3-48EB-B4D2-8A0FEA0EF1D7}">
      <dsp:nvSpPr>
        <dsp:cNvPr id="0" name=""/>
        <dsp:cNvSpPr/>
      </dsp:nvSpPr>
      <dsp:spPr>
        <a:xfrm rot="5400000">
          <a:off x="4382065" y="936822"/>
          <a:ext cx="692634" cy="4450242"/>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zh-CN" altLang="en-US" sz="1300" kern="1200" dirty="0" smtClean="0">
              <a:solidFill>
                <a:schemeClr val="tx1"/>
              </a:solidFill>
            </a:rPr>
            <a:t>通过病毒感染者的</a:t>
          </a:r>
          <a:r>
            <a:rPr lang="zh-CN" altLang="en-US" sz="1300" b="1" kern="1200" dirty="0" smtClean="0">
              <a:solidFill>
                <a:schemeClr val="tx1"/>
              </a:solidFill>
            </a:rPr>
            <a:t>排泄物</a:t>
          </a:r>
          <a:r>
            <a:rPr lang="zh-CN" altLang="en-US" sz="1300" kern="1200" dirty="0" smtClean="0">
              <a:solidFill>
                <a:schemeClr val="tx1"/>
              </a:solidFill>
            </a:rPr>
            <a:t>（如粪便、呕吐物等），经过生活接触</a:t>
          </a:r>
          <a:r>
            <a:rPr lang="zh-CN" altLang="en-US" sz="1300" b="1" kern="1200" dirty="0" smtClean="0">
              <a:solidFill>
                <a:schemeClr val="tx1"/>
              </a:solidFill>
            </a:rPr>
            <a:t>污染手、水、食物和食具</a:t>
          </a:r>
          <a:r>
            <a:rPr lang="zh-CN" altLang="en-US" sz="1300" kern="1200" dirty="0" smtClean="0">
              <a:solidFill>
                <a:schemeClr val="tx1"/>
              </a:solidFill>
            </a:rPr>
            <a:t>进入人体，</a:t>
          </a:r>
          <a:r>
            <a:rPr lang="zh-CN" altLang="en-US" sz="1300" b="1" kern="1200" dirty="0" smtClean="0">
              <a:solidFill>
                <a:schemeClr val="tx1"/>
              </a:solidFill>
            </a:rPr>
            <a:t>可能</a:t>
          </a:r>
          <a:r>
            <a:rPr lang="zh-CN" altLang="en-US" sz="1300" kern="1200" dirty="0" smtClean="0">
              <a:solidFill>
                <a:schemeClr val="tx1"/>
              </a:solidFill>
            </a:rPr>
            <a:t>导致感染</a:t>
          </a:r>
          <a:endParaRPr lang="zh-CN" altLang="en-US" sz="1300" kern="1200" dirty="0">
            <a:solidFill>
              <a:schemeClr val="tx1"/>
            </a:solidFill>
          </a:endParaRPr>
        </a:p>
      </dsp:txBody>
      <dsp:txXfrm rot="5400000">
        <a:off x="4382065" y="936822"/>
        <a:ext cx="692634" cy="4450242"/>
      </dsp:txXfrm>
    </dsp:sp>
    <dsp:sp modelId="{64446AAF-F4DB-4D85-8D3D-843DFF25D5D2}">
      <dsp:nvSpPr>
        <dsp:cNvPr id="0" name=""/>
        <dsp:cNvSpPr/>
      </dsp:nvSpPr>
      <dsp:spPr>
        <a:xfrm>
          <a:off x="0" y="2729047"/>
          <a:ext cx="2503261" cy="86579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zh-CN" altLang="en-US" sz="1600" kern="1200" dirty="0" smtClean="0">
              <a:latin typeface="微软雅黑" panose="020B0503020204020204" pitchFamily="34" charset="-122"/>
              <a:ea typeface="微软雅黑" panose="020B0503020204020204" pitchFamily="34" charset="-122"/>
            </a:rPr>
            <a:t>消化道传播（待明确）</a:t>
          </a:r>
        </a:p>
      </dsp:txBody>
      <dsp:txXfrm>
        <a:off x="0" y="2729047"/>
        <a:ext cx="2503261" cy="865792"/>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B399194-EBCF-40F3-B20C-06481F49C5A2}">
      <dsp:nvSpPr>
        <dsp:cNvPr id="0" name=""/>
        <dsp:cNvSpPr/>
      </dsp:nvSpPr>
      <dsp:spPr>
        <a:xfrm>
          <a:off x="1117490" y="289247"/>
          <a:ext cx="3599525" cy="3599525"/>
        </a:xfrm>
        <a:prstGeom prst="pie">
          <a:avLst>
            <a:gd name="adj1" fmla="val 16200000"/>
            <a:gd name="adj2" fmla="val 180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zh-CN" altLang="en-US" sz="2800" kern="1200" dirty="0" smtClean="0">
              <a:latin typeface="微软雅黑" panose="020B0503020204020204" pitchFamily="34" charset="-122"/>
              <a:ea typeface="微软雅黑" panose="020B0503020204020204" pitchFamily="34" charset="-122"/>
            </a:rPr>
            <a:t>传播途径</a:t>
          </a:r>
          <a:endParaRPr lang="zh-CN" altLang="en-US" sz="2800" kern="1200" dirty="0">
            <a:latin typeface="微软雅黑" panose="020B0503020204020204" pitchFamily="34" charset="-122"/>
            <a:ea typeface="微软雅黑" panose="020B0503020204020204" pitchFamily="34" charset="-122"/>
          </a:endParaRPr>
        </a:p>
      </dsp:txBody>
      <dsp:txXfrm>
        <a:off x="3074518" y="953445"/>
        <a:ext cx="1221267" cy="1199841"/>
      </dsp:txXfrm>
    </dsp:sp>
    <dsp:sp modelId="{373812FF-F78D-4771-851F-7CBBED34B36F}">
      <dsp:nvSpPr>
        <dsp:cNvPr id="0" name=""/>
        <dsp:cNvSpPr/>
      </dsp:nvSpPr>
      <dsp:spPr>
        <a:xfrm>
          <a:off x="931943" y="396376"/>
          <a:ext cx="3599525" cy="3599525"/>
        </a:xfrm>
        <a:prstGeom prst="pie">
          <a:avLst>
            <a:gd name="adj1" fmla="val 1800000"/>
            <a:gd name="adj2" fmla="val 9000000"/>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zh-CN" altLang="en-US" sz="2800" kern="1200" dirty="0" smtClean="0">
              <a:latin typeface="微软雅黑" panose="020B0503020204020204" pitchFamily="34" charset="-122"/>
              <a:ea typeface="微软雅黑" panose="020B0503020204020204" pitchFamily="34" charset="-122"/>
            </a:rPr>
            <a:t>易感人群</a:t>
          </a:r>
          <a:endParaRPr lang="zh-CN" altLang="en-US" sz="2800" kern="1200" dirty="0">
            <a:latin typeface="微软雅黑" panose="020B0503020204020204" pitchFamily="34" charset="-122"/>
            <a:ea typeface="微软雅黑" panose="020B0503020204020204" pitchFamily="34" charset="-122"/>
          </a:endParaRPr>
        </a:p>
      </dsp:txBody>
      <dsp:txXfrm>
        <a:off x="1917528" y="2667505"/>
        <a:ext cx="1628356" cy="1114138"/>
      </dsp:txXfrm>
    </dsp:sp>
    <dsp:sp modelId="{3F071D63-B631-42E9-B074-EF8D76BBD586}">
      <dsp:nvSpPr>
        <dsp:cNvPr id="0" name=""/>
        <dsp:cNvSpPr/>
      </dsp:nvSpPr>
      <dsp:spPr>
        <a:xfrm>
          <a:off x="931943" y="396376"/>
          <a:ext cx="3599525" cy="3599525"/>
        </a:xfrm>
        <a:prstGeom prst="pie">
          <a:avLst>
            <a:gd name="adj1" fmla="val 9000000"/>
            <a:gd name="adj2" fmla="val 1620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zh-CN" altLang="en-US" sz="2800" kern="1200" dirty="0" smtClean="0">
              <a:latin typeface="微软雅黑" panose="020B0503020204020204" pitchFamily="34" charset="-122"/>
              <a:ea typeface="微软雅黑" panose="020B0503020204020204" pitchFamily="34" charset="-122"/>
            </a:rPr>
            <a:t>传染源</a:t>
          </a:r>
          <a:endParaRPr lang="zh-CN" altLang="en-US" sz="2800" kern="1200" dirty="0">
            <a:latin typeface="微软雅黑" panose="020B0503020204020204" pitchFamily="34" charset="-122"/>
            <a:ea typeface="微软雅黑" panose="020B0503020204020204" pitchFamily="34" charset="-122"/>
          </a:endParaRPr>
        </a:p>
      </dsp:txBody>
      <dsp:txXfrm>
        <a:off x="1317607" y="1103425"/>
        <a:ext cx="1221267" cy="1199841"/>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7C68B86-4109-4687-ACA1-C2C044DECC96}">
      <dsp:nvSpPr>
        <dsp:cNvPr id="0" name=""/>
        <dsp:cNvSpPr/>
      </dsp:nvSpPr>
      <dsp:spPr>
        <a:xfrm>
          <a:off x="0" y="0"/>
          <a:ext cx="8183067" cy="975360"/>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zh-CN" altLang="en-US" sz="1400" b="1" kern="1200" dirty="0" smtClean="0">
              <a:latin typeface="微软雅黑" pitchFamily="34" charset="-122"/>
              <a:ea typeface="微软雅黑" pitchFamily="34" charset="-122"/>
            </a:rPr>
            <a:t>做好疫情报告。本校师生员工若被诊断为新型冠状病毒感染的肺炎患者，</a:t>
          </a:r>
          <a:r>
            <a:rPr lang="zh-CN" altLang="en-US" sz="1400" b="1" i="0" kern="1200" dirty="0" smtClean="0">
              <a:latin typeface="微软雅黑" pitchFamily="34" charset="-122"/>
              <a:ea typeface="微软雅黑" pitchFamily="34" charset="-122"/>
            </a:rPr>
            <a:t>学校立即报告当地疾病预防控制机构和教育行政部门。</a:t>
          </a:r>
          <a:endParaRPr lang="zh-CN" altLang="en-US" sz="1400" b="1" kern="1200" dirty="0">
            <a:latin typeface="微软雅黑" pitchFamily="34" charset="-122"/>
            <a:ea typeface="微软雅黑" pitchFamily="34" charset="-122"/>
          </a:endParaRPr>
        </a:p>
      </dsp:txBody>
      <dsp:txXfrm>
        <a:off x="0" y="0"/>
        <a:ext cx="7073595" cy="975360"/>
      </dsp:txXfrm>
    </dsp:sp>
    <dsp:sp modelId="{E574944E-067A-45C3-A696-8470DD6C26C5}">
      <dsp:nvSpPr>
        <dsp:cNvPr id="0" name=""/>
        <dsp:cNvSpPr/>
      </dsp:nvSpPr>
      <dsp:spPr>
        <a:xfrm>
          <a:off x="421266" y="1110826"/>
          <a:ext cx="8562679" cy="975360"/>
        </a:xfrm>
        <a:prstGeom prst="roundRect">
          <a:avLst>
            <a:gd name="adj" fmla="val 10000"/>
          </a:avLst>
        </a:prstGeom>
        <a:solidFill>
          <a:schemeClr val="accent5">
            <a:hueOff val="-1838336"/>
            <a:satOff val="-2557"/>
            <a:lumOff val="-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zh-CN" altLang="en-US" sz="1400" b="1" i="0" kern="1200" dirty="0" smtClean="0">
              <a:latin typeface="微软雅黑" pitchFamily="34" charset="-122"/>
              <a:ea typeface="微软雅黑" pitchFamily="34" charset="-122"/>
            </a:rPr>
            <a:t>协助开展疫情防控。学校应接受卫生健康部门的调查、采样、密切接触者筛查、隔离治疗等预防控制措施，如实反映有关情况。开展必要的健康教育和心理辅导，消除恐慌心理。</a:t>
          </a:r>
          <a:endParaRPr lang="zh-CN" altLang="en-US" sz="1400" b="1" kern="1200" dirty="0">
            <a:latin typeface="微软雅黑" pitchFamily="34" charset="-122"/>
            <a:ea typeface="微软雅黑" pitchFamily="34" charset="-122"/>
          </a:endParaRPr>
        </a:p>
      </dsp:txBody>
      <dsp:txXfrm>
        <a:off x="421266" y="1110826"/>
        <a:ext cx="7259864" cy="975360"/>
      </dsp:txXfrm>
    </dsp:sp>
    <dsp:sp modelId="{F207E36E-40E0-46B2-9D7C-FCEC8E4B14D4}">
      <dsp:nvSpPr>
        <dsp:cNvPr id="0" name=""/>
        <dsp:cNvSpPr/>
      </dsp:nvSpPr>
      <dsp:spPr>
        <a:xfrm>
          <a:off x="912990" y="2221653"/>
          <a:ext cx="8801379" cy="975360"/>
        </a:xfrm>
        <a:prstGeom prst="roundRect">
          <a:avLst>
            <a:gd name="adj" fmla="val 10000"/>
          </a:avLst>
        </a:prstGeom>
        <a:solidFill>
          <a:schemeClr val="accent5">
            <a:hueOff val="-3676673"/>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zh-CN" altLang="en-US" sz="1400" b="1" i="0" kern="1200" dirty="0" smtClean="0">
              <a:latin typeface="微软雅黑" pitchFamily="34" charset="-122"/>
              <a:ea typeface="微软雅黑" pitchFamily="34" charset="-122"/>
            </a:rPr>
            <a:t>根据疫情防控需要，学校按照卫生健康部门和教育行政部门的建议，必要时采取班级或全校停课等措施。配合属地疾病预防控制机构对疫点开展终末消毒、疫情调查和宣传教育等工作。</a:t>
          </a:r>
          <a:endParaRPr lang="zh-CN" altLang="en-US" sz="1400" b="1" kern="1200" dirty="0">
            <a:latin typeface="微软雅黑" pitchFamily="34" charset="-122"/>
            <a:ea typeface="微软雅黑" pitchFamily="34" charset="-122"/>
          </a:endParaRPr>
        </a:p>
      </dsp:txBody>
      <dsp:txXfrm>
        <a:off x="912990" y="2221653"/>
        <a:ext cx="7462245" cy="975360"/>
      </dsp:txXfrm>
    </dsp:sp>
    <dsp:sp modelId="{1D3A0250-6A19-4132-97DA-D69AF291E18F}">
      <dsp:nvSpPr>
        <dsp:cNvPr id="0" name=""/>
        <dsp:cNvSpPr/>
      </dsp:nvSpPr>
      <dsp:spPr>
        <a:xfrm>
          <a:off x="1733427" y="3332480"/>
          <a:ext cx="8382652" cy="975360"/>
        </a:xfrm>
        <a:prstGeom prst="roundRect">
          <a:avLst>
            <a:gd name="adj" fmla="val 10000"/>
          </a:avLst>
        </a:prstGeom>
        <a:solidFill>
          <a:schemeClr val="accent5">
            <a:hueOff val="-5515009"/>
            <a:satOff val="-7671"/>
            <a:lumOff val="-29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zh-CN" altLang="en-US" sz="1400" b="1" i="0" kern="1200" dirty="0" smtClean="0">
              <a:latin typeface="微软雅黑" pitchFamily="34" charset="-122"/>
              <a:ea typeface="微软雅黑" pitchFamily="34" charset="-122"/>
            </a:rPr>
            <a:t>查验复课证明。师生员工病愈或隔离期满后，须持医院病愈返校证明或解除隔离证明到学校卫生室（保健室）复核确认登记，持有校医（保健老师）出具的复课证明方可上课。</a:t>
          </a:r>
          <a:endParaRPr lang="zh-CN" altLang="en-US" sz="1400" b="1" kern="1200" dirty="0">
            <a:latin typeface="微软雅黑" pitchFamily="34" charset="-122"/>
            <a:ea typeface="微软雅黑" pitchFamily="34" charset="-122"/>
          </a:endParaRPr>
        </a:p>
      </dsp:txBody>
      <dsp:txXfrm>
        <a:off x="1733427" y="3332480"/>
        <a:ext cx="7107228" cy="975360"/>
      </dsp:txXfrm>
    </dsp:sp>
    <dsp:sp modelId="{0CD712B6-69B5-4A47-94A2-4D863692CF3A}">
      <dsp:nvSpPr>
        <dsp:cNvPr id="0" name=""/>
        <dsp:cNvSpPr/>
      </dsp:nvSpPr>
      <dsp:spPr>
        <a:xfrm>
          <a:off x="2444292" y="4443306"/>
          <a:ext cx="8183067" cy="975360"/>
        </a:xfrm>
        <a:prstGeom prst="roundRect">
          <a:avLst>
            <a:gd name="adj" fmla="val 10000"/>
          </a:avLst>
        </a:prstGeom>
        <a:solidFill>
          <a:schemeClr val="accent5">
            <a:hueOff val="-7353345"/>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zh-CN" altLang="en-US" sz="1400" b="1" i="0" kern="1200" dirty="0" smtClean="0">
              <a:latin typeface="微软雅黑" pitchFamily="34" charset="-122"/>
              <a:ea typeface="微软雅黑" pitchFamily="34" charset="-122"/>
            </a:rPr>
            <a:t>总结疫情发生的经验教训，加强重点环节管控，进一步加强健康教育，提高师生疫情防控的知识和技能。</a:t>
          </a:r>
          <a:endParaRPr lang="zh-CN" altLang="en-US" sz="1400" b="1" kern="1200" dirty="0">
            <a:latin typeface="微软雅黑" pitchFamily="34" charset="-122"/>
            <a:ea typeface="微软雅黑" pitchFamily="34" charset="-122"/>
          </a:endParaRPr>
        </a:p>
      </dsp:txBody>
      <dsp:txXfrm>
        <a:off x="2444292" y="4443306"/>
        <a:ext cx="6938009" cy="975360"/>
      </dsp:txXfrm>
    </dsp:sp>
    <dsp:sp modelId="{93324956-D852-4186-A7EF-5FDBE3EAFF98}">
      <dsp:nvSpPr>
        <dsp:cNvPr id="0" name=""/>
        <dsp:cNvSpPr/>
      </dsp:nvSpPr>
      <dsp:spPr>
        <a:xfrm>
          <a:off x="7549083" y="712554"/>
          <a:ext cx="633984" cy="633984"/>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zh-CN" altLang="en-US" sz="3200" b="1" kern="1200">
            <a:latin typeface="微软雅黑" pitchFamily="34" charset="-122"/>
            <a:ea typeface="微软雅黑" pitchFamily="34" charset="-122"/>
          </a:endParaRPr>
        </a:p>
      </dsp:txBody>
      <dsp:txXfrm>
        <a:off x="7549083" y="712554"/>
        <a:ext cx="633984" cy="633984"/>
      </dsp:txXfrm>
    </dsp:sp>
    <dsp:sp modelId="{0C911ED6-B763-46AD-A4FB-3E1A06E3FDB8}">
      <dsp:nvSpPr>
        <dsp:cNvPr id="0" name=""/>
        <dsp:cNvSpPr/>
      </dsp:nvSpPr>
      <dsp:spPr>
        <a:xfrm>
          <a:off x="8160156" y="1823381"/>
          <a:ext cx="633984" cy="633984"/>
        </a:xfrm>
        <a:prstGeom prst="downArrow">
          <a:avLst>
            <a:gd name="adj1" fmla="val 55000"/>
            <a:gd name="adj2" fmla="val 45000"/>
          </a:avLst>
        </a:prstGeom>
        <a:solidFill>
          <a:schemeClr val="accent5">
            <a:tint val="40000"/>
            <a:alpha val="90000"/>
            <a:hueOff val="-2463918"/>
            <a:satOff val="-4272"/>
            <a:lumOff val="-43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zh-CN" altLang="en-US" sz="3200" b="1" kern="1200">
            <a:latin typeface="微软雅黑" pitchFamily="34" charset="-122"/>
            <a:ea typeface="微软雅黑" pitchFamily="34" charset="-122"/>
          </a:endParaRPr>
        </a:p>
      </dsp:txBody>
      <dsp:txXfrm>
        <a:off x="8160156" y="1823381"/>
        <a:ext cx="633984" cy="633984"/>
      </dsp:txXfrm>
    </dsp:sp>
    <dsp:sp modelId="{9CDD67BE-3498-43A2-9390-D394DA12B622}">
      <dsp:nvSpPr>
        <dsp:cNvPr id="0" name=""/>
        <dsp:cNvSpPr/>
      </dsp:nvSpPr>
      <dsp:spPr>
        <a:xfrm>
          <a:off x="8771229" y="2917952"/>
          <a:ext cx="633984" cy="633984"/>
        </a:xfrm>
        <a:prstGeom prst="downArrow">
          <a:avLst>
            <a:gd name="adj1" fmla="val 55000"/>
            <a:gd name="adj2" fmla="val 45000"/>
          </a:avLst>
        </a:prstGeom>
        <a:solidFill>
          <a:schemeClr val="accent5">
            <a:tint val="40000"/>
            <a:alpha val="90000"/>
            <a:hueOff val="-4927836"/>
            <a:satOff val="-8544"/>
            <a:lumOff val="-859"/>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zh-CN" altLang="en-US" sz="3200" b="1" kern="1200">
            <a:latin typeface="微软雅黑" pitchFamily="34" charset="-122"/>
            <a:ea typeface="微软雅黑" pitchFamily="34" charset="-122"/>
          </a:endParaRPr>
        </a:p>
      </dsp:txBody>
      <dsp:txXfrm>
        <a:off x="8771229" y="2917952"/>
        <a:ext cx="633984" cy="633984"/>
      </dsp:txXfrm>
    </dsp:sp>
    <dsp:sp modelId="{49A1D27E-ECC6-45AB-AFD2-46B1C19B3170}">
      <dsp:nvSpPr>
        <dsp:cNvPr id="0" name=""/>
        <dsp:cNvSpPr/>
      </dsp:nvSpPr>
      <dsp:spPr>
        <a:xfrm>
          <a:off x="9382302" y="4039616"/>
          <a:ext cx="633984" cy="633984"/>
        </a:xfrm>
        <a:prstGeom prst="downArrow">
          <a:avLst>
            <a:gd name="adj1" fmla="val 55000"/>
            <a:gd name="adj2" fmla="val 45000"/>
          </a:avLst>
        </a:prstGeom>
        <a:solidFill>
          <a:schemeClr val="accent5">
            <a:tint val="40000"/>
            <a:alpha val="90000"/>
            <a:hueOff val="-7391754"/>
            <a:satOff val="-12816"/>
            <a:lumOff val="-1289"/>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zh-CN" altLang="en-US" sz="3200" b="1" kern="1200">
            <a:latin typeface="微软雅黑" pitchFamily="34" charset="-122"/>
            <a:ea typeface="微软雅黑" pitchFamily="34" charset="-122"/>
          </a:endParaRPr>
        </a:p>
      </dsp:txBody>
      <dsp:txXfrm>
        <a:off x="9382302" y="4039616"/>
        <a:ext cx="633984" cy="633984"/>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079F149-16FC-4E69-86D8-79F327265A62}">
      <dsp:nvSpPr>
        <dsp:cNvPr id="0" name=""/>
        <dsp:cNvSpPr/>
      </dsp:nvSpPr>
      <dsp:spPr>
        <a:xfrm>
          <a:off x="5361346" y="2216970"/>
          <a:ext cx="4271490" cy="2087749"/>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1807066"/>
              <a:satOff val="66667"/>
              <a:lumOff val="-980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r" defTabSz="711200">
            <a:lnSpc>
              <a:spcPct val="90000"/>
            </a:lnSpc>
            <a:spcBef>
              <a:spcPct val="0"/>
            </a:spcBef>
            <a:spcAft>
              <a:spcPct val="15000"/>
            </a:spcAft>
            <a:buChar char="••"/>
          </a:pPr>
          <a:r>
            <a:rPr lang="zh-CN" altLang="en-US" sz="1600" b="1" kern="1200" smtClean="0">
              <a:latin typeface="微软雅黑" panose="020B0503020204020204" pitchFamily="34" charset="-122"/>
              <a:ea typeface="微软雅黑" panose="020B0503020204020204" pitchFamily="34" charset="-122"/>
            </a:rPr>
            <a:t>安排指定消毒人员</a:t>
          </a:r>
          <a:endParaRPr lang="zh-CN" altLang="en-US" sz="1600" b="1" kern="1200" dirty="0">
            <a:latin typeface="微软雅黑" panose="020B0503020204020204" pitchFamily="34" charset="-122"/>
            <a:ea typeface="微软雅黑" panose="020B0503020204020204" pitchFamily="34" charset="-122"/>
          </a:endParaRPr>
        </a:p>
        <a:p>
          <a:pPr marL="171450" lvl="1" indent="-171450" algn="r" defTabSz="711200">
            <a:lnSpc>
              <a:spcPct val="90000"/>
            </a:lnSpc>
            <a:spcBef>
              <a:spcPct val="0"/>
            </a:spcBef>
            <a:spcAft>
              <a:spcPct val="15000"/>
            </a:spcAft>
            <a:buChar char="••"/>
          </a:pPr>
          <a:r>
            <a:rPr lang="zh-CN" altLang="en-US" sz="1600" kern="1200" dirty="0" smtClean="0">
              <a:latin typeface="微软雅黑" panose="020B0503020204020204" pitchFamily="34" charset="-122"/>
              <a:ea typeface="微软雅黑" panose="020B0503020204020204" pitchFamily="34" charset="-122"/>
            </a:rPr>
            <a:t>人员需要接受本次培训</a:t>
          </a:r>
          <a:endParaRPr lang="zh-CN" altLang="en-US" sz="1600" kern="1200" dirty="0">
            <a:latin typeface="微软雅黑" panose="020B0503020204020204" pitchFamily="34" charset="-122"/>
            <a:ea typeface="微软雅黑" panose="020B0503020204020204" pitchFamily="34" charset="-122"/>
          </a:endParaRPr>
        </a:p>
        <a:p>
          <a:pPr marL="171450" lvl="1" indent="-171450" algn="r" defTabSz="711200">
            <a:lnSpc>
              <a:spcPct val="90000"/>
            </a:lnSpc>
            <a:spcBef>
              <a:spcPct val="0"/>
            </a:spcBef>
            <a:spcAft>
              <a:spcPct val="15000"/>
            </a:spcAft>
            <a:buChar char="••"/>
          </a:pPr>
          <a:r>
            <a:rPr lang="zh-CN" altLang="en-US" sz="1600" kern="1200" dirty="0" smtClean="0">
              <a:latin typeface="微软雅黑" panose="020B0503020204020204" pitchFamily="34" charset="-122"/>
              <a:ea typeface="微软雅黑" panose="020B0503020204020204" pitchFamily="34" charset="-122"/>
            </a:rPr>
            <a:t>采取正确的消毒方法</a:t>
          </a:r>
          <a:endParaRPr lang="zh-CN" altLang="en-US" sz="1600" kern="1200" dirty="0">
            <a:latin typeface="微软雅黑" panose="020B0503020204020204" pitchFamily="34" charset="-122"/>
            <a:ea typeface="微软雅黑" panose="020B0503020204020204" pitchFamily="34" charset="-122"/>
          </a:endParaRPr>
        </a:p>
        <a:p>
          <a:pPr marL="171450" lvl="1" indent="-171450" algn="r" defTabSz="711200">
            <a:lnSpc>
              <a:spcPct val="90000"/>
            </a:lnSpc>
            <a:spcBef>
              <a:spcPct val="0"/>
            </a:spcBef>
            <a:spcAft>
              <a:spcPct val="15000"/>
            </a:spcAft>
            <a:buChar char="••"/>
          </a:pPr>
          <a:r>
            <a:rPr lang="zh-CN" altLang="en-US" sz="1600" b="1" kern="1200" smtClean="0">
              <a:latin typeface="微软雅黑" panose="020B0503020204020204" pitchFamily="34" charset="-122"/>
              <a:ea typeface="微软雅黑" panose="020B0503020204020204" pitchFamily="34" charset="-122"/>
            </a:rPr>
            <a:t>注意做好个人防护</a:t>
          </a:r>
          <a:endParaRPr lang="zh-CN" altLang="en-US" sz="1600" b="1" kern="1200" dirty="0">
            <a:latin typeface="微软雅黑" panose="020B0503020204020204" pitchFamily="34" charset="-122"/>
            <a:ea typeface="微软雅黑" panose="020B0503020204020204" pitchFamily="34" charset="-122"/>
          </a:endParaRPr>
        </a:p>
      </dsp:txBody>
      <dsp:txXfrm>
        <a:off x="6642793" y="2738908"/>
        <a:ext cx="2990043" cy="1565812"/>
      </dsp:txXfrm>
    </dsp:sp>
    <dsp:sp modelId="{DDF11790-0971-45A0-9DED-41F7C3AC05F9}">
      <dsp:nvSpPr>
        <dsp:cNvPr id="0" name=""/>
        <dsp:cNvSpPr/>
      </dsp:nvSpPr>
      <dsp:spPr>
        <a:xfrm>
          <a:off x="0" y="2182791"/>
          <a:ext cx="5178319" cy="2066361"/>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2710599"/>
              <a:satOff val="100000"/>
              <a:lumOff val="-1470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zh-CN" altLang="en-US" sz="1600" b="1" kern="1200" smtClean="0">
              <a:latin typeface="微软雅黑" panose="020B0503020204020204" pitchFamily="34" charset="-122"/>
              <a:ea typeface="微软雅黑" panose="020B0503020204020204" pitchFamily="34" charset="-122"/>
            </a:rPr>
            <a:t>以清洁为主，预防性消毒为辅，</a:t>
          </a:r>
          <a:r>
            <a:rPr lang="zh-CN" altLang="en-US" sz="1600" kern="1200" smtClean="0">
              <a:latin typeface="微软雅黑" panose="020B0503020204020204" pitchFamily="34" charset="-122"/>
              <a:ea typeface="微软雅黑" panose="020B0503020204020204" pitchFamily="34" charset="-122"/>
            </a:rPr>
            <a:t>应避免过度消毒</a:t>
          </a:r>
          <a:endParaRPr lang="zh-CN" altLang="en-US" sz="1600" kern="1200" dirty="0" smtClean="0">
            <a:latin typeface="微软雅黑" panose="020B0503020204020204" pitchFamily="34" charset="-122"/>
            <a:ea typeface="微软雅黑" panose="020B0503020204020204" pitchFamily="34" charset="-122"/>
          </a:endParaRPr>
        </a:p>
        <a:p>
          <a:pPr marL="171450" lvl="1" indent="-171450" algn="l" defTabSz="711200">
            <a:lnSpc>
              <a:spcPct val="90000"/>
            </a:lnSpc>
            <a:spcBef>
              <a:spcPct val="0"/>
            </a:spcBef>
            <a:spcAft>
              <a:spcPct val="15000"/>
            </a:spcAft>
            <a:buChar char="••"/>
          </a:pPr>
          <a:r>
            <a:rPr lang="zh-CN" altLang="en-US" sz="1600" kern="1200" dirty="0" smtClean="0">
              <a:latin typeface="微软雅黑" panose="020B0503020204020204" pitchFamily="34" charset="-122"/>
              <a:ea typeface="微软雅黑" panose="020B0503020204020204" pitchFamily="34" charset="-122"/>
            </a:rPr>
            <a:t>受到污染时随时进行清洁消毒。</a:t>
          </a:r>
        </a:p>
      </dsp:txBody>
      <dsp:txXfrm>
        <a:off x="0" y="2699381"/>
        <a:ext cx="3624823" cy="1549770"/>
      </dsp:txXfrm>
    </dsp:sp>
    <dsp:sp modelId="{8F0BCDB8-6751-4C98-AF80-BCDF302FBE4F}">
      <dsp:nvSpPr>
        <dsp:cNvPr id="0" name=""/>
        <dsp:cNvSpPr/>
      </dsp:nvSpPr>
      <dsp:spPr>
        <a:xfrm>
          <a:off x="5354619" y="-100688"/>
          <a:ext cx="4327521" cy="1920116"/>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903533"/>
              <a:satOff val="33333"/>
              <a:lumOff val="-490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r" defTabSz="711200">
            <a:lnSpc>
              <a:spcPct val="90000"/>
            </a:lnSpc>
            <a:spcBef>
              <a:spcPct val="0"/>
            </a:spcBef>
            <a:spcAft>
              <a:spcPct val="15000"/>
            </a:spcAft>
            <a:buChar char="••"/>
          </a:pPr>
          <a:r>
            <a:rPr lang="zh-CN" altLang="en-US" sz="1600" kern="1200" dirty="0" smtClean="0">
              <a:latin typeface="微软雅黑" panose="020B0503020204020204" pitchFamily="34" charset="-122"/>
              <a:ea typeface="微软雅黑" panose="020B0503020204020204" pitchFamily="34" charset="-122"/>
            </a:rPr>
            <a:t>常见消毒剂</a:t>
          </a:r>
          <a:endParaRPr lang="zh-CN" altLang="en-US" sz="1600" kern="1200" dirty="0">
            <a:latin typeface="微软雅黑" panose="020B0503020204020204" pitchFamily="34" charset="-122"/>
            <a:ea typeface="微软雅黑" panose="020B0503020204020204" pitchFamily="34" charset="-122"/>
          </a:endParaRPr>
        </a:p>
        <a:p>
          <a:pPr marL="171450" lvl="1" indent="-171450" algn="r" defTabSz="711200">
            <a:lnSpc>
              <a:spcPct val="90000"/>
            </a:lnSpc>
            <a:spcBef>
              <a:spcPct val="0"/>
            </a:spcBef>
            <a:spcAft>
              <a:spcPct val="15000"/>
            </a:spcAft>
            <a:buChar char="••"/>
          </a:pPr>
          <a:r>
            <a:rPr lang="zh-CN" altLang="en-US" sz="1600" kern="1200" dirty="0" smtClean="0">
              <a:latin typeface="微软雅黑" panose="020B0503020204020204" pitchFamily="34" charset="-122"/>
              <a:ea typeface="微软雅黑" panose="020B0503020204020204" pitchFamily="34" charset="-122"/>
            </a:rPr>
            <a:t>消毒器械</a:t>
          </a:r>
          <a:endParaRPr lang="zh-CN" altLang="en-US" sz="1600" kern="1200" dirty="0">
            <a:latin typeface="微软雅黑" panose="020B0503020204020204" pitchFamily="34" charset="-122"/>
            <a:ea typeface="微软雅黑" panose="020B0503020204020204" pitchFamily="34" charset="-122"/>
          </a:endParaRPr>
        </a:p>
        <a:p>
          <a:pPr marL="171450" lvl="1" indent="-171450" algn="r" defTabSz="711200">
            <a:lnSpc>
              <a:spcPct val="90000"/>
            </a:lnSpc>
            <a:spcBef>
              <a:spcPct val="0"/>
            </a:spcBef>
            <a:spcAft>
              <a:spcPct val="15000"/>
            </a:spcAft>
            <a:buChar char="••"/>
          </a:pPr>
          <a:r>
            <a:rPr lang="zh-CN" altLang="en-US" sz="1600" kern="1200" dirty="0" smtClean="0">
              <a:latin typeface="微软雅黑" panose="020B0503020204020204" pitchFamily="34" charset="-122"/>
              <a:ea typeface="微软雅黑" panose="020B0503020204020204" pitchFamily="34" charset="-122"/>
            </a:rPr>
            <a:t>个人防护用品</a:t>
          </a:r>
          <a:endParaRPr lang="zh-CN" altLang="en-US" sz="1600" kern="1200" dirty="0">
            <a:latin typeface="微软雅黑" panose="020B0503020204020204" pitchFamily="34" charset="-122"/>
            <a:ea typeface="微软雅黑" panose="020B0503020204020204" pitchFamily="34" charset="-122"/>
          </a:endParaRPr>
        </a:p>
        <a:p>
          <a:pPr marL="171450" lvl="1" indent="-171450" algn="r" defTabSz="711200">
            <a:lnSpc>
              <a:spcPct val="90000"/>
            </a:lnSpc>
            <a:spcBef>
              <a:spcPct val="0"/>
            </a:spcBef>
            <a:spcAft>
              <a:spcPct val="15000"/>
            </a:spcAft>
            <a:buChar char="••"/>
          </a:pPr>
          <a:r>
            <a:rPr lang="zh-CN" altLang="en-US" sz="1600" b="1" kern="1200" dirty="0" smtClean="0">
              <a:latin typeface="微软雅黑" panose="020B0503020204020204" pitchFamily="34" charset="-122"/>
              <a:ea typeface="微软雅黑" panose="020B0503020204020204" pitchFamily="34" charset="-122"/>
            </a:rPr>
            <a:t>储备好消毒所需用品</a:t>
          </a:r>
          <a:endParaRPr lang="zh-CN" altLang="en-US" sz="1600" b="1" kern="1200" dirty="0">
            <a:latin typeface="微软雅黑" panose="020B0503020204020204" pitchFamily="34" charset="-122"/>
            <a:ea typeface="微软雅黑" panose="020B0503020204020204" pitchFamily="34" charset="-122"/>
          </a:endParaRPr>
        </a:p>
      </dsp:txBody>
      <dsp:txXfrm>
        <a:off x="6652875" y="-100688"/>
        <a:ext cx="3029265" cy="1440087"/>
      </dsp:txXfrm>
    </dsp:sp>
    <dsp:sp modelId="{1427DC3A-6FDE-4F2E-8A74-D86987E4BEEA}">
      <dsp:nvSpPr>
        <dsp:cNvPr id="0" name=""/>
        <dsp:cNvSpPr/>
      </dsp:nvSpPr>
      <dsp:spPr>
        <a:xfrm>
          <a:off x="0" y="-59773"/>
          <a:ext cx="5260685" cy="1846145"/>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zh-CN" altLang="en-US" sz="1600" b="1" kern="1200" dirty="0" smtClean="0">
              <a:latin typeface="微软雅黑" panose="020B0503020204020204" pitchFamily="34" charset="-122"/>
              <a:ea typeface="微软雅黑" panose="020B0503020204020204" pitchFamily="34" charset="-122"/>
            </a:rPr>
            <a:t>重点区域：</a:t>
          </a:r>
          <a:r>
            <a:rPr lang="zh-CN" altLang="en-US" sz="1600" kern="1200" dirty="0" smtClean="0">
              <a:latin typeface="微软雅黑" panose="020B0503020204020204" pitchFamily="34" charset="-122"/>
              <a:ea typeface="微软雅黑" panose="020B0503020204020204" pitchFamily="34" charset="-122"/>
            </a:rPr>
            <a:t>教室、宿舍、图书馆活动中心、食堂、礼堂、教室办公室、洗手间、实验室、专用教室、体育馆等</a:t>
          </a:r>
          <a:endParaRPr lang="zh-CN" altLang="en-US" sz="1600" kern="1200" dirty="0">
            <a:latin typeface="微软雅黑" panose="020B0503020204020204" pitchFamily="34" charset="-122"/>
            <a:ea typeface="微软雅黑" panose="020B0503020204020204" pitchFamily="34" charset="-122"/>
          </a:endParaRPr>
        </a:p>
        <a:p>
          <a:pPr marL="171450" lvl="1" indent="-171450" algn="l" defTabSz="711200">
            <a:lnSpc>
              <a:spcPct val="90000"/>
            </a:lnSpc>
            <a:spcBef>
              <a:spcPct val="0"/>
            </a:spcBef>
            <a:spcAft>
              <a:spcPct val="15000"/>
            </a:spcAft>
            <a:buChar char="••"/>
          </a:pPr>
          <a:r>
            <a:rPr lang="zh-CN" altLang="en-US" sz="1600" kern="1200" dirty="0" smtClean="0">
              <a:latin typeface="微软雅黑" panose="020B0503020204020204" pitchFamily="34" charset="-122"/>
              <a:ea typeface="微软雅黑" panose="020B0503020204020204" pitchFamily="34" charset="-122"/>
            </a:rPr>
            <a:t>疫情发生时根据流行病学调查结果确定</a:t>
          </a:r>
          <a:endParaRPr lang="zh-CN" altLang="en-US" sz="1600" kern="1200" dirty="0">
            <a:latin typeface="微软雅黑" panose="020B0503020204020204" pitchFamily="34" charset="-122"/>
            <a:ea typeface="微软雅黑" panose="020B0503020204020204" pitchFamily="34" charset="-122"/>
          </a:endParaRPr>
        </a:p>
      </dsp:txBody>
      <dsp:txXfrm>
        <a:off x="0" y="-59773"/>
        <a:ext cx="3682479" cy="1384609"/>
      </dsp:txXfrm>
    </dsp:sp>
    <dsp:sp modelId="{BAC858E1-283C-4916-A039-54E2747C3BF1}">
      <dsp:nvSpPr>
        <dsp:cNvPr id="0" name=""/>
        <dsp:cNvSpPr/>
      </dsp:nvSpPr>
      <dsp:spPr>
        <a:xfrm>
          <a:off x="3348722" y="266591"/>
          <a:ext cx="1865983" cy="1865983"/>
        </a:xfrm>
        <a:prstGeom prst="pieWedg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l" defTabSz="1333500">
            <a:lnSpc>
              <a:spcPct val="90000"/>
            </a:lnSpc>
            <a:spcBef>
              <a:spcPct val="0"/>
            </a:spcBef>
            <a:spcAft>
              <a:spcPct val="35000"/>
            </a:spcAft>
          </a:pPr>
          <a:r>
            <a:rPr lang="zh-CN" altLang="en-US" sz="3000" kern="1200" smtClean="0"/>
            <a:t>消毒范</a:t>
          </a:r>
          <a:r>
            <a:rPr lang="zh-CN" altLang="en-US" sz="3000" kern="1200" dirty="0" smtClean="0"/>
            <a:t>围</a:t>
          </a:r>
          <a:endParaRPr lang="zh-CN" altLang="en-US" sz="3000" kern="1200" dirty="0"/>
        </a:p>
      </dsp:txBody>
      <dsp:txXfrm>
        <a:off x="3348722" y="266591"/>
        <a:ext cx="1865983" cy="1865983"/>
      </dsp:txXfrm>
    </dsp:sp>
    <dsp:sp modelId="{A1D0D0A1-66BD-4D59-AFB1-B8542D2BB155}">
      <dsp:nvSpPr>
        <dsp:cNvPr id="0" name=""/>
        <dsp:cNvSpPr/>
      </dsp:nvSpPr>
      <dsp:spPr>
        <a:xfrm rot="5400000">
          <a:off x="5300894" y="266591"/>
          <a:ext cx="1865983" cy="1865983"/>
        </a:xfrm>
        <a:prstGeom prst="pieWedge">
          <a:avLst/>
        </a:prstGeom>
        <a:solidFill>
          <a:schemeClr val="accent3">
            <a:hueOff val="903533"/>
            <a:satOff val="33333"/>
            <a:lumOff val="-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l" defTabSz="1333500">
            <a:lnSpc>
              <a:spcPct val="90000"/>
            </a:lnSpc>
            <a:spcBef>
              <a:spcPct val="0"/>
            </a:spcBef>
            <a:spcAft>
              <a:spcPct val="35000"/>
            </a:spcAft>
          </a:pPr>
          <a:r>
            <a:rPr lang="zh-CN" altLang="en-US" sz="3000" kern="1200" smtClean="0"/>
            <a:t>消毒用</a:t>
          </a:r>
          <a:r>
            <a:rPr lang="zh-CN" altLang="en-US" sz="3000" kern="1200" dirty="0" smtClean="0"/>
            <a:t>品</a:t>
          </a:r>
          <a:endParaRPr lang="zh-CN" altLang="en-US" sz="3000" kern="1200" dirty="0"/>
        </a:p>
      </dsp:txBody>
      <dsp:txXfrm rot="5400000">
        <a:off x="5300894" y="266591"/>
        <a:ext cx="1865983" cy="1865983"/>
      </dsp:txXfrm>
    </dsp:sp>
    <dsp:sp modelId="{98B539CA-C822-42CC-B5C9-D976025530B8}">
      <dsp:nvSpPr>
        <dsp:cNvPr id="0" name=""/>
        <dsp:cNvSpPr/>
      </dsp:nvSpPr>
      <dsp:spPr>
        <a:xfrm rot="10800000">
          <a:off x="5300894" y="2218763"/>
          <a:ext cx="1865983" cy="1865983"/>
        </a:xfrm>
        <a:prstGeom prst="pieWedge">
          <a:avLst/>
        </a:prstGeom>
        <a:solidFill>
          <a:schemeClr val="accent3">
            <a:hueOff val="1807066"/>
            <a:satOff val="66667"/>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l" defTabSz="1333500">
            <a:lnSpc>
              <a:spcPct val="90000"/>
            </a:lnSpc>
            <a:spcBef>
              <a:spcPct val="0"/>
            </a:spcBef>
            <a:spcAft>
              <a:spcPct val="35000"/>
            </a:spcAft>
          </a:pPr>
          <a:r>
            <a:rPr lang="zh-CN" altLang="en-US" sz="3000" kern="1200" dirty="0" smtClean="0"/>
            <a:t>注意事项</a:t>
          </a:r>
          <a:endParaRPr lang="zh-CN" altLang="en-US" sz="3000" kern="1200" dirty="0"/>
        </a:p>
      </dsp:txBody>
      <dsp:txXfrm rot="10800000">
        <a:off x="5300894" y="2218763"/>
        <a:ext cx="1865983" cy="1865983"/>
      </dsp:txXfrm>
    </dsp:sp>
    <dsp:sp modelId="{6FEA9FA5-2E52-4EAD-ABD0-769AC841C7CF}">
      <dsp:nvSpPr>
        <dsp:cNvPr id="0" name=""/>
        <dsp:cNvSpPr/>
      </dsp:nvSpPr>
      <dsp:spPr>
        <a:xfrm rot="16200000">
          <a:off x="3348722" y="2218763"/>
          <a:ext cx="1865983" cy="1865983"/>
        </a:xfrm>
        <a:prstGeom prst="pieWedge">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l" defTabSz="1333500">
            <a:lnSpc>
              <a:spcPct val="90000"/>
            </a:lnSpc>
            <a:spcBef>
              <a:spcPct val="0"/>
            </a:spcBef>
            <a:spcAft>
              <a:spcPct val="35000"/>
            </a:spcAft>
          </a:pPr>
          <a:r>
            <a:rPr lang="zh-CN" altLang="en-US" sz="3000" kern="1200" dirty="0" smtClean="0"/>
            <a:t>消毒原则</a:t>
          </a:r>
          <a:endParaRPr lang="zh-CN" altLang="en-US" sz="3000" kern="1200" dirty="0"/>
        </a:p>
      </dsp:txBody>
      <dsp:txXfrm rot="16200000">
        <a:off x="3348722" y="2218763"/>
        <a:ext cx="1865983" cy="1865983"/>
      </dsp:txXfrm>
    </dsp:sp>
    <dsp:sp modelId="{5A99AEF7-F9EF-4ACF-8EFE-D9553BB0ECB5}">
      <dsp:nvSpPr>
        <dsp:cNvPr id="0" name=""/>
        <dsp:cNvSpPr/>
      </dsp:nvSpPr>
      <dsp:spPr>
        <a:xfrm>
          <a:off x="10193470" y="4071225"/>
          <a:ext cx="644259" cy="560225"/>
        </a:xfrm>
        <a:prstGeom prst="circularArrow">
          <a:avLst/>
        </a:prstGeom>
        <a:solidFill>
          <a:schemeClr val="accent3">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110AAE6-9F1E-4B62-B304-727DB6C8440A}">
      <dsp:nvSpPr>
        <dsp:cNvPr id="0" name=""/>
        <dsp:cNvSpPr/>
      </dsp:nvSpPr>
      <dsp:spPr>
        <a:xfrm rot="10800000">
          <a:off x="10106318" y="3717101"/>
          <a:ext cx="644259" cy="560225"/>
        </a:xfrm>
        <a:prstGeom prst="circularArrow">
          <a:avLst/>
        </a:prstGeom>
        <a:solidFill>
          <a:schemeClr val="accent3">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type="round2SameRect" r:blip="" rot="90">
                    <dgm:adjLst/>
                  </dgm:shape>
                </dgm:if>
                <dgm:else name="Name12">
                  <dgm:shape xmlns:r="http://schemas.openxmlformats.org/officeDocument/2006/relationships" type="round2SameRect" r:blip="" rot="-90">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art3#1">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ar" val="1"/>
      <dgm:param type="vertAlign" val="mid"/>
      <dgm:param type="horzAlign" val="ctr"/>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vertAlign" val="none"/>
                  <dgm:param type="horz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vertAlign" val="none"/>
                  <dgm:param type="horz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vertAlign" val="none"/>
                  <dgm:param type="horz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type="pieWedge" r:blip="" rot="90">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type="pieWedge" r:blip="" rot="90">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type="pieWedge" r:blip="" rot="180">
                  <dgm:adjLst/>
                </dgm:shape>
              </dgm:if>
              <dgm:else name="Name40">
                <dgm:shape xmlns:r="http://schemas.openxmlformats.org/officeDocument/2006/relationships" type="pieWedge" r:blip="" rot="270">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type="pieWedge" r:blip="" rot="270">
                  <dgm:adjLst/>
                </dgm:shape>
              </dgm:if>
              <dgm:else name="Name43">
                <dgm:shape xmlns:r="http://schemas.openxmlformats.org/officeDocument/2006/relationships" type="pieWedge" r:blip="" rot="180">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type="leftCircularArrow" r:blip="" rot="180"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type="circularArrow" r:blip="" rot="180"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7">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B536CA-79EB-4820-A8AD-E3114DFED420}"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012097-62A4-4EA5-938E-56EDE345B876}"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8A012097-62A4-4EA5-938E-56EDE345B876}"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8A012097-62A4-4EA5-938E-56EDE345B876}"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8A012097-62A4-4EA5-938E-56EDE345B876}"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8A012097-62A4-4EA5-938E-56EDE345B876}"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内容占位符 2"/>
          <p:cNvSpPr>
            <a:spLocks noGrp="1"/>
          </p:cNvSpPr>
          <p:nvPr>
            <p:ph idx="1" hasCustomPrompt="1"/>
          </p:nvPr>
        </p:nvSpPr>
        <p:spPr>
          <a:xfrm>
            <a:off x="827261" y="1421808"/>
            <a:ext cx="10515600" cy="4351338"/>
          </a:xfrm>
        </p:spPr>
        <p:txBody>
          <a:bodyPr/>
          <a:lstStyle>
            <a:lvl1pPr>
              <a:defRPr sz="2400">
                <a:latin typeface="微软雅黑" panose="020B0503020204020204" pitchFamily="34" charset="-122"/>
                <a:ea typeface="微软雅黑" panose="020B0503020204020204" pitchFamily="34" charset="-122"/>
              </a:defRPr>
            </a:lvl1pPr>
            <a:lvl2pPr>
              <a:defRPr sz="2000">
                <a:latin typeface="微软雅黑" panose="020B0503020204020204" pitchFamily="34" charset="-122"/>
                <a:ea typeface="微软雅黑" panose="020B0503020204020204" pitchFamily="34" charset="-122"/>
              </a:defRPr>
            </a:lvl2pPr>
            <a:lvl3pPr>
              <a:defRPr sz="1800">
                <a:latin typeface="微软雅黑" panose="020B0503020204020204" pitchFamily="34" charset="-122"/>
                <a:ea typeface="微软雅黑" panose="020B0503020204020204" pitchFamily="34" charset="-122"/>
              </a:defRPr>
            </a:lvl3pPr>
            <a:lvl4pPr>
              <a:defRPr sz="1600">
                <a:latin typeface="微软雅黑" panose="020B0503020204020204" pitchFamily="34" charset="-122"/>
                <a:ea typeface="微软雅黑" panose="020B0503020204020204" pitchFamily="34" charset="-122"/>
              </a:defRPr>
            </a:lvl4pPr>
            <a:lvl5pPr>
              <a:defRPr sz="1600">
                <a:latin typeface="微软雅黑" panose="020B0503020204020204" pitchFamily="34" charset="-122"/>
                <a:ea typeface="微软雅黑" panose="020B0503020204020204" pitchFamily="34" charset="-122"/>
              </a:defRPr>
            </a:lvl5p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矩形 6"/>
          <p:cNvSpPr/>
          <p:nvPr userDrawn="1"/>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8" name="矩形 7"/>
          <p:cNvSpPr/>
          <p:nvPr userDrawn="1"/>
        </p:nvSpPr>
        <p:spPr>
          <a:xfrm>
            <a:off x="5073444" y="275303"/>
            <a:ext cx="7118555" cy="216822"/>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2" name="矩形 11"/>
          <p:cNvSpPr/>
          <p:nvPr userDrawn="1"/>
        </p:nvSpPr>
        <p:spPr>
          <a:xfrm>
            <a:off x="11566525" y="6621463"/>
            <a:ext cx="625475"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3" name="矩形 12"/>
          <p:cNvSpPr/>
          <p:nvPr userDrawn="1"/>
        </p:nvSpPr>
        <p:spPr>
          <a:xfrm>
            <a:off x="0" y="6621463"/>
            <a:ext cx="10439400"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14" name="Picture 5" descr="C:\Users\Administrator\Desktop\下载.jpg"/>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10331342" y="5999654"/>
            <a:ext cx="1431570" cy="964878"/>
          </a:xfrm>
          <a:prstGeom prst="rect">
            <a:avLst/>
          </a:prstGeom>
          <a:noFill/>
        </p:spPr>
      </p:pic>
      <p:sp>
        <p:nvSpPr>
          <p:cNvPr id="17" name="文本占位符 16"/>
          <p:cNvSpPr>
            <a:spLocks noGrp="1"/>
          </p:cNvSpPr>
          <p:nvPr>
            <p:ph type="body" sz="quarter" idx="10"/>
          </p:nvPr>
        </p:nvSpPr>
        <p:spPr>
          <a:xfrm>
            <a:off x="694246" y="171387"/>
            <a:ext cx="4816475" cy="499173"/>
          </a:xfrm>
        </p:spPr>
        <p:txBody>
          <a:bodyPr/>
          <a:lstStyle>
            <a:lvl1pPr>
              <a:buNone/>
              <a:defRPr>
                <a:latin typeface="微软雅黑" panose="020B0503020204020204" pitchFamily="34" charset="-122"/>
                <a:ea typeface="微软雅黑" panose="020B0503020204020204" pitchFamily="34" charset="-122"/>
              </a:defRPr>
            </a:lvl1pPr>
          </a:lstStyle>
          <a:p>
            <a:pPr lvl="0"/>
            <a:r>
              <a:rPr lang="zh-CN" altLang="en-US" dirty="0" smtClean="0"/>
              <a:t>单击此处编辑母版文本样式</a:t>
            </a:r>
            <a:endParaRPr lang="zh-CN" altLang="en-US" dirty="0" smtClean="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zh-CN" altLang="en-US" noProof="0"/>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endParaRPr lang="zh-CN" altLang="en-US" smtClean="0"/>
          </a:p>
        </p:txBody>
      </p:sp>
      <p:sp>
        <p:nvSpPr>
          <p:cNvPr id="5" name="日期占位符 3"/>
          <p:cNvSpPr>
            <a:spLocks noGrp="1"/>
          </p:cNvSpPr>
          <p:nvPr>
            <p:ph type="dt" sz="half" idx="10"/>
          </p:nvPr>
        </p:nvSpPr>
        <p:spPr/>
        <p:txBody>
          <a:bodyPr/>
          <a:lstStyle>
            <a:lvl1pPr>
              <a:defRPr/>
            </a:lvl1pPr>
          </a:lstStyle>
          <a:p>
            <a:fld id="{1FC76A9D-C6B6-4D3B-B41A-57CA10A90C97}" type="datetimeFigureOut">
              <a:rPr lang="en-US" smtClean="0"/>
            </a:fld>
            <a:endParaRPr lang="en-US"/>
          </a:p>
        </p:txBody>
      </p:sp>
      <p:sp>
        <p:nvSpPr>
          <p:cNvPr id="6" name="页脚占位符 4"/>
          <p:cNvSpPr>
            <a:spLocks noGrp="1"/>
          </p:cNvSpPr>
          <p:nvPr>
            <p:ph type="ftr" sz="quarter" idx="11"/>
          </p:nvPr>
        </p:nvSpPr>
        <p:spPr/>
        <p:txBody>
          <a:bodyPr/>
          <a:lstStyle>
            <a:lvl1pPr>
              <a:defRPr/>
            </a:lvl1pPr>
          </a:lstStyle>
          <a:p>
            <a:endParaRPr lang="en-US"/>
          </a:p>
        </p:txBody>
      </p:sp>
      <p:sp>
        <p:nvSpPr>
          <p:cNvPr id="7" name="灯片编号占位符 5"/>
          <p:cNvSpPr>
            <a:spLocks noGrp="1"/>
          </p:cNvSpPr>
          <p:nvPr>
            <p:ph type="sldNum" sz="quarter" idx="12"/>
          </p:nvPr>
        </p:nvSpPr>
        <p:spPr/>
        <p:txBody>
          <a:bodyPr/>
          <a:lstStyle>
            <a:lvl1pPr>
              <a:defRPr/>
            </a:lvl1pPr>
          </a:lstStyle>
          <a:p>
            <a:fld id="{2446079C-3E54-4144-B75D-4A6E7218CB1F}"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1FC76A9D-C6B6-4D3B-B41A-57CA10A90C97}" type="datetimeFigureOut">
              <a:rPr lang="en-US" smtClean="0"/>
            </a:fld>
            <a:endParaRPr lang="en-US"/>
          </a:p>
        </p:txBody>
      </p:sp>
      <p:sp>
        <p:nvSpPr>
          <p:cNvPr id="5" name="页脚占位符 4"/>
          <p:cNvSpPr>
            <a:spLocks noGrp="1"/>
          </p:cNvSpPr>
          <p:nvPr>
            <p:ph type="ftr" sz="quarter" idx="11"/>
          </p:nvPr>
        </p:nvSpPr>
        <p:spPr/>
        <p:txBody>
          <a:bodyPr/>
          <a:lstStyle>
            <a:lvl1pPr>
              <a:defRPr/>
            </a:lvl1pPr>
          </a:lstStyle>
          <a:p>
            <a:endParaRPr lang="en-US"/>
          </a:p>
        </p:txBody>
      </p:sp>
      <p:sp>
        <p:nvSpPr>
          <p:cNvPr id="6" name="灯片编号占位符 5"/>
          <p:cNvSpPr>
            <a:spLocks noGrp="1"/>
          </p:cNvSpPr>
          <p:nvPr>
            <p:ph type="sldNum" sz="quarter" idx="12"/>
          </p:nvPr>
        </p:nvSpPr>
        <p:spPr/>
        <p:txBody>
          <a:bodyPr/>
          <a:lstStyle>
            <a:lvl1pPr>
              <a:defRPr/>
            </a:lvl1pPr>
          </a:lstStyle>
          <a:p>
            <a:fld id="{2446079C-3E54-4144-B75D-4A6E7218CB1F}"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1FC76A9D-C6B6-4D3B-B41A-57CA10A90C97}" type="datetimeFigureOut">
              <a:rPr lang="en-US" smtClean="0"/>
            </a:fld>
            <a:endParaRPr lang="en-US"/>
          </a:p>
        </p:txBody>
      </p:sp>
      <p:sp>
        <p:nvSpPr>
          <p:cNvPr id="5" name="页脚占位符 4"/>
          <p:cNvSpPr>
            <a:spLocks noGrp="1"/>
          </p:cNvSpPr>
          <p:nvPr>
            <p:ph type="ftr" sz="quarter" idx="11"/>
          </p:nvPr>
        </p:nvSpPr>
        <p:spPr/>
        <p:txBody>
          <a:bodyPr/>
          <a:lstStyle>
            <a:lvl1pPr>
              <a:defRPr/>
            </a:lvl1pPr>
          </a:lstStyle>
          <a:p>
            <a:endParaRPr lang="en-US"/>
          </a:p>
        </p:txBody>
      </p:sp>
      <p:sp>
        <p:nvSpPr>
          <p:cNvPr id="6" name="灯片编号占位符 5"/>
          <p:cNvSpPr>
            <a:spLocks noGrp="1"/>
          </p:cNvSpPr>
          <p:nvPr>
            <p:ph type="sldNum" sz="quarter" idx="12"/>
          </p:nvPr>
        </p:nvSpPr>
        <p:spPr/>
        <p:txBody>
          <a:bodyPr/>
          <a:lstStyle>
            <a:lvl1pPr>
              <a:defRPr/>
            </a:lvl1pPr>
          </a:lstStyle>
          <a:p>
            <a:fld id="{2446079C-3E54-4144-B75D-4A6E7218CB1F}"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7" name="矩形 6"/>
          <p:cNvSpPr/>
          <p:nvPr userDrawn="1"/>
        </p:nvSpPr>
        <p:spPr>
          <a:xfrm>
            <a:off x="0" y="2014538"/>
            <a:ext cx="12192000" cy="2849562"/>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8" name="矩形 7"/>
          <p:cNvSpPr/>
          <p:nvPr userDrawn="1"/>
        </p:nvSpPr>
        <p:spPr>
          <a:xfrm>
            <a:off x="0" y="2663825"/>
            <a:ext cx="1096963" cy="541338"/>
          </a:xfrm>
          <a:prstGeom prst="rect">
            <a:avLst/>
          </a:prstGeom>
          <a:solidFill>
            <a:srgbClr val="D6E0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1" name="矩形 10"/>
          <p:cNvSpPr/>
          <p:nvPr userDrawn="1"/>
        </p:nvSpPr>
        <p:spPr>
          <a:xfrm>
            <a:off x="2498725" y="2663825"/>
            <a:ext cx="9693275" cy="541338"/>
          </a:xfrm>
          <a:prstGeom prst="rect">
            <a:avLst/>
          </a:prstGeom>
          <a:solidFill>
            <a:srgbClr val="D6E0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9" name="Picture 5" descr="C:\Users\Administrator\Desktop\下载.jpg"/>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10245998" y="5612706"/>
            <a:ext cx="1431570" cy="964878"/>
          </a:xfrm>
          <a:prstGeom prst="rect">
            <a:avLst/>
          </a:prstGeom>
          <a:noFill/>
        </p:spPr>
      </p:pic>
      <p:sp>
        <p:nvSpPr>
          <p:cNvPr id="12" name="文本占位符 11"/>
          <p:cNvSpPr>
            <a:spLocks noGrp="1"/>
          </p:cNvSpPr>
          <p:nvPr>
            <p:ph type="body" sz="quarter" idx="13" hasCustomPrompt="1"/>
          </p:nvPr>
        </p:nvSpPr>
        <p:spPr>
          <a:xfrm>
            <a:off x="1255713" y="2255838"/>
            <a:ext cx="1219200" cy="1620837"/>
          </a:xfrm>
        </p:spPr>
        <p:txBody>
          <a:bodyPr/>
          <a:lstStyle>
            <a:lvl1pPr>
              <a:buNone/>
              <a:defRPr sz="9600" b="1">
                <a:solidFill>
                  <a:schemeClr val="bg1"/>
                </a:solidFill>
                <a:latin typeface="微软雅黑" panose="020B0503020204020204" pitchFamily="34" charset="-122"/>
                <a:ea typeface="微软雅黑" panose="020B0503020204020204" pitchFamily="34" charset="-122"/>
              </a:defRPr>
            </a:lvl1pPr>
          </a:lstStyle>
          <a:p>
            <a:pPr lvl="0"/>
            <a:r>
              <a:rPr lang="en-US" altLang="zh-CN" dirty="0" smtClean="0"/>
              <a:t>1</a:t>
            </a:r>
            <a:endParaRPr lang="zh-CN" altLang="en-US" dirty="0" smtClean="0"/>
          </a:p>
        </p:txBody>
      </p:sp>
      <p:sp>
        <p:nvSpPr>
          <p:cNvPr id="14" name="内容占位符 13"/>
          <p:cNvSpPr>
            <a:spLocks noGrp="1"/>
          </p:cNvSpPr>
          <p:nvPr>
            <p:ph sz="quarter" idx="14" hasCustomPrompt="1"/>
          </p:nvPr>
        </p:nvSpPr>
        <p:spPr>
          <a:xfrm>
            <a:off x="3681413" y="3657600"/>
            <a:ext cx="7304087" cy="890588"/>
          </a:xfrm>
        </p:spPr>
        <p:txBody>
          <a:bodyPr/>
          <a:lstStyle>
            <a:lvl1pPr>
              <a:buNone/>
              <a:defRPr sz="4800" b="1">
                <a:solidFill>
                  <a:schemeClr val="bg1"/>
                </a:solidFill>
                <a:latin typeface="微软雅黑" panose="020B0503020204020204" pitchFamily="34" charset="-122"/>
                <a:ea typeface="微软雅黑" panose="020B0503020204020204" pitchFamily="34" charset="-122"/>
              </a:defRPr>
            </a:lvl1pPr>
          </a:lstStyle>
          <a:p>
            <a:pPr lvl="0"/>
            <a:r>
              <a:rPr lang="zh-CN" altLang="en-US" dirty="0" smtClean="0"/>
              <a:t>标题</a:t>
            </a:r>
            <a:endParaRPr lang="zh-CN" altLang="en-US" dirty="0"/>
          </a:p>
        </p:txBody>
      </p:sp>
      <p:sp>
        <p:nvSpPr>
          <p:cNvPr id="15" name="矩形 14"/>
          <p:cNvSpPr/>
          <p:nvPr userDrawn="1"/>
        </p:nvSpPr>
        <p:spPr>
          <a:xfrm>
            <a:off x="9510906" y="6470678"/>
            <a:ext cx="2441694" cy="338554"/>
          </a:xfrm>
          <a:prstGeom prst="rect">
            <a:avLst/>
          </a:prstGeom>
        </p:spPr>
        <p:txBody>
          <a:bodyPr wrap="none">
            <a:spAutoFit/>
          </a:bodyPr>
          <a:lstStyle/>
          <a:p>
            <a:r>
              <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rPr>
              <a:t>苏州市疾病预防控制中心</a:t>
            </a:r>
            <a:endParaRPr lang="en-US" altLang="zh-CN"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空白">
    <p:spTree>
      <p:nvGrpSpPr>
        <p:cNvPr id="1" name=""/>
        <p:cNvGrpSpPr/>
        <p:nvPr/>
      </p:nvGrpSpPr>
      <p:grpSpPr>
        <a:xfrm>
          <a:off x="0" y="0"/>
          <a:ext cx="0" cy="0"/>
          <a:chOff x="0" y="0"/>
          <a:chExt cx="0" cy="0"/>
        </a:xfrm>
      </p:grpSpPr>
      <p:grpSp>
        <p:nvGrpSpPr>
          <p:cNvPr id="6" name="组合 5"/>
          <p:cNvGrpSpPr/>
          <p:nvPr userDrawn="1"/>
        </p:nvGrpSpPr>
        <p:grpSpPr bwMode="auto">
          <a:xfrm>
            <a:off x="4154488" y="3452813"/>
            <a:ext cx="3846512" cy="361950"/>
            <a:chOff x="4154888" y="3453573"/>
            <a:chExt cx="3846874" cy="361046"/>
          </a:xfrm>
        </p:grpSpPr>
        <p:cxnSp>
          <p:nvCxnSpPr>
            <p:cNvPr id="7" name="直接连接符 6"/>
            <p:cNvCxnSpPr/>
            <p:nvPr/>
          </p:nvCxnSpPr>
          <p:spPr>
            <a:xfrm>
              <a:off x="4154888" y="3453573"/>
              <a:ext cx="3846874" cy="0"/>
            </a:xfrm>
            <a:prstGeom prst="line">
              <a:avLst/>
            </a:prstGeom>
            <a:ln w="25400">
              <a:solidFill>
                <a:srgbClr val="044875"/>
              </a:solidFill>
            </a:ln>
          </p:spPr>
          <p:style>
            <a:lnRef idx="1">
              <a:schemeClr val="accent1"/>
            </a:lnRef>
            <a:fillRef idx="0">
              <a:schemeClr val="accent1"/>
            </a:fillRef>
            <a:effectRef idx="0">
              <a:schemeClr val="accent1"/>
            </a:effectRef>
            <a:fontRef idx="minor">
              <a:schemeClr val="tx1"/>
            </a:fontRef>
          </p:style>
        </p:cxnSp>
        <p:sp>
          <p:nvSpPr>
            <p:cNvPr id="8" name="等腰三角形 7"/>
            <p:cNvSpPr/>
            <p:nvPr/>
          </p:nvSpPr>
          <p:spPr>
            <a:xfrm flipV="1">
              <a:off x="5872725" y="3459907"/>
              <a:ext cx="411201" cy="354712"/>
            </a:xfrm>
            <a:prstGeom prst="triangle">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9" name="文本框 26"/>
          <p:cNvSpPr txBox="1">
            <a:spLocks noChangeArrowheads="1"/>
          </p:cNvSpPr>
          <p:nvPr userDrawn="1"/>
        </p:nvSpPr>
        <p:spPr bwMode="auto">
          <a:xfrm>
            <a:off x="3758878" y="3806885"/>
            <a:ext cx="43488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800" dirty="0" smtClean="0">
                <a:solidFill>
                  <a:srgbClr val="044875"/>
                </a:solidFill>
                <a:latin typeface="微软雅黑" panose="020B0503020204020204" pitchFamily="34" charset="-122"/>
                <a:ea typeface="微软雅黑" panose="020B0503020204020204" pitchFamily="34" charset="-122"/>
              </a:rPr>
              <a:t>苏州市疾病预防控制中心</a:t>
            </a:r>
            <a:endParaRPr lang="en-US" altLang="zh-CN" sz="2800" dirty="0" smtClean="0">
              <a:solidFill>
                <a:srgbClr val="044875"/>
              </a:solidFill>
              <a:latin typeface="微软雅黑" panose="020B0503020204020204" pitchFamily="34" charset="-122"/>
              <a:ea typeface="微软雅黑" panose="020B0503020204020204" pitchFamily="34" charset="-122"/>
            </a:endParaRPr>
          </a:p>
        </p:txBody>
      </p:sp>
      <p:sp>
        <p:nvSpPr>
          <p:cNvPr id="10" name="矩形 9"/>
          <p:cNvSpPr/>
          <p:nvPr userDrawn="1"/>
        </p:nvSpPr>
        <p:spPr>
          <a:xfrm>
            <a:off x="1600200" y="2257424"/>
            <a:ext cx="8956675" cy="2506599"/>
          </a:xfrm>
          <a:prstGeom prst="rect">
            <a:avLst/>
          </a:prstGeom>
          <a:noFill/>
          <a:ln w="25400">
            <a:solidFill>
              <a:srgbClr val="04487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11" name="组合 10"/>
          <p:cNvGrpSpPr/>
          <p:nvPr userDrawn="1"/>
        </p:nvGrpSpPr>
        <p:grpSpPr bwMode="auto">
          <a:xfrm>
            <a:off x="10290175" y="4325938"/>
            <a:ext cx="1109663" cy="1130300"/>
            <a:chOff x="2666985" y="682103"/>
            <a:chExt cx="1109138" cy="1131217"/>
          </a:xfrm>
        </p:grpSpPr>
        <p:sp>
          <p:nvSpPr>
            <p:cNvPr id="12" name="矩形 11"/>
            <p:cNvSpPr/>
            <p:nvPr/>
          </p:nvSpPr>
          <p:spPr>
            <a:xfrm>
              <a:off x="2841527" y="858458"/>
              <a:ext cx="769574" cy="768973"/>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3" name="矩形 12"/>
            <p:cNvSpPr/>
            <p:nvPr/>
          </p:nvSpPr>
          <p:spPr>
            <a:xfrm>
              <a:off x="2666985" y="682103"/>
              <a:ext cx="558536" cy="559253"/>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4" name="矩形 13"/>
            <p:cNvSpPr/>
            <p:nvPr/>
          </p:nvSpPr>
          <p:spPr>
            <a:xfrm>
              <a:off x="3217587" y="1254067"/>
              <a:ext cx="558536" cy="559253"/>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grpSp>
        <p:nvGrpSpPr>
          <p:cNvPr id="15" name="组合 14"/>
          <p:cNvGrpSpPr/>
          <p:nvPr userDrawn="1"/>
        </p:nvGrpSpPr>
        <p:grpSpPr bwMode="auto">
          <a:xfrm>
            <a:off x="792163" y="1462088"/>
            <a:ext cx="1109662" cy="1131887"/>
            <a:chOff x="2666985" y="682103"/>
            <a:chExt cx="1109138" cy="1131217"/>
          </a:xfrm>
        </p:grpSpPr>
        <p:sp>
          <p:nvSpPr>
            <p:cNvPr id="16" name="矩形 15"/>
            <p:cNvSpPr/>
            <p:nvPr/>
          </p:nvSpPr>
          <p:spPr>
            <a:xfrm>
              <a:off x="2841528" y="858211"/>
              <a:ext cx="769573" cy="769482"/>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7" name="矩形 16"/>
            <p:cNvSpPr/>
            <p:nvPr/>
          </p:nvSpPr>
          <p:spPr>
            <a:xfrm>
              <a:off x="2666985" y="682103"/>
              <a:ext cx="558536" cy="558469"/>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8" name="矩形 17"/>
            <p:cNvSpPr/>
            <p:nvPr/>
          </p:nvSpPr>
          <p:spPr>
            <a:xfrm>
              <a:off x="3217587" y="1254851"/>
              <a:ext cx="558536" cy="558469"/>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19" name="矩形 18"/>
          <p:cNvSpPr/>
          <p:nvPr userDrawn="1"/>
        </p:nvSpPr>
        <p:spPr>
          <a:xfrm>
            <a:off x="0" y="-12700"/>
            <a:ext cx="12192000" cy="373063"/>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0" name="矩形 19"/>
          <p:cNvSpPr/>
          <p:nvPr userDrawn="1"/>
        </p:nvSpPr>
        <p:spPr>
          <a:xfrm>
            <a:off x="11566525" y="6523038"/>
            <a:ext cx="625475" cy="334962"/>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1" name="矩形 20"/>
          <p:cNvSpPr/>
          <p:nvPr userDrawn="1"/>
        </p:nvSpPr>
        <p:spPr>
          <a:xfrm>
            <a:off x="0" y="6523038"/>
            <a:ext cx="10439400" cy="334962"/>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2" name="AutoShape 2" descr="data:image/jpeg;base64,/9j/4AAQSkZJRgABAQAAAQABAAD/2wBDAAgGBgcGBQgHBwcJCQgKDBQNDAsLDBkSEw8UHRofHh0aHBwgJC4nICIsIxwcKDcpLDAxNDQ0Hyc5PTgyPC4zNDL/2wBDAQkJCQwLDBgNDRgyIRwhMjIyMjIyMjIyMjIyMjIyMjIyMjIyMjIyMjIyMjIyMjIyMjIyMjIyMjIyMjIyMjIyMjL/wAARCAFRAf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3+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pGIVSScAdTQAtFZf/CSaJnnV7H/v+v8AjR/wkmif9Bex/wC/6/41PNHuaexqfyv7jUorL/4STRP+gvY/9/1/xo/4STRP+gvY/wDf9f8AGjmj3D2NT+V/calFZf8Awkmif9Bex/7/AK/40f8ACSaJ/wBBex/7/r/jRzR7h7Gp/K/uNSisv/hJNE/6C9j/AN/1/wAaP+Ek0T/oL2P/AH/X/Gjmj3D2NT+V/calFZf/AAkmif8AQXsf+/6/40f8JJon/QXsf+/6/wCNHNHuHsan8r+41KKy/wDhJNE/6C9j/wB/1/xo/wCEk0T/AKC9j/3/AF/xo5o9w9jU/lf3GpRWX/wkmif9Bex/7/r/AI0f8JJon/QXsf8Av+v+NHNHuHsan8r+41KKyx4j0QnjV7H/AL/r/jU8WradOcQ6hayH/YmU/wBafMu4nSmtXF/cXaKaGzgg8U6mQFFFFABRRRQAUUUUAFFFFABRRRQAUUUUAFFFRS3EMIzLNHGPV2AoAlorOk1/Rof9bq1in+9cIP61btrq3vYFntZ454W+7JE4ZT9CKbTW4E1FFFIAooooAKKKKACiiigAooooAKKKKACiiigAooooAKKKKACiiigAooooAKKKKACiiigAooooAKQ9KWigDxv4keEf7Oum1mxjxaTN++RRxG57/Q/z+tefV9P3drDe2sltcRiSGVSro3Qg18/+LfDU3hnWGt2y1tJloJD/ABL6H3HevMxVDlfPHY+xyTMfbR9hUfvLbzX+aMCiiiuM+gCiiigAooooAKKKKACiiigAooooAKKKKALdrqd/Ytm0vbiA/wDTOUr/ACro9O+JPiOwIElyl2n924TJ/MYNcjRVxqTjszCrhaFZfvIJ/I9k0f4raXd7Y9ShkspDxvHzx/pyPyrurW7t723We1nSaJuVdGBBr5hrR0jXtS0K487T7p4iT8ydVb6joa6qeMktJ6nh4vh+nJc2Hdn2e3+f5n0pRXF+E/iDZa+yWl2Ftb88BSfkkP8Asn19j+tdpmvQhOM1eJ8vXw9ShPkqqzCiiiqMQorK1vxJpHh228/VL6K3Uj5VY5Zvoo5NeUeIPjlI26Hw/YBB0Fxdcn8EBx+Z/CtadCpU+FCcktz2qSRIo2eR1RFGSzHAArkNX+J/hTRyyPqQuZV/5Z2g8w/mPl/WvnbWPEuta/KX1PUZ7jJzsZsIPoo4H5VlV3wy9bzf3Gbqdj2bU/jw3zLpWjD2kupP/ZV/xrkr74ueML3IS+itVP8ADbwqP1OT+tcNRXVHC0o7RIcmzXvPFOv35P2rWb+UHs1w2PyzispnZySzFieSSc5ptFbKKWyEavhvQrjxJr9ppdsDumf5nx9xByzH6CvrDTrC30vTbewtECQW8YjRfYf1rzr4OeE/7K0Rtbuo8Xd+P3WRykPb/vo8/TFen14+Mrc8+VbI2hGyuFFFFcZYUUUUAFFFFABRRRQAUUUUAFFFFABRRRQAUUUUAFFFFABRRRQAUUUUAFFFFABRRRQAUUUUAFFFFABWN4m8P2/iPSJLKfCv96GTHKP2P09a2aKUkpKzLp1JU5KcHZo+Y7+wudNvprO6jKTwttZf89qrYPpX1A1vC7bniRj6lQaT7Lb/APPCL/vgVwvA9mfSx4k0XNT19f8AgHzBg+lGD6V9P/Zbf/nhF/3wKPstv/zwi/74FL6j/eK/1kX/AD7/AB/4B8wYPpRg+lfT/wBlt/8AnhF/3wKPstv/AM8Iv++BR9R/vB/rIv8An3+P/APmDB9KMH0r6f8Astv/AM8Iv++BR9lt/wDnhF/3wKPqP94P9ZF/z7/H/gHzBg+lGD6V9P8A2W3/AOeEX/fAo+y2/wDzwi/74FH1H+8H+si/59/j/wAA+YMH0owfSvp/7Lb/APPCL/vgUfZbf/nhF/3wKPqP94P9ZF/z7/H/AIB8wYPpRX081nbMCGt4SD2KCsu/8IaBqKEXGlW2T/FGmxvzXBpPAvoyocSU2/eptfO/+R860V33jH4dPotu+oaY7z2acyRvy8Y9cjqP5VwNck6coO0j3cNiqWJh7Sk7oKKKUAsQACSeABUHQCsVYMpIIOQR2r2X4c+LbvWYH06/SSSaBcrcbSQy+jH+9/Oud8KfDOa+VLzWi9vbnlbccO49/wC6P1+ldJ4n8a6D8PrAafZQRPebcx2cPAX/AGnPb+Z/WvSwWGquV19x8rneYYWpD2MVzSXXt/mdjqOqWOkWT3moXMdvbp955DgfT3PtXjXi341XE5ktPDcRhj6fbJVBc/7q9B9Tz7CvOfEPijVvFF6bnU7ppMH5IhwkY9FXt9etY9fSUMFGOs9WfJSqN7E93eXN/cvc3lxJPO5y0kjFmP4moKKK7tjMKK6Pwx4I1vxZNiwtttupw9zLlY1/HufYV7V4a+EOgaKqTX6f2ndjndMMRg+ydPzzXPWxNOlo9ylFs8I0fwxrevvt0zTbi4XvIFwg+rHj9a7zS/gdrlzhtRvrSzU/wpmVx/IfrXvUcSQxrHEioijCqowAPYU+uCePqP4dDRU11PK7T4F6HGB9r1K+nPfZtjH8jWtF8HPCEe3NrcyEHPz3Dc/XGK76iud4iq95MrlQ2ONIo1jRQqKAFUDgAdqdRRWJQUUUUAFFFFABRRRQAUUUUAFFFFABRRRQAUUUUAFFFFABRRRQAUUUUAFFFFABRRRQAUUUUAFFFFABRTZJEijZ5HVEUZLMcACuJ134r+F9FLRpdtfTr/yztBuGf977v61UYSm7RVxNpHcUhOK8F1j446xdbk0qxt7JOzyHzX+vYD8jXDan4x8R6xkX2s3cqnqgk2p/3yuB+ldcMBUl8WhDqI+ob7xHoumA/btVsrcjqsk6g/lnNc5d/FnwdaEgamZ2HaGF2/XGK+ZiSTknmiumOXwW7ZPtGfQE/wAcvDsbERWOoy+h2Io/VqpSfHnTgP3WiXTf70qr/Q14ZXYfDfwofFPiiJJkJsLXE1yccEA8J+J/QGqlhKEIuUlsHPJux9G6Bqc2s6Ja6jPZtZtcJ5iws+4qp6ZOB1HP41W8UeI4PDOkteyp5rlgkcW7aXJ9/pk1sjCAAAAAflXhHxA8Rf274gaOF91naZjiweGP8Tfif0ArwcTV9nFtddj18rwX1uuoy+Fav+vM6f8A4XH/ANQP/wAmv/sKP+Fxj/oBn/wK/wDsK8sorzvrVXv+R9Z/YuB/k/F/5nqg+Ma550M4/wCvr/7Ct/wr46k8U6i9vDpLQRRpukmM24L6DG0cn/GvDQCzBVBJJwAO9fQHgnw8PD3h+KGRALub97Of9o/w/gOPzrfD1atSWr0PKzbB4LCUbwh7z21f37nSCiiivQPlwooooAjmiSeF4pFDI6lWU9CD1r5mv4Ba6jdW6nIildAfoSK+k9SvYtN024vZjiOCNnb8B0r5rxPqN+RGjST3EnCqMlmJrgxtvdXU+o4cUl7ST20/US1tZ725jtraJpZpDtREGSTXs/g3wDbaGiXt+qT6iRkd1h9h6n3/ACqz4J8Gw+HLMXFwqyalKv7x+vlj+6v9T3rF+KHxB/4Ru1/srTJB/ak65Zxz5CHv/vHt+fpW2DwTclda/kcubZw6rdKi7R6vv/wCD4jfE5NA8zSNFdJNSIxLNwVt/b3b+VeCTzzXU8k88ryzSMWd3bJYnuTTHdpHZ3YszHJYnJJpK+ooUI0o2W58zKTYUUUVsSKASQACSegFev8AgL4Qm6SLVPEiMkR+aOx5DN7v6D26+vpWn8LvhstjHDr+tQhrpgGtrd1/1Q7Ow/veg7fXp65XmYrGO/JT+81hDqyK3toLS3SC3iSKFBhI0UKqj0AFS0UV5pqFFFFABRRRQAUUUUAFVluwdRazYAMIhKvP3hkg/lx+YqzXM6/djTvFPhy4JwtxLLZP771DL/48gqoq7sDOmooFFSAUUUUAFFFFABRRRQAUUUUAFFFFABRRRQAUUUUAFFFFABRRRQAUUUUAFFGa4Txn8T9J8Lh7W3IvtSAx5MbfLGf9tu30HP0qoQlN2ihNpbna3V3b2Vs9xdTxwQoMtJIwVQPcmvLfE/xrsLMvb6Bb/bZhx9olysQ+g6t+leSeIvF2s+KbnzdTu2dASUgT5Y0+i/1PNYdenRwEVrU1MnU7G3rvi7XfEchbU9RlljzxCp2xr9FHH49axKKK74xUVZIgKK0dI0HVdeufI0uxmun77F4X6k8D8a9N0L4GXUyrLrmorbjvBbDc3/fR4H5Gs6lenT+JjUW9jyGnIjyNhFZj6AZr6b0v4W+EtLAI0tbpx/HdMZM/gfl/SuottOsrJAlrZ28CjtFEqj9BXJLMIr4UWqbPkePRtUl/1em3j/7sDH+lfS3w88LL4U8Lw28iAXs+Jrk/7R6L+A4/P1rq8UyWRIYmkkYKiAszHoAOprkr4uVWPLayKjCzOT+IfiP+w9BaGB8Xl2DHHjqq/wATfkcfU14VW54t15/EWvz3eT5Cny4FPZB0/Pr+NYdfO4ir7Semx+g5VgvquHSfxPV/5fIKKKltraW8uoraBC8srhEUdyelYHpNpK7O0+Gfhz+1daOozpm1siCMjhpOw/Dr+Ve1isrw5osWgaJb2EWCUXMjD+Nz1P8AntWtXs0KXs4W6n59mWMeKrua2Wi9AooorY4ApDS5rjfHHjWHw/ataWjq+pyL8q9RED/Eff0FTOaguZm1ChUr1FTpq7Zz3xS8ToUXQbWTLZD3JB6dwv8AU/hU3ww8KiKD+3ryPMkgxaqw+6vdvx6D2+teeaJp83iHxHbWjuzvcy5lcnJx1Y/XGa+jIIY7a3jhiQJHGoVVHQAdBXHQXtqjqy6bHv5jJYDDRwdJ6vVv+u/5IxvF3iSDwr4cuNTmwzqNkMZP35D0H9T7A18rX9/c6nfz315K0txO5d3PcmvRvjV4ha/8SRaPE/7iwXLgHrIwyfyGPzNeYV9PgqKhDme7Pk5u7sFFFFdhAV6H8JvBy+IddbUbyPdp9gQxUjiSTqq/QdT+HrXnlfUvw60ZNE8DabAFAkmjFxKe5Z+f0GB+FcmMqunT03ZcFdnVdKKKK8U3CiiigAooooAKKKKACiiqSagsmsy2CYJhgWWU+hYkKP8Ax1j+VAF2vOvi3efYLDQbkHDQ6pHKP+AgmvRa8c+OV6C+jWIPI8yZh+QH9a3w0b1UiZbHsQ5GaWorYk2sJPUoufyqWsCgooooAKKKKACiiigAooooAKKKKACiiigAoqnqeqWWj2Ml7qFzHb28Y+Z3OPwHqfavCvGPxX1LxDMdM0BZbWzkbYHX/XTZ4xx90H0HP8q2o0J1XpsS5JHqOtePbW21SPQ9FiGqa1K20Qxt+7i9TI3bHcDn6V02nw3UNogvbgT3J+aR1XaufRR2A7d/WuR+G/gaPwnpPn3ShtVulBnbr5Y6hAf5+p+gruKmryJ8sPv7jV+oUUUVmMKjmnit4XmmkWOJFLM7nAUDuTTbm6gs7aW5uZUihiUs8jnAUDua+dviJ8R7jxTcPp9gzQ6RG3A6NOR/E3t6D8/bahQlWlZbEylY2PHvxbmv2l0zw5I8Frysl2OHk/3f7o9+p9q8nJJJJOSe9FFe3SpRpK0TBtvcKKK0dD0O/wDEWqxadp0Jknk9eFUd2Y9gKttJXYinbW095cx29tC808h2pHGpZmPsBXsPg/4LZEd54mcj+IWUTf8AobD+Q/Ou88FeAtN8H2YMaifUHH726Yc/RfRf8mutryq+NlL3aeiNow7lax0+z0y1W1sbaK3gTpHEoUCrNFFcG5oFFFFABXnvxR8R/YdMXSLd8T3YzLjqsf8A9c8fQGu5v72HTrCe8uH2wwoXc+wr5z1vVp9b1i51Cc/NK2Qv91ew/AVyYuryR5Vuz28kwXt6/tJfDH8+n+Zn0UUV5Z9sFel/Crw551xJrlwnyRkx24I6t/E34dPxPpXA6Rpk+sarb6fbjMkz7c/3R3J+g5r6N0zT4NL063sbZdsUCBF9/c+5612YSlzS5nsjwM9xvsqXsY7y/L/g/wCZbxRQajlmjhjaSWREReSzHAH416Z8aSU1mCqSxAAGSSelcdrXxK0PS1ZLaQ3046LD90H3bp+Wa8w8Q+NtX8Qlo5pfItT0t4SQp+p6muepiYQ82ethMnxOId2uWPd/5HdeLfiXBaCSy0QrNP8Ada56on+7/eP6fWvJZppbiZ5ppGklc7mdjkk+pNMorzatWVR3Z9dg8DRwkOWmter6s9B+Elms2v3d0wB8iDA9ix/wBr2PtXkvwflUahqkRPzNEjD6AnP8xXrXavRwv8JHyWeNvGyv2X5HyJ4jvG1DxLqd25yZrqR/w3HH6VmVo6/aPYeItStJAQ0N1Ih/BjWdX1sbcqsfPvcKKKKYgr7B0WaO40LT5oiPLkto2XHoVFfH1e4fCLx5bPYReG9SmWO4iOLR3OBIvXZn1Hb1H0rhx1NygpLoaU3Znr9FFFeQbBRRRQAUUUUAFFFISAMk4FAFPVtTtdG0u51G8k2W9uhdz/Qe5PH41znw9F1eaPc69fLtudXuGuNp/gjHyxr9AB+tcP4n1mX4k+MrXwrpLk6Tbyb7qZOj7T8zZ9B0HqT9K9jt4Ira2it4UCRRIERR0UAYArecPZwSe7/IlO7Ja+c/iJqJ8QfEaWCFtyQulnHj1B5/8eJr27xj4gTwz4Yu9RYjzVXZAp/ikPC/4/QGvAfh/Yvq/jzTFfL7Z/tEjHnO35sn8R+tb4ONlKq+hM30PppFCoFHQDFOoFFcJoFFFFABRRRQAUUUUAFFFFABRRRQAVzvi7xjpvhDTvtF6++dwRBbofnkP9B6mq/jjxrZ+DtK819st9KCLa3z94+p9FH/ANavmnWdZv8AX9Tl1DUZzNcSHr2UdgB2A9K7MNhXV96WxEp20L/inxdqvi3UDc6hLiJSfKt0PyRj2Hr716T8HPBAIHibUIvVbJGH4GT+g/E+led+CPDEvivxNb2ADC2U+ZcuP4Yx1/E9B9a+p7e3itbaK3gjWOKNQiIowFAGABXRjKqpx9lDQmCu7sloooryzUKDRXCfFTxWfDfhgwWzlb6/zFER1Rf4m/I4+pqoQc5KK6ibsrnnXxZ8dtrOoPoWnTf8S+2bEzqeJpB/7KP1PPpXmFFFfQUqapxUUc7d3cKKKKsRPZWdxqN7DZ2kTS3EzhI0XqSa+n/A3gy18H6KsChZL2UBrmfH3m9B/sjt+dcD8EvCyFJ/ElzGC24w2uR0/vMP5fnXs9eTja7lL2a2RtCPUKKKK4DQKKKKACiiszXtXh0PRrnUJ+kS/Kv95uw/E0m0ldlQg5yUY7s8++KviPJj0K3fpiS5wf8Avlf6/lXl1T3t5Nf3s13cOXmmcu59zUFeLVqOpNyP0TA4WOFoKkt+vqFFFFZnWdD4U8TJ4Xu5roaet1PIuxWaTbsHfHB68flXTy/F+/I/c6Xbof8AbkZv8K83orWNepFWizirZdhq0/aVI3fq/wDM7K8+J/iS6yI5oLZT/wA8Yhn82zXM3+rahqj7768nuD1HmOSB9B0FU6KmVScviZrSwlCj/Dgl8goooqDoCitbRvDWra9IFsLN3TODK3yoPqTXp3h/4W2Fjtn1ZxezjnyxkRKf5t+P5VtToTqbLQ8/F5nh8LpN3fZbnKfDG01NPEcd5BayGyKNHNKRhcH0J6nIHAr2sdKbFEkESxxIqRqMKqjAA9hT69SjS9nHlufF4/GPF1va8tuh4T8aPCUlrqa+I7WMm3uMJc4H3JBwGPsRgfUe9eTV9kXlnb39pLaXUKTQSqVeNxkMK8A8b/CfUNDklvtGR7zTeWKKMyQj0I/iHuPxr2sJik17Oe55s4dUebUUEEHBGDRXoGQUdDRRQB3Xh34seI9BjS3klTULVeBHc5LAezjn8813+n/HTRpVA1DTLy3fuYisi/zB/SvBqK554WlPVopTaPpOL4weDpFy19PEfR7Z8/oDXXaRq9lrumx6hp8jS2shOxyhXdg4PBAPWvlXwzoM/iXxDaaXBkGZ/nfH3EHLN+Ar6wsbODTrCCytkEcECCONR2AGBXnYqjTpWUdzWEm9yxRRUc00VvC800iRxICzO5wFA7k1xlkh4rxf4l/EZ7yV/DPh12kaRvKuJ4uS5Jx5aY/In8KpfEH4py6q8mi+HHdbZjsluU+9N22p3A9+p/n0nww+G/8AYcaa3rEYOpOuYYWH/HuD3P8AtH9K7YUlRj7Srv0RDd9Ebnw48FL4R0TNwFbUrrD3DDnZ6ID7fzzXa0V5r8U/Hg0KxbR9Ol/4mVynzup5gjPf/ePb8/SudKdep5srSKOC+K3i0a/4g/s+1k3WFgSoI6PJ/E34dB9D610nwR0Q7r/W5F4x9mhJ/BmP/oP615DZWs19eQ2tuhknmcIijuxOBX1X4b0WLw94fs9LiwfIjw7D+Jjyx/Ek134pqjSVOPUzjq7mtRRRXlmoUUUUAFFFFABRRRQAUUUUAFY3ijxJZ+FtDm1K8OQnyxxg8yOeij/PTNbDMFUkkAAZJPavmb4l+MG8VeImS3kJ020Jjtx2Y/xP+OPyArow1H2s7dFuTKVkc5r2u33iPV5tS1CTdNKeAPuovZQPQVm0VreGdIOveJtO0wZxcTKr47L1Y/kDXt6Qj5Iw3Pd/hD4aGi+E1v5kxd6jiZiRyI/4B+WT+NehUyKNIokjjUKiAKoHQAU+vn6k3OTk+p0JWVhM0tc+mpjUfGkmmwnMOmQCWcj/AJ6vwi/gu4/8CHpXQVLTW4wr5p+LWstq3ju5hDZhsVFug9xy3/jxI/CvpavkLxDI03iXVJHzua7lJz/vmu7L4pzb7GdR6GbRRRXrGIUUUUAfWXgywTTfBej2qADbaxs2O7MNzH8ya3a5zwHq0WseCdKuY2BZYFhkA7Og2kfpn8a6Ovnal+d3OlbBRRRUDCiiigArxj4n+Iv7Q1ZdJt3zb2hzJjo0n/1hx9c17PVRtLsHYs1jbMxOSTEpz+lZVqbqR5U7HbgMTTw1b2s481tj5lor6Y/sjTT/AMw+0/78r/hR/Y+mf9A60/78L/hXH9Rfc9//AFkh/wA+39//AAD5nor6XGi6UDkabZg+vkL/AIUo0jTR00+0/wC/K/4UfUX3D/WSH/Pt/efM9KEZuik/QV9NDTbFfu2VuPpEv+FTLBEhysSKfZQKf1H+8Q+JF0p/j/wD5oh0y/uCBDY3MhPZImP8hWra+CfEl4wEekXCZ7yr5Y/8exX0LijFUsFHqzGfEdV/BBL8f8jx2w+EurTkNe3ltbL3CZkb+g/Wuy0n4a6BppV5oWvZR/FOcr/3yOPzzXY0VvDD047I86vm2LraOdl5aDI4khRUjRURRgKowBT6KK3PNCiiigAooooA5XxD8O/DniQtLdWIhum/5eLc7HJ9+x/EGvNdX+Beowln0nVILhOojuFMbfmMg/pXulFb08TVp6JkuKZ8tX/w38XaeT5miXEqj+K3xKD/AN85Nc/cabf2jFbmyuYSO0kTL/MV9i0hUMMEAj0NdMcwl9qJPs0fGJGOtFfYkul6fMcy2NtJ/vwqf6VWfw3oUhy+jaex9TbJ/hWizFdYi9mcF8GfCv8AZmiPrlzHi6vhiLI5WIHj/vo8/QCvUabHGkUaxxqqIoAVVGAAOwqDUbj7Jpt1c5x5MLyZ+gJrz6k3Um5PqaJWRn+IvFGleF7A3Wp3Kx9fLiHLyH0Ud/5V4D4r8ea347vk061ikis3cCGyh+ZpD2LEfePt0H61k2Nh4h+IHiBtrS3l3IcyzSH5Il9Seij2H4V794K+H2meELcSIBc6iy4kunXn6KP4R/Ou3lp4VXlrIi7n6GH8PPhfB4eEWqauqT6oRlI+qW/09W9+3b1r0uiuK8efEKy8IWpgj23GqyL+6gzwn+0/oPbqf1rjbqV592XpFEnj7xzbeENMIjKS6nMp8iE9v9tvYfr+dfNt3eXGoXk13dytLcTMXd2PLE07UtTvNZ1Ca/v52muZmyzt/Ieg9q6DwJ4Pn8Xa4sGGSxhw9zKOy/3R7n/E9q9alSjh4OT36mLbkzu/g34QJc+Jb2P5RlLNWHU9Gf8AoPxr2aoba2hs7aK2t41jhiUIiKOFA6Cpq8mtVdWbkzZKysFFFFZDCiiigAooooAKKKKACiiigDz/AOLfib+wvCjWcD7bvUcwrg8qn8Z/IgfjXzhXbfFTXjrfje6RGzb2P+jR+mR94/8AfWfyFcTXuYSl7Omu7MJu7CvS/gjYLc+Mp7thkWtqxU+jMQv8t1eaV7J8BEU3GuP/ABBYR+GXp4t2oyFDc9rqG7uY7OzmupTiOGNpHPoAMmpq5r4gztb+AdbkTOfszLx/tcf1rxIrmkkdDOR+Dd++rP4k1Kc5uLm7WR/YEMQPoOa9TrwH4Ia0ll4ku9LlbaL6IGPJ6umTj8i35V79W+Ljy1WTB3QV8s/ETSX0fx1qkLIVjmlNxEexV/m4/EkfhX1NXBfE7wO3ivSUubFF/tO0BMY6eandPr3H/wBenhKqp1NdmKauj5top8sUkEzwzI0ciMVZGGCpHUEUyvbMAooooA7HwF49uvBl8yMhn02cgzQZ5B/vL7+3evoXQvFWjeJLYTaZfRTHGWiJxIn1U8ivkmnxSyQSLJDI8cinKshwQfY1yV8JGq+ZaMuM2j7Mor5b0/4k+LtNVVi1qeRB/DOBL+rAn9a24fjX4qjGHSwl92hI/kwrieAqraxftEfRNFYnhO81XUfDtre6zHDFd3C+Z5cSlQin7oOSecc/jWb8RfFI8K+Fpp4nAvbj9zbDuGI5b8Bz9cVyqDc+Rbl30uYet/GXR9H1m605bG5uvs7+W0sbKFLDqBn0PH4Vn/8AC99J/wCgPe/99rXhTMWYsxJJOST3pK9dYGklqjHnZ7t/wvfSf+gPe/8Afa0f8L30n/oD3v8A32teE12/wv8ACf8Awk3idJbiPdp9iRLNkcMc/Kn4kc+wNTPC0IRcmthqcm7H0XpN8+p6VbX0ls9s08Yk8mQgsoPIz74q7SAADilrx2bBRRRQAUUUUAFFFFABRRRQAUUUUAFFFFABRRRQAUUVHPPFbQvNPKkcSDLO7ABR6kmgCSkzzivKfFvxnsbDfaeHkW9uOhuXz5SH27t+g+tcZ4O8aeKI/EV3rs63mpWYiJvh/AkY5yP4VI7D3PrXVHCVHHmehDmr2PoknA5rzT4g/EvRrDSr/R7KX7bfXELwEwn5ItwIyW6EjPQfpXmvi34o634m328LGw088eRC3zOP9tu/04FY3hfwbrHiy6Een25ECnElzJxGn49z7Dmuilg1Bc9V2Jc76I9Z+BVn5fhzUrwjma6CA+yqP/ijXqxOK5TSLPSPht4RS3vNRC28RLvNLwZHPJ2qOfoBk15J43+LN9r4ksNI8yy045DPnEsw9yPuj2H4+lYOnLEVXKO3cq6itTtPH3xYt9HEmmaC8dxqH3XuB80cP0/vN+g/SvCLq7uL66kurqaSaeVtzySNlmPuahrY8NeGdS8U6qljp0WT1klb7kS+rH/Oa9OnShQj+pk25Mf4Y8N3/ijVotPsYySeZJCPliXux/zzX074c8O2PhnR4tOsUwqDLyEfNI3dj71D4V8K6f4T0hLGyTc55mnYfNK3qfb0Hat2vLxOJdV2WxrGNgooorlLCiiigAooooAKKKKACiiigAqhrl//AGXoOoX+M/ZraSYD1KqTj9Kv1zXxBcp4A1sjr9lYfnxVQV5JCex8rySPNK8kjFndizE9yabRRX0ZzBXq3wKvRF4h1KzJwZ7YOB6lW/8Asq8prf8ABOuf8I74v0/UWbEKSbJv9xvlb8gc/hWVeHPTcUVF2Z9YVjeLNPfVfCWq2UYzJNauEHq2Mj9QK10ZXRXUhlYZBHQinV4Cdnc6D44sry406+gvLWQx3EDiRGHYg19S+DfFtn4u0SO8gZVuEAW5gzzG/wDgexrwn4n+EpPDXieWaGMjT71jLCwHCkn5k/A/oRXO+HvEWo+GNUS/02bZIOHQ8rIv91h3FexWpRxNNSjuYxfK7M+uqK4/wb8RNJ8WwrEri11ED57WRuT7of4h+tdhXkShKDtJamqd9jiPGnw00rxZuuk/0PUscXEa8P6bx3+vWvDfEPgHxF4adzd2LyWy9LmAb4yPU45X8cV9U0hAIwRkV0UcXUpabomUEz4xor6q1fwB4Y1tme70iASt1lhHltn1yuM/jXGX/wACdJlJNhqt3b56LKqyAflg13Qx9N/FoQ6bPCKK9XuvgTrCZ+y6rZTegkVk/kDWXN8F/FsX3Espf9y4x/MCtliaT+0Tys88rsvhr4V/4SfxVEs0e6xtMTXGRw2Pur+J/QGp2+EXjNemmxN9LmP/ABr2n4eeE/8AhEvDMdtMq/bpz5tyQc/N2XPoBx9c+tZYjFQjTfI7tlRg76nWcKPQAV8x/EvxV/wk/imUwvusLTMNvg8Nj7zfif0Ar174seK/+Ef8MNZ28m2+1AGJMHlE/ib8jj8favm+scBR/wCXj+Q6kugUUUV6RkPiiknmSGJC8kjBVVRksTwAK+p/AvhiPwp4Yt7HA+0uPNuXH8Uh6j6Dp+FeUfBnwl/aOrPr93Hm2sztgBHDS+v/AAEfqR6V75XlY6td+zXQ2px6hRRRXnmgUUUUAFFFFABRRRQAUUUUAFFFFABRRRQAVFPcQ2sLTXEyRRKMs7sFAHuTXnfxI+JN14QvotMsLOKS4lgE3nSsSqZZhjaOp+X1rytYPG/xFuQ5F3eRbuGY+XAn06KPw5rqpYWU488nZEOdtEeo+JvjLo2l74NIT+0rkcbwSsSn69W/Dj3rym91jxd8RdREA+0XfOVtoBtij9yOg+rH8a9F8OfBC0t9k/iC7NzJ1Nvbkqg+rdT+GK9S07S7HSbRbXT7SG2gXokSBR9fc+9a+1o0f4au+7FaUtzyjwt8E4oil14kuBK3X7JAcKP95u/0H516Drmhxp4I1LSdIso499pJHDBEoUFipwPqfU10Oa4vxR8TvD/hrfB5322+Xj7PbnOD/tN0H8/asPaVa011Ksoo5Hwp8FoLdUvPE04kYDd9kibCL/vN3/D8zWl4j+KeheFrY6X4et4bqeIbFWEbYIj9R1+g/OvLvFXxG13xSXhlm+y2JPFrASAR/tHq38vauRr0I4aVR81Z38jPmS+E1Nd8Rap4kvzeapdvNJ/CvRUHoq9AKy6ACSABkmvVfA3wiudTMeo+IFe2s+GS26SSj/a/uj9fpXROpCjHXREpNs5TwZ4E1PxjefuQYLFGxNdMOB7L6t7fnX0f4e8O6b4Z0xLDTYBHGOXc8tI395j3NXrOyttPtI7W0gjggjG1I41wAKsV49fEyrPsjaMUgooornKCiiigAooooAKKKKACiiigAooooAK5/wAcwG48C65GBk/Y5G/Jc/0roKgvbZbyxntX+5NG0bfQjFOLtJMGfG9FTXVtJZ3k1tKMSQyNGw9CDg1DX0hyhRRRQB9A/CHxmmr6Quh3kn+nWSYiyf8AWxDp+K9PpivTq+OdP1C60rUIL6ymaG5hbcjr2NfSPgP4hWPi6zWCVkt9VjX97BnAf/aT1Ht2/WvIxeGcXzx2NoSvozoPEPh+x8TaRLpuoR7on5Vh96NuzKexFcPYfBDw3bYN3c3123cFwin8AM/rXphJwccmvH/GXxU8TaFfvYjQYrBsnZLcMZQ49VIwD+tY0PbS9ymypW3Z3um+AvC+kyJLaaNbCVCCskgMjA+oLZq9qnibRNFB/tHVLW3I/geQbv8Avkc14jZnx38QNCvL+11qWVoJfLeyjcQ7hgEEYwD34PpXnl9ZXen3b219bywXCn5klUhv1rphhOeVpzu0S522R9RaP4/8Ma5MYbLVYfOzgRy5jZvoGxmulzXxhXQ6N458SaCFSx1WcQr0hkPmJj0w2cfhVVMv/kf3iVTufV1FeG6V8dr6PauraTDOO8ls5Q/kcj9RXZad8Y/Cd8AJ57iyc9p4SR+a5rklhasd0WppnoFFZWm+JdE1h1TT9Vs7mRhkRxygtj/d61q1g01oygpk0scELzSuEjRSzMxwAByTT6qappttrGmz6fdhzbzrtkCOVJHpkc0la+oHy7438Sv4q8T3OoZb7OD5duh/hjHT8TyT9a52vpb/AIVD4M/6Bsv/AIEyf40v/CovBf8A0DJP/AmT/wCKr1o42jFKKTMXBs+aKuaVplzrOq22nWib57iQIo9M9z7DrX0X/wAKi8F/9AuT/wACZf8A4qtPQ/APhvw7qH27TNP8q52lA7Su+AeuNxOKJY+Fnyp3BU2aegaNbeH9DtNLtR+6t025xyzdSx9ycmtKiivKbbd2bBRRRSAKKKM0AFFJmloAKKgvLpLKynu5AxjgjaRgvXAGTj8q8l1D48Wq5GnaLLJ6NcShP0Gf51pTozqfAhOSW57DSEgDJ6V866j8Z/FV5uFsbSyU9PKi3N+bZ/lWOqeOPGTAj+1b9G7ksIv6KK6VgZ7zaRHtF0PoLVfHPhrRtwvNYtQ69Y438x/yXJrjLj436Q2o29tZWFw8LzKkk8xCBVJwWAGSePXFcnpPwQ167KvqV1a2MZ6qD5rj8Bx+td7o/wAHPDOmgPdpNqEo7zvhP++Vx+uaHDDQ3fMwvJna6hrOmaTD5uoX9taoRkGWQLn6Z61xGrfGfwzYbks/tGoSDp5SbU/76bH6A14HqUM7a3dW/wC8mlWd4wOWY4JH1rodH+GPivWSrJprWsR/5aXZ8sfkfm/Stlg6UFepL9Bc7ex2nhPVLT4kfEyW/wBT0uHyrewxFBIfMAIcYJyME/Me1e0pGkSKkaKiKMBVGABXmHhTwrpXwwkm1TWtftxcTQ+WY/ujGQflH3mPHpVTX/jlZw74dBsWuX6Ce5+RPqFHJ/HFYVabqztSXuopOy1PW2dUUsxCqBkknAFcJ4j+LXh3Q98NvKdSuhx5dsfkB936flmvDNe8aa/4kYjUtQkeEnIgT5Ix/wABHX8c1gV0UsAlrUZLqdjs/EvxO8ReI98X2j7FZtx5FsSuR/tN1P8AL2rjKKns7K61C5S2s7eSedzhY41LE/gK74wjBWirIzbbIK2PD/hfV/E959m0u0aXH35DwkY/2m7fzr0rwl8FZJNl34lk8tOos4W+Y/7zDp9B+dex6fptnpVnHaWFtHb28Ywsca4A/wDr1x1sdGOkNWXGDe5xngz4XaV4YEd3dBb7Uxz5rr8kZ/2F/qefpXe0UV5c5ym+aTNUktgoooqBhRRRQAUUUUAFFFFABRRRQAUUUUAFFFFABRRRQB82fFvQW0fxtPcouLfUB9oQjpu6OPz5/GuDr6d+JPhP/hKvDEiQJm+tSZrb1Jxyv4j9QK+Y2VkYqwKsDgg9Qa9vCVfaU0uqMJqzEooorqICpLe4mtLiO4t5XimjYMjocFSO4NR0UAe2+DPjNFKI7HxMPLk4Vb1F+Vv98Dp9Rx7CvVJbfTdd08LNFbX1nKNw3ASIw9R2r4+rc8PeL9b8MTb9MvXSMnLQP80bfVT/ADHNcFbApvmp6M0jPufTui+G9I8PfaBpVmtqtwwaRVZiCR04J469qn1XRNM1u38jUrGC6j7CRASv0PUfhXm/h743aZd7IdbtXspTwZovnjP1H3h+teladq2n6vbifT72C6iP8UThsfX0rzqlOrTleW/c0TT2PNdb+B2l3JaTR76ayY9IpR5ifn1H61wGrfCXxZpm5o7OO+jH8dq+4/8AfJwf0r6WorWnjKsN3cTgmfHN5p19p8nl3tncWz/3Zoyh/Wu08JfCrWvEfl3N2Dp+nnnzJV+dx/sr/U4H1r6PliimXbLGjrnOGUEVxni74m6J4XD26uL3UBwLeFhhT/tt0X6dfauj67Uqe7TjqTyJbmv4a8HaL4Vt/L021AlIw9xJ80j/AFP9BgVv18r+IfH3iDxFeiee+kgjRsxQ27FFj/Lkn3NX/Cev+KNc8Q2ejjxRqFstySgkMhk2kKSOCfbHWplgqjXPOWo1NbI9V+IfxLt/DET6dprJPq7DnusGe7e/oPz9/Lofi/4yiADahDL/ANdLdP6AV0l38C9VkleVdet55HYszTRMCxPUk5NZ8vwN8SJ/q73TX/7aOP8A2WtKX1WMbNp+onzNkUfxu8UpjfBpsn1hYfyarSfHXXQPm0zT2+gcf+zVRf4KeK1GQbBvYTn+q1Efgz4vH/LG0P8A28CtLYR9he+bI+PGq99Gsz9JGrr/AAL488QeMr9v+JPbW+nwn99c72PP91fU/wAvyzwel/BXxDNqMKak1vb2e7MskcodsegHrXrep6poPw58MRAx+VbRfu4beLBeRu+M9T3JNc9f2Hw0ldsqPNuzqK5nx14rTwj4bkv1CPdOwjt436M59fYDJrjJPjvpI/1ej3rf7zoP8aq3ejXvxkhh1iK+TTrC3LQR2zoZGDcFmOCBzkflWMMO4yTqq0RuV9jm3+N3iph8sOmp9IW/q1VJvjF4wl+5eW8X+5br/XNdhb/AW3GPtGvSt6+Xbhf5sa1Lf4HeG4sGe71GYjt5iqD+S11e1wi2X4E2meVz/E3xjcAhtcmXP9xET+QrLufFviK8/wBfrmoP7faGA/IGvoG2+E/g22Ib+yfNYd5Z5G/TOK3bTwp4fsCptdFsI2Xowt1yPxxmpeMox+GH5ByS6s8x+DWp2lhpur3uralDC0ssaq11OFJCgnjcf9qu7u/iV4Qs8iTXLdyO0IaT/wBBBrzr4q+E9c1vxjE+laTPPbpaJGHjQBAdzHGeneubtPhB4wuSN9lDbj1mnX/2XNDpUav7ycrX6BdrRI7/AMR/GHw3c6Jf2VkL2aa4t5IkcQhVBZSATkg459KzPAnwq0LWfDVjrGpSXUslwpYwrIEQYYjsM9vWq2nfAi8Yg6nrMEQ7rbRlz+bY/lXrekafZ+GNAttPFyBb2qbRLOwXIyTkngd6zqVKdOHLQeo0m3eRW0zwT4a0fabLRrRHHR3Te3/fTZNbwAAwBgVyWqfEzwnpW5ZNWjnkX+C2BlJ/EcfrXE6r8d4RuXSdHd/SS6kC/wDjq5/nWCo1qmtn8yuaKPZKoalrWmaPF5uo39vap282QLn6DvXzlq/xT8WasGQ6j9kiP/LO0Xy//HvvfrXITTzXMrSzyvLI3V3YsT+Jrqhl8n8bJdTse53/AMVfB2hyzHQtLF1cyMWeWKEQq7E5JLEbj19K4XW/i74n1YNHbzx6dAf4bYfNj3Y8/liuCorshhaUdbXfmZubZJPcTXUzTXE0k0rcs8jFmP1JqOirmnaVf6vdC206znupj/DEhbHufQe5ro0SJKdS29vPdzpBbQyTTOcKkalmJ9gK9W8N/BG9udk/iC6FrH1+zwENIfq3QfhmvW9B8LaN4at/K0uxjhJGGkxud/qx5riq46nDSOrNFTb3PGvC/wAGNT1HZc67L/Z9sefJXDTMP5L+p9q9m0Hwvo/hq28jS7KOHIw0nV3+rHk1sUV5tXEVKvxPQ0UUgooorEoKKKKACiiigAooooAKKKKACiiigAooooAKKKKACiiigAooooAK8S+LXw+eOaXxJpMGY2+a8hQcqf8AnoB6Hv8An617bSMoZSpAIPBBrWlVlSlzITV1Y+MaK9h+IXwmkieXV/DcO6I5eayUcr6mMdx/s/l6V4+ysjFWBDA4IIwQa9ylVjVjeJztNCUUUVoIKKKKACp7W8ubGcT2lxLbyjo8TlSPxFQUUbgd7pHxf8VaYFSe4iv4h2uU+bH+8MH8812+mfHXTpQF1PSri3bu0DiRfyOCP1rwuiueeFpT3RSm0fUVh8SvCGpAKmswRMRytyDF+rAD9adJ4S8E66vmLpumXAbnfbkDP4oRXy3T45ZIXDxSMjDupwaw+opawk0V7Tuj6Muvg34QuM+Xb3Vt/wBcrgn/ANCzUelfB/RtG1q01O0v77zbaUSKrshBx2PyivDrXxf4jssC31zUEA6L9oYj8icVsW/xU8ZW+B/bDSKB0lhjb9duaTw+ItZTHzR7H07RXzrB8avFcQAkFhN7tCR/Iirsfx019f8AWabpzfQOP/Zq5XgaxXtEe+0V4Uvx41T+LRrM/SRhTv8AhfOo/wDQDtf+/wA3+FL6lW7Bzo9zrzjxP8LrjxZrD3+oeIZAo+WGFLb5Yl9BlvzPeuRPx41P+HRbQfWVjUL/AB110j5NL09frvP/ALNV08NiIO8dPuE5Re50KfAfSx/rNZvG/wB2NR/jXdeEfClr4P0qTT7S4nnjeUy7psZBIAxwB6V4zL8bfFD/AHIdPj+kLH+bVnz/ABe8ZTDC6hFD/wBc7dP6g1rLD4morSeglKK2PpakyK+V7j4h+LrknzNevBn/AJ5sE/8AQQKyLnXNWvM/atTvZs9fMnZs/malZfPrIftEfWl1q2m2Slru/tYAOplmVf5msG8+JPhCyyJNct5CO0OZP/QQa+WySxySSfU0laxy+PVi9oz6Cvvjf4dt8i0tb66bsQgRfzJz+lczf/HfUJMjT9Ht4R2aeQyH8hivI6K2jgqK6XJc2dlqPxT8X6juU6qbZD/DbRqmPxxu/WuWvNQvdQk8y8u57h/700hc/rVaiuiNOEfhViW2woooqhBRW/o/grxFr206fpVw8Z/5auuxP++mwD+FeiaJ8C5X2ya5qioO8NouT/30f8DWNTEU4fEylFs8c611Og/DzxL4hKPbac8Nu3/Le5/dpj1GeT+ANfQWieA/Dfh/a1lpkPnL/wAt5h5j/XJ6fhiukxXFUzDpBfeWqfc8q0D4I6VZ7ZdaupL+TqYo8xxj8vmP5ivStP0ux0q2W2sLSG2hH8ESBR+nWrdFcNSrOp8TNEktgooorMYUUUUAFFFFABRRRQAUUUUAFFFFABRRRQAUUUUAFFFFABRRRQAUUUUAFFFFABRRRQAVxHjD4ZaP4p33KL9i1E8/aIl4c/7a9/r1rt6KqE5Qd4uwmrnyr4m8C674VkJvrUvbZ+W5h+aM/U9vxxXNV9muiSIUdQysMEMMg1wniH4S+G9bZpoIm064PO+2ACE+6dPyxXpUsetqiM3T7HzbRXomt/BvxJppZ7ERalCO8TbHx/ut/QmuFvtMvtMl8q+s7i2k/uzRlD+td0KsJ/CzNprcq0UUVYgooooAKKKKACiiigAooooAKKKKACiiigAooooAKKKACTgDNABRWtY+F9e1Mj7Ho97MD0ZYW2/n0rqdP+Dvi29Kma3t7NT3nmBP5Lms5VacfiaGk2cBRXtmnfAeBSG1PWpH9Utogv8A482f5V1+m/Crwjpu0/2b9qcfxXTl8/h0/SueWOpLbUpU2fNdrZXV9KIrS2muJD0WJCx/IV1+lfCfxbqeGawWzjP8d04X/wAdGW/SvpK1srSxiEVpbQ28Y6JEgUfkKnxXNPMJP4VYtU11PHtI+BNqhV9Y1aSY94rVNg/76OSfyFd9o/gTwzoe1rLSbfzV6SyjzH/Ns4/CujorlniKk/iZaikIAAMDiloorEYUUUUAFFFFABRRRQAUUUUAFFFFABRRRQAUUUUAFFFFABRRRQAUUUUAFFFFABRRRQAUUUUAFFFFABRRRQAUUUUAFFFFABUNxa293EYrmCKaM9UkQMD+BqaigDj9S+GHhHUsltJjgc/xWzGPH4Dj9K5S++BGmSEmw1i6g9FmjWQfptr1uito4irHaRLimeBXnwM12Ik2mo2M4/290Z/kf51iXPwk8ZW+dumpMB3iuEP6Eg19MUVssdVW+ovZo+U5/APiy3JEmgXxx/cj3/yzVGXwxr0IzJouoqPe2f8Awr66orRZhPqhezR8eHSNTU4bTrsH3hb/AAqP7DeD/l0n/wC/Zr7GxRin/aL/AJRezPjkWF4elpP/AN+z/hUsekanL/q9Ou3/AN2Bj/SvsHAoxR/aL/lD2Z8kp4U8QyY2aHqLZ9LZ/wDCrkPgDxbP9zQL4f78ez+eK+q6KTzCfRIfs0fMsHwm8Zz9dJEY9ZLiMf8As2a1Lf4I+J5SPOn0+Ed8ysxH5LX0NRUPH1X2H7NHiVr8Brg4N3r0a+oity36kityz+BugREG6v7+4I7KVQH9Cf1r1GispYus/tD5InG2fws8H2WCNIWZh3nkZ/0JxXRWWg6RpwH2LS7O3I7xQKp/MCtCispVJy3Y7IKKKKgY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9k="/>
          <p:cNvSpPr>
            <a:spLocks noChangeAspect="1" noChangeArrowheads="1"/>
          </p:cNvSpPr>
          <p:nvPr userDrawn="1"/>
        </p:nvSpPr>
        <p:spPr bwMode="auto">
          <a:xfrm>
            <a:off x="155575" y="-144463"/>
            <a:ext cx="304800" cy="304801"/>
          </a:xfrm>
          <a:prstGeom prst="rect">
            <a:avLst/>
          </a:prstGeom>
          <a:noFill/>
        </p:spPr>
        <p:txBody>
          <a:bodyPr vert="horz" wrap="square" lIns="91440" tIns="45720" rIns="91440" bIns="45720" numCol="1" anchor="t" anchorCtr="0" compatLnSpc="1"/>
          <a:lstStyle/>
          <a:p>
            <a:endParaRPr lang="zh-CN" altLang="en-US"/>
          </a:p>
        </p:txBody>
      </p:sp>
      <p:sp>
        <p:nvSpPr>
          <p:cNvPr id="23" name="AutoShape 4" descr="data:image/jpeg;base64,/9j/4AAQSkZJRgABAQAAAQABAAD/2wBDAAgGBgcGBQgHBwcJCQgKDBQNDAsLDBkSEw8UHRofHh0aHBwgJC4nICIsIxwcKDcpLDAxNDQ0Hyc5PTgyPC4zNDL/2wBDAQkJCQwLDBgNDRgyIRwhMjIyMjIyMjIyMjIyMjIyMjIyMjIyMjIyMjIyMjIyMjIyMjIyMjIyMjIyMjIyMjIyMjL/wAARCAFRAf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3+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pGIVSScAdTQAtFZf/CSaJnnV7H/v+v8AjR/wkmif9Bex/wC/6/41PNHuaexqfyv7jUorL/4STRP+gvY/9/1/xo/4STRP+gvY/wDf9f8AGjmj3D2NT+V/calFZf8Awkmif9Bex/7/AK/40f8ACSaJ/wBBex/7/r/jRzR7h7Gp/K/uNSisv/hJNE/6C9j/AN/1/wAaP+Ek0T/oL2P/AH/X/Gjmj3D2NT+V/calFZf/AAkmif8AQXsf+/6/40f8JJon/QXsf+/6/wCNHNHuHsan8r+41KKy/wDhJNE/6C9j/wB/1/xo/wCEk0T/AKC9j/3/AF/xo5o9w9jU/lf3GpRWX/wkmif9Bex/7/r/AI0f8JJon/QXsf8Av+v+NHNHuHsan8r+41KKyx4j0QnjV7H/AL/r/jU8WradOcQ6hayH/YmU/wBafMu4nSmtXF/cXaKaGzgg8U6mQFFFFABRRRQAUUUUAFFFFABRRRQAUUUUAFFFRS3EMIzLNHGPV2AoAlorOk1/Rof9bq1in+9cIP61btrq3vYFntZ454W+7JE4ZT9CKbTW4E1FFFIAooooAKKKKACiiigAooooAKKKKACiiigAooooAKKKKACiiigAooooAKKKKACiiigAooooAKQ9KWigDxv4keEf7Oum1mxjxaTN++RRxG57/Q/z+tefV9P3drDe2sltcRiSGVSro3Qg18/+LfDU3hnWGt2y1tJloJD/ABL6H3HevMxVDlfPHY+xyTMfbR9hUfvLbzX+aMCiiiuM+gCiiigAooooAKKKKACiiigAooooAKKKKALdrqd/Ytm0vbiA/wDTOUr/ACro9O+JPiOwIElyl2n924TJ/MYNcjRVxqTjszCrhaFZfvIJ/I9k0f4raXd7Y9ShkspDxvHzx/pyPyrurW7t723We1nSaJuVdGBBr5hrR0jXtS0K487T7p4iT8ydVb6joa6qeMktJ6nh4vh+nJc2Hdn2e3+f5n0pRXF+E/iDZa+yWl2Ftb88BSfkkP8Asn19j+tdpmvQhOM1eJ8vXw9ShPkqqzCiiiqMQorK1vxJpHh228/VL6K3Uj5VY5Zvoo5NeUeIPjlI26Hw/YBB0Fxdcn8EBx+Z/CtadCpU+FCcktz2qSRIo2eR1RFGSzHAArkNX+J/hTRyyPqQuZV/5Z2g8w/mPl/WvnbWPEuta/KX1PUZ7jJzsZsIPoo4H5VlV3wy9bzf3Gbqdj2bU/jw3zLpWjD2kupP/ZV/xrkr74ueML3IS+itVP8ADbwqP1OT+tcNRXVHC0o7RIcmzXvPFOv35P2rWb+UHs1w2PyzispnZySzFieSSc5ptFbKKWyEavhvQrjxJr9ppdsDumf5nx9xByzH6CvrDTrC30vTbewtECQW8YjRfYf1rzr4OeE/7K0Rtbuo8Xd+P3WRykPb/vo8/TFen14+Mrc8+VbI2hGyuFFFFcZYUUUUAFFFFABRRRQAUUUUAFFFFABRRRQAUUUUAFFFFABRRRQAUUUUAFFFFABRRRQAUUUUAFFFFABWN4m8P2/iPSJLKfCv96GTHKP2P09a2aKUkpKzLp1JU5KcHZo+Y7+wudNvprO6jKTwttZf89qrYPpX1A1vC7bniRj6lQaT7Lb/APPCL/vgVwvA9mfSx4k0XNT19f8AgHzBg+lGD6V9P/Zbf/nhF/3wKPstv/zwi/74FL6j/eK/1kX/AD7/AB/4B8wYPpRg+lfT/wBlt/8AnhF/3wKPstv/AM8Iv++BR9R/vB/rIv8An3+P/APmDB9KMH0r6f8Astv/AM8Iv++BR9lt/wDnhF/3wKPqP94P9ZF/z7/H/gHzBg+lGD6V9P8A2W3/AOeEX/fAo+y2/wDzwi/74FH1H+8H+si/59/j/wAA+YMH0owfSvp/7Lb/APPCL/vgUfZbf/nhF/3wKPqP94P9ZF/z7/H/AIB8wYPpRX081nbMCGt4SD2KCsu/8IaBqKEXGlW2T/FGmxvzXBpPAvoyocSU2/eptfO/+R860V33jH4dPotu+oaY7z2acyRvy8Y9cjqP5VwNck6coO0j3cNiqWJh7Sk7oKKKUAsQACSeABUHQCsVYMpIIOQR2r2X4c+LbvWYH06/SSSaBcrcbSQy+jH+9/Oud8KfDOa+VLzWi9vbnlbccO49/wC6P1+ldJ4n8a6D8PrAafZQRPebcx2cPAX/AGnPb+Z/WvSwWGquV19x8rneYYWpD2MVzSXXt/mdjqOqWOkWT3moXMdvbp955DgfT3PtXjXi341XE5ktPDcRhj6fbJVBc/7q9B9Tz7CvOfEPijVvFF6bnU7ppMH5IhwkY9FXt9etY9fSUMFGOs9WfJSqN7E93eXN/cvc3lxJPO5y0kjFmP4moKKK7tjMKK6Pwx4I1vxZNiwtttupw9zLlY1/HufYV7V4a+EOgaKqTX6f2ndjndMMRg+ydPzzXPWxNOlo9ylFs8I0fwxrevvt0zTbi4XvIFwg+rHj9a7zS/gdrlzhtRvrSzU/wpmVx/IfrXvUcSQxrHEioijCqowAPYU+uCePqP4dDRU11PK7T4F6HGB9r1K+nPfZtjH8jWtF8HPCEe3NrcyEHPz3Dc/XGK76iud4iq95MrlQ2ONIo1jRQqKAFUDgAdqdRRWJQUUUUAFFFFABRRRQAUUUUAFFFFABRRRQAUUUUAFFFFABRRRQAUUUUAFFFFABRRRQAUUUUAFFFFABRTZJEijZ5HVEUZLMcACuJ134r+F9FLRpdtfTr/yztBuGf977v61UYSm7RVxNpHcUhOK8F1j446xdbk0qxt7JOzyHzX+vYD8jXDan4x8R6xkX2s3cqnqgk2p/3yuB+ldcMBUl8WhDqI+ob7xHoumA/btVsrcjqsk6g/lnNc5d/FnwdaEgamZ2HaGF2/XGK+ZiSTknmiumOXwW7ZPtGfQE/wAcvDsbERWOoy+h2Io/VqpSfHnTgP3WiXTf70qr/Q14ZXYfDfwofFPiiJJkJsLXE1yccEA8J+J/QGqlhKEIuUlsHPJux9G6Bqc2s6Ja6jPZtZtcJ5iws+4qp6ZOB1HP41W8UeI4PDOkteyp5rlgkcW7aXJ9/pk1sjCAAAAAflXhHxA8Rf274gaOF91naZjiweGP8Tfif0ArwcTV9nFtddj18rwX1uuoy+Fav+vM6f8A4XH/ANQP/wAmv/sKP+Fxj/oBn/wK/wDsK8sorzvrVXv+R9Z/YuB/k/F/5nqg+Ma550M4/wCvr/7Ct/wr46k8U6i9vDpLQRRpukmM24L6DG0cn/GvDQCzBVBJJwAO9fQHgnw8PD3h+KGRALub97Of9o/w/gOPzrfD1atSWr0PKzbB4LCUbwh7z21f37nSCiiivQPlwooooAjmiSeF4pFDI6lWU9CD1r5mv4Ba6jdW6nIildAfoSK+k9SvYtN024vZjiOCNnb8B0r5rxPqN+RGjST3EnCqMlmJrgxtvdXU+o4cUl7ST20/US1tZ725jtraJpZpDtREGSTXs/g3wDbaGiXt+qT6iRkd1h9h6n3/ACqz4J8Gw+HLMXFwqyalKv7x+vlj+6v9T3rF+KHxB/4Ru1/srTJB/ak65Zxz5CHv/vHt+fpW2DwTclda/kcubZw6rdKi7R6vv/wCD4jfE5NA8zSNFdJNSIxLNwVt/b3b+VeCTzzXU8k88ryzSMWd3bJYnuTTHdpHZ3YszHJYnJJpK+ooUI0o2W58zKTYUUUVsSKASQACSegFev8AgL4Qm6SLVPEiMkR+aOx5DN7v6D26+vpWn8LvhstjHDr+tQhrpgGtrd1/1Q7Ow/veg7fXp65XmYrGO/JT+81hDqyK3toLS3SC3iSKFBhI0UKqj0AFS0UV5pqFFFFABRRRQAUUUUAFVluwdRazYAMIhKvP3hkg/lx+YqzXM6/djTvFPhy4JwtxLLZP771DL/48gqoq7sDOmooFFSAUUUUAFFFFABRRRQAUUUUAFFFFABRRRQAUUUUAFFFFABRRRQAUUUUAFFGa4Txn8T9J8Lh7W3IvtSAx5MbfLGf9tu30HP0qoQlN2ihNpbna3V3b2Vs9xdTxwQoMtJIwVQPcmvLfE/xrsLMvb6Bb/bZhx9olysQ+g6t+leSeIvF2s+KbnzdTu2dASUgT5Y0+i/1PNYdenRwEVrU1MnU7G3rvi7XfEchbU9RlljzxCp2xr9FHH49axKKK74xUVZIgKK0dI0HVdeufI0uxmun77F4X6k8D8a9N0L4GXUyrLrmorbjvBbDc3/fR4H5Gs6lenT+JjUW9jyGnIjyNhFZj6AZr6b0v4W+EtLAI0tbpx/HdMZM/gfl/SuottOsrJAlrZ28CjtFEqj9BXJLMIr4UWqbPkePRtUl/1em3j/7sDH+lfS3w88LL4U8Lw28iAXs+Jrk/7R6L+A4/P1rq8UyWRIYmkkYKiAszHoAOprkr4uVWPLayKjCzOT+IfiP+w9BaGB8Xl2DHHjqq/wATfkcfU14VW54t15/EWvz3eT5Cny4FPZB0/Pr+NYdfO4ir7Semx+g5VgvquHSfxPV/5fIKKKltraW8uoraBC8srhEUdyelYHpNpK7O0+Gfhz+1daOozpm1siCMjhpOw/Dr+Ve1isrw5osWgaJb2EWCUXMjD+Nz1P8AntWtXs0KXs4W6n59mWMeKrua2Wi9AooorY4ApDS5rjfHHjWHw/ataWjq+pyL8q9RED/Eff0FTOaguZm1ChUr1FTpq7Zz3xS8ToUXQbWTLZD3JB6dwv8AU/hU3ww8KiKD+3ryPMkgxaqw+6vdvx6D2+teeaJp83iHxHbWjuzvcy5lcnJx1Y/XGa+jIIY7a3jhiQJHGoVVHQAdBXHQXtqjqy6bHv5jJYDDRwdJ6vVv+u/5IxvF3iSDwr4cuNTmwzqNkMZP35D0H9T7A18rX9/c6nfz315K0txO5d3PcmvRvjV4ha/8SRaPE/7iwXLgHrIwyfyGPzNeYV9PgqKhDme7Pk5u7sFFFFdhAV6H8JvBy+IddbUbyPdp9gQxUjiSTqq/QdT+HrXnlfUvw60ZNE8DabAFAkmjFxKe5Z+f0GB+FcmMqunT03ZcFdnVdKKKK8U3CiiigAooooAKKKKACiiqSagsmsy2CYJhgWWU+hYkKP8Ax1j+VAF2vOvi3efYLDQbkHDQ6pHKP+AgmvRa8c+OV6C+jWIPI8yZh+QH9a3w0b1UiZbHsQ5GaWorYk2sJPUoufyqWsCgooooAKKKKACiiigAooooAKKKKACiiigAoqnqeqWWj2Ml7qFzHb28Y+Z3OPwHqfavCvGPxX1LxDMdM0BZbWzkbYHX/XTZ4xx90H0HP8q2o0J1XpsS5JHqOtePbW21SPQ9FiGqa1K20Qxt+7i9TI3bHcDn6V02nw3UNogvbgT3J+aR1XaufRR2A7d/WuR+G/gaPwnpPn3ShtVulBnbr5Y6hAf5+p+gruKmryJ8sPv7jV+oUUUVmMKjmnit4XmmkWOJFLM7nAUDuTTbm6gs7aW5uZUihiUs8jnAUDua+dviJ8R7jxTcPp9gzQ6RG3A6NOR/E3t6D8/bahQlWlZbEylY2PHvxbmv2l0zw5I8Frysl2OHk/3f7o9+p9q8nJJJJOSe9FFe3SpRpK0TBtvcKKK0dD0O/wDEWqxadp0Jknk9eFUd2Y9gKttJXYinbW095cx29tC808h2pHGpZmPsBXsPg/4LZEd54mcj+IWUTf8AobD+Q/Ou88FeAtN8H2YMaifUHH726Yc/RfRf8mutryq+NlL3aeiNow7lax0+z0y1W1sbaK3gTpHEoUCrNFFcG5oFFFFABXnvxR8R/YdMXSLd8T3YzLjqsf8A9c8fQGu5v72HTrCe8uH2wwoXc+wr5z1vVp9b1i51Cc/NK2Qv91ew/AVyYuryR5Vuz28kwXt6/tJfDH8+n+Zn0UUV5Z9sFel/Crw551xJrlwnyRkx24I6t/E34dPxPpXA6Rpk+sarb6fbjMkz7c/3R3J+g5r6N0zT4NL063sbZdsUCBF9/c+5612YSlzS5nsjwM9xvsqXsY7y/L/g/wCZbxRQajlmjhjaSWREReSzHAH416Z8aSU1mCqSxAAGSSelcdrXxK0PS1ZLaQ3046LD90H3bp+Wa8w8Q+NtX8Qlo5pfItT0t4SQp+p6muepiYQ82ethMnxOId2uWPd/5HdeLfiXBaCSy0QrNP8Ada56on+7/eP6fWvJZppbiZ5ppGklc7mdjkk+pNMorzatWVR3Z9dg8DRwkOWmter6s9B+Elms2v3d0wB8iDA9ix/wBr2PtXkvwflUahqkRPzNEjD6AnP8xXrXavRwv8JHyWeNvGyv2X5HyJ4jvG1DxLqd25yZrqR/w3HH6VmVo6/aPYeItStJAQ0N1Ih/BjWdX1sbcqsfPvcKKKKYgr7B0WaO40LT5oiPLkto2XHoVFfH1e4fCLx5bPYReG9SmWO4iOLR3OBIvXZn1Hb1H0rhx1NygpLoaU3Znr9FFFeQbBRRRQAUUUUAFFFISAMk4FAFPVtTtdG0u51G8k2W9uhdz/Qe5PH41znw9F1eaPc69fLtudXuGuNp/gjHyxr9AB+tcP4n1mX4k+MrXwrpLk6Tbyb7qZOj7T8zZ9B0HqT9K9jt4Ira2it4UCRRIERR0UAYArecPZwSe7/IlO7Ja+c/iJqJ8QfEaWCFtyQulnHj1B5/8eJr27xj4gTwz4Yu9RYjzVXZAp/ikPC/4/QGvAfh/Yvq/jzTFfL7Z/tEjHnO35sn8R+tb4ONlKq+hM30PppFCoFHQDFOoFFcJoFFFFABRRRQAUUUUAFFFFABRRRQAVzvi7xjpvhDTvtF6++dwRBbofnkP9B6mq/jjxrZ+DtK819st9KCLa3z94+p9FH/ANavmnWdZv8AX9Tl1DUZzNcSHr2UdgB2A9K7MNhXV96WxEp20L/inxdqvi3UDc6hLiJSfKt0PyRj2Hr716T8HPBAIHibUIvVbJGH4GT+g/E+led+CPDEvivxNb2ADC2U+ZcuP4Yx1/E9B9a+p7e3itbaK3gjWOKNQiIowFAGABXRjKqpx9lDQmCu7sloooryzUKDRXCfFTxWfDfhgwWzlb6/zFER1Rf4m/I4+pqoQc5KK6ibsrnnXxZ8dtrOoPoWnTf8S+2bEzqeJpB/7KP1PPpXmFFFfQUqapxUUc7d3cKKKKsRPZWdxqN7DZ2kTS3EzhI0XqSa+n/A3gy18H6KsChZL2UBrmfH3m9B/sjt+dcD8EvCyFJ/ElzGC24w2uR0/vMP5fnXs9eTja7lL2a2RtCPUKKKK4DQKKKKACiiszXtXh0PRrnUJ+kS/Kv95uw/E0m0ldlQg5yUY7s8++KviPJj0K3fpiS5wf8Avlf6/lXl1T3t5Nf3s13cOXmmcu59zUFeLVqOpNyP0TA4WOFoKkt+vqFFFFZnWdD4U8TJ4Xu5roaet1PIuxWaTbsHfHB68flXTy/F+/I/c6Xbof8AbkZv8K83orWNepFWizirZdhq0/aVI3fq/wDM7K8+J/iS6yI5oLZT/wA8Yhn82zXM3+rahqj7768nuD1HmOSB9B0FU6KmVScviZrSwlCj/Dgl8goooqDoCitbRvDWra9IFsLN3TODK3yoPqTXp3h/4W2Fjtn1ZxezjnyxkRKf5t+P5VtToTqbLQ8/F5nh8LpN3fZbnKfDG01NPEcd5BayGyKNHNKRhcH0J6nIHAr2sdKbFEkESxxIqRqMKqjAA9hT69SjS9nHlufF4/GPF1va8tuh4T8aPCUlrqa+I7WMm3uMJc4H3JBwGPsRgfUe9eTV9kXlnb39pLaXUKTQSqVeNxkMK8A8b/CfUNDklvtGR7zTeWKKMyQj0I/iHuPxr2sJik17Oe55s4dUebUUEEHBGDRXoGQUdDRRQB3Xh34seI9BjS3klTULVeBHc5LAezjn8813+n/HTRpVA1DTLy3fuYisi/zB/SvBqK554WlPVopTaPpOL4weDpFy19PEfR7Z8/oDXXaRq9lrumx6hp8jS2shOxyhXdg4PBAPWvlXwzoM/iXxDaaXBkGZ/nfH3EHLN+Ar6wsbODTrCCytkEcECCONR2AGBXnYqjTpWUdzWEm9yxRRUc00VvC800iRxICzO5wFA7k1xlkh4rxf4l/EZ7yV/DPh12kaRvKuJ4uS5Jx5aY/In8KpfEH4py6q8mi+HHdbZjsluU+9N22p3A9+p/n0nww+G/8AYcaa3rEYOpOuYYWH/HuD3P8AtH9K7YUlRj7Srv0RDd9Ebnw48FL4R0TNwFbUrrD3DDnZ6ID7fzzXa0V5r8U/Hg0KxbR9Ol/4mVynzup5gjPf/ePb8/SudKdep5srSKOC+K3i0a/4g/s+1k3WFgSoI6PJ/E34dB9D610nwR0Q7r/W5F4x9mhJ/BmP/oP615DZWs19eQ2tuhknmcIijuxOBX1X4b0WLw94fs9LiwfIjw7D+Jjyx/Ek134pqjSVOPUzjq7mtRRRXlmoUUUUAFFFFABRRRQAUUUUAFY3ijxJZ+FtDm1K8OQnyxxg8yOeij/PTNbDMFUkkAAZJPavmb4l+MG8VeImS3kJ020Jjtx2Y/xP+OPyArow1H2s7dFuTKVkc5r2u33iPV5tS1CTdNKeAPuovZQPQVm0VreGdIOveJtO0wZxcTKr47L1Y/kDXt6Qj5Iw3Pd/hD4aGi+E1v5kxd6jiZiRyI/4B+WT+NehUyKNIokjjUKiAKoHQAU+vn6k3OTk+p0JWVhM0tc+mpjUfGkmmwnMOmQCWcj/AJ6vwi/gu4/8CHpXQVLTW4wr5p+LWstq3ju5hDZhsVFug9xy3/jxI/CvpavkLxDI03iXVJHzua7lJz/vmu7L4pzb7GdR6GbRRRXrGIUUUUAfWXgywTTfBej2qADbaxs2O7MNzH8ya3a5zwHq0WseCdKuY2BZYFhkA7Og2kfpn8a6Ovnal+d3OlbBRRRUDCiiigArxj4n+Iv7Q1ZdJt3zb2hzJjo0n/1hx9c17PVRtLsHYs1jbMxOSTEpz+lZVqbqR5U7HbgMTTw1b2s481tj5lor6Y/sjTT/AMw+0/78r/hR/Y+mf9A60/78L/hXH9Rfc9//AFkh/wA+39//AAD5nor6XGi6UDkabZg+vkL/AIUo0jTR00+0/wC/K/4UfUX3D/WSH/Pt/efM9KEZuik/QV9NDTbFfu2VuPpEv+FTLBEhysSKfZQKf1H+8Q+JF0p/j/wD5oh0y/uCBDY3MhPZImP8hWra+CfEl4wEekXCZ7yr5Y/8exX0LijFUsFHqzGfEdV/BBL8f8jx2w+EurTkNe3ltbL3CZkb+g/Wuy0n4a6BppV5oWvZR/FOcr/3yOPzzXY0VvDD047I86vm2LraOdl5aDI4khRUjRURRgKowBT6KK3PNCiiigAooooA5XxD8O/DniQtLdWIhum/5eLc7HJ9+x/EGvNdX+Beowln0nVILhOojuFMbfmMg/pXulFb08TVp6JkuKZ8tX/w38XaeT5miXEqj+K3xKD/AN85Nc/cabf2jFbmyuYSO0kTL/MV9i0hUMMEAj0NdMcwl9qJPs0fGJGOtFfYkul6fMcy2NtJ/vwqf6VWfw3oUhy+jaex9TbJ/hWizFdYi9mcF8GfCv8AZmiPrlzHi6vhiLI5WIHj/vo8/QCvUabHGkUaxxqqIoAVVGAAOwqDUbj7Jpt1c5x5MLyZ+gJrz6k3Um5PqaJWRn+IvFGleF7A3Wp3Kx9fLiHLyH0Ud/5V4D4r8ea347vk061ikis3cCGyh+ZpD2LEfePt0H61k2Nh4h+IHiBtrS3l3IcyzSH5Il9Seij2H4V794K+H2meELcSIBc6iy4kunXn6KP4R/Ou3lp4VXlrIi7n6GH8PPhfB4eEWqauqT6oRlI+qW/09W9+3b1r0uiuK8efEKy8IWpgj23GqyL+6gzwn+0/oPbqf1rjbqV592XpFEnj7xzbeENMIjKS6nMp8iE9v9tvYfr+dfNt3eXGoXk13dytLcTMXd2PLE07UtTvNZ1Ca/v52muZmyzt/Ieg9q6DwJ4Pn8Xa4sGGSxhw9zKOy/3R7n/E9q9alSjh4OT36mLbkzu/g34QJc+Jb2P5RlLNWHU9Gf8AoPxr2aoba2hs7aK2t41jhiUIiKOFA6Cpq8mtVdWbkzZKysFFFFZDCiiigAooooAKKKKACiiigDz/AOLfib+wvCjWcD7bvUcwrg8qn8Z/IgfjXzhXbfFTXjrfje6RGzb2P+jR+mR94/8AfWfyFcTXuYSl7Omu7MJu7CvS/gjYLc+Mp7thkWtqxU+jMQv8t1eaV7J8BEU3GuP/ABBYR+GXp4t2oyFDc9rqG7uY7OzmupTiOGNpHPoAMmpq5r4gztb+AdbkTOfszLx/tcf1rxIrmkkdDOR+Dd++rP4k1Kc5uLm7WR/YEMQPoOa9TrwH4Ia0ll4ku9LlbaL6IGPJ6umTj8i35V79W+Ljy1WTB3QV8s/ETSX0fx1qkLIVjmlNxEexV/m4/EkfhX1NXBfE7wO3ivSUubFF/tO0BMY6eandPr3H/wBenhKqp1NdmKauj5top8sUkEzwzI0ciMVZGGCpHUEUyvbMAooooA7HwF49uvBl8yMhn02cgzQZ5B/vL7+3evoXQvFWjeJLYTaZfRTHGWiJxIn1U8ivkmnxSyQSLJDI8cinKshwQfY1yV8JGq+ZaMuM2j7Mor5b0/4k+LtNVVi1qeRB/DOBL+rAn9a24fjX4qjGHSwl92hI/kwrieAqraxftEfRNFYnhO81XUfDtre6zHDFd3C+Z5cSlQin7oOSecc/jWb8RfFI8K+Fpp4nAvbj9zbDuGI5b8Bz9cVyqDc+Rbl30uYet/GXR9H1m605bG5uvs7+W0sbKFLDqBn0PH4Vn/8AC99J/wCgPe/99rXhTMWYsxJJOST3pK9dYGklqjHnZ7t/wvfSf+gPe/8Afa0f8L30n/oD3v8A32teE12/wv8ACf8Awk3idJbiPdp9iRLNkcMc/Kn4kc+wNTPC0IRcmthqcm7H0XpN8+p6VbX0ls9s08Yk8mQgsoPIz74q7SAADilrx2bBRRRQAUUUUAFFFFABRRRQAUUUUAFFFFABRRRQAUUVHPPFbQvNPKkcSDLO7ABR6kmgCSkzzivKfFvxnsbDfaeHkW9uOhuXz5SH27t+g+tcZ4O8aeKI/EV3rs63mpWYiJvh/AkY5yP4VI7D3PrXVHCVHHmehDmr2PoknA5rzT4g/EvRrDSr/R7KX7bfXELwEwn5ItwIyW6EjPQfpXmvi34o634m328LGw088eRC3zOP9tu/04FY3hfwbrHiy6Een25ECnElzJxGn49z7Dmuilg1Bc9V2Jc76I9Z+BVn5fhzUrwjma6CA+yqP/ijXqxOK5TSLPSPht4RS3vNRC28RLvNLwZHPJ2qOfoBk15J43+LN9r4ksNI8yy045DPnEsw9yPuj2H4+lYOnLEVXKO3cq6itTtPH3xYt9HEmmaC8dxqH3XuB80cP0/vN+g/SvCLq7uL66kurqaSaeVtzySNlmPuahrY8NeGdS8U6qljp0WT1klb7kS+rH/Oa9OnShQj+pk25Mf4Y8N3/ijVotPsYySeZJCPliXux/zzX074c8O2PhnR4tOsUwqDLyEfNI3dj71D4V8K6f4T0hLGyTc55mnYfNK3qfb0Hat2vLxOJdV2WxrGNgooorlLCiiigAooooAKKKKACiiigAqhrl//AGXoOoX+M/ZraSYD1KqTj9Kv1zXxBcp4A1sjr9lYfnxVQV5JCex8rySPNK8kjFndizE9yabRRX0ZzBXq3wKvRF4h1KzJwZ7YOB6lW/8Asq8prf8ABOuf8I74v0/UWbEKSbJv9xvlb8gc/hWVeHPTcUVF2Z9YVjeLNPfVfCWq2UYzJNauEHq2Mj9QK10ZXRXUhlYZBHQinV4Cdnc6D44sry406+gvLWQx3EDiRGHYg19S+DfFtn4u0SO8gZVuEAW5gzzG/wDgexrwn4n+EpPDXieWaGMjT71jLCwHCkn5k/A/oRXO+HvEWo+GNUS/02bZIOHQ8rIv91h3FexWpRxNNSjuYxfK7M+uqK4/wb8RNJ8WwrEri11ED57WRuT7of4h+tdhXkShKDtJamqd9jiPGnw00rxZuuk/0PUscXEa8P6bx3+vWvDfEPgHxF4adzd2LyWy9LmAb4yPU45X8cV9U0hAIwRkV0UcXUpabomUEz4xor6q1fwB4Y1tme70iASt1lhHltn1yuM/jXGX/wACdJlJNhqt3b56LKqyAflg13Qx9N/FoQ6bPCKK9XuvgTrCZ+y6rZTegkVk/kDWXN8F/FsX3Espf9y4x/MCtliaT+0Tys88rsvhr4V/4SfxVEs0e6xtMTXGRw2Pur+J/QGp2+EXjNemmxN9LmP/ABr2n4eeE/8AhEvDMdtMq/bpz5tyQc/N2XPoBx9c+tZYjFQjTfI7tlRg76nWcKPQAV8x/EvxV/wk/imUwvusLTMNvg8Nj7zfif0Ar174seK/+Ef8MNZ28m2+1AGJMHlE/ib8jj8favm+scBR/wCXj+Q6kugUUUV6RkPiiknmSGJC8kjBVVRksTwAK+p/AvhiPwp4Yt7HA+0uPNuXH8Uh6j6Dp+FeUfBnwl/aOrPr93Hm2sztgBHDS+v/AAEfqR6V75XlY6td+zXQ2px6hRRRXnmgUUUUAFFFFABRRRQAUUUUAFFFFABRRRQAVFPcQ2sLTXEyRRKMs7sFAHuTXnfxI+JN14QvotMsLOKS4lgE3nSsSqZZhjaOp+X1rytYPG/xFuQ5F3eRbuGY+XAn06KPw5rqpYWU488nZEOdtEeo+JvjLo2l74NIT+0rkcbwSsSn69W/Dj3rym91jxd8RdREA+0XfOVtoBtij9yOg+rH8a9F8OfBC0t9k/iC7NzJ1Nvbkqg+rdT+GK9S07S7HSbRbXT7SG2gXokSBR9fc+9a+1o0f4au+7FaUtzyjwt8E4oil14kuBK3X7JAcKP95u/0H516Drmhxp4I1LSdIso499pJHDBEoUFipwPqfU10Oa4vxR8TvD/hrfB5322+Xj7PbnOD/tN0H8/asPaVa011Ksoo5Hwp8FoLdUvPE04kYDd9kibCL/vN3/D8zWl4j+KeheFrY6X4et4bqeIbFWEbYIj9R1+g/OvLvFXxG13xSXhlm+y2JPFrASAR/tHq38vauRr0I4aVR81Z38jPmS+E1Nd8Rap4kvzeapdvNJ/CvRUHoq9AKy6ACSABkmvVfA3wiudTMeo+IFe2s+GS26SSj/a/uj9fpXROpCjHXREpNs5TwZ4E1PxjefuQYLFGxNdMOB7L6t7fnX0f4e8O6b4Z0xLDTYBHGOXc8tI395j3NXrOyttPtI7W0gjggjG1I41wAKsV49fEyrPsjaMUgooornKCiiigAooooAKKKKACiiigAooooAK5/wAcwG48C65GBk/Y5G/Jc/0roKgvbZbyxntX+5NG0bfQjFOLtJMGfG9FTXVtJZ3k1tKMSQyNGw9CDg1DX0hyhRRRQB9A/CHxmmr6Quh3kn+nWSYiyf8AWxDp+K9PpivTq+OdP1C60rUIL6ymaG5hbcjr2NfSPgP4hWPi6zWCVkt9VjX97BnAf/aT1Ht2/WvIxeGcXzx2NoSvozoPEPh+x8TaRLpuoR7on5Vh96NuzKexFcPYfBDw3bYN3c3123cFwin8AM/rXphJwccmvH/GXxU8TaFfvYjQYrBsnZLcMZQ49VIwD+tY0PbS9ymypW3Z3um+AvC+kyJLaaNbCVCCskgMjA+oLZq9qnibRNFB/tHVLW3I/geQbv8Avkc14jZnx38QNCvL+11qWVoJfLeyjcQ7hgEEYwD34PpXnl9ZXen3b219bywXCn5klUhv1rphhOeVpzu0S522R9RaP4/8Ma5MYbLVYfOzgRy5jZvoGxmulzXxhXQ6N458SaCFSx1WcQr0hkPmJj0w2cfhVVMv/kf3iVTufV1FeG6V8dr6PauraTDOO8ls5Q/kcj9RXZad8Y/Cd8AJ57iyc9p4SR+a5rklhasd0WppnoFFZWm+JdE1h1TT9Vs7mRhkRxygtj/d61q1g01oygpk0scELzSuEjRSzMxwAByTT6qappttrGmz6fdhzbzrtkCOVJHpkc0la+oHy7438Sv4q8T3OoZb7OD5duh/hjHT8TyT9a52vpb/AIVD4M/6Bsv/AIEyf40v/CovBf8A0DJP/AmT/wCKr1o42jFKKTMXBs+aKuaVplzrOq22nWib57iQIo9M9z7DrX0X/wAKi8F/9AuT/wACZf8A4qtPQ/APhvw7qH27TNP8q52lA7Su+AeuNxOKJY+Fnyp3BU2aegaNbeH9DtNLtR+6t025xyzdSx9ycmtKiivKbbd2bBRRRSAKKKM0AFFJmloAKKgvLpLKynu5AxjgjaRgvXAGTj8q8l1D48Wq5GnaLLJ6NcShP0Gf51pTozqfAhOSW57DSEgDJ6V866j8Z/FV5uFsbSyU9PKi3N+bZ/lWOqeOPGTAj+1b9G7ksIv6KK6VgZ7zaRHtF0PoLVfHPhrRtwvNYtQ69Y438x/yXJrjLj436Q2o29tZWFw8LzKkk8xCBVJwWAGSePXFcnpPwQ167KvqV1a2MZ6qD5rj8Bx+td7o/wAHPDOmgPdpNqEo7zvhP++Vx+uaHDDQ3fMwvJna6hrOmaTD5uoX9taoRkGWQLn6Z61xGrfGfwzYbks/tGoSDp5SbU/76bH6A14HqUM7a3dW/wC8mlWd4wOWY4JH1rodH+GPivWSrJprWsR/5aXZ8sfkfm/Stlg6UFepL9Bc7ex2nhPVLT4kfEyW/wBT0uHyrewxFBIfMAIcYJyME/Me1e0pGkSKkaKiKMBVGABXmHhTwrpXwwkm1TWtftxcTQ+WY/ujGQflH3mPHpVTX/jlZw74dBsWuX6Ce5+RPqFHJ/HFYVabqztSXuopOy1PW2dUUsxCqBkknAFcJ4j+LXh3Q98NvKdSuhx5dsfkB936flmvDNe8aa/4kYjUtQkeEnIgT5Ix/wABHX8c1gV0UsAlrUZLqdjs/EvxO8ReI98X2j7FZtx5FsSuR/tN1P8AL2rjKKns7K61C5S2s7eSedzhY41LE/gK74wjBWirIzbbIK2PD/hfV/E959m0u0aXH35DwkY/2m7fzr0rwl8FZJNl34lk8tOos4W+Y/7zDp9B+dex6fptnpVnHaWFtHb28Ywsca4A/wDr1x1sdGOkNWXGDe5xngz4XaV4YEd3dBb7Uxz5rr8kZ/2F/qefpXe0UV5c5ym+aTNUktgoooqBhRRRQAUUUUAFFFFABRRRQAUUUUAFFFFABRRRQB82fFvQW0fxtPcouLfUB9oQjpu6OPz5/GuDr6d+JPhP/hKvDEiQJm+tSZrb1Jxyv4j9QK+Y2VkYqwKsDgg9Qa9vCVfaU0uqMJqzEooorqICpLe4mtLiO4t5XimjYMjocFSO4NR0UAe2+DPjNFKI7HxMPLk4Vb1F+Vv98Dp9Rx7CvVJbfTdd08LNFbX1nKNw3ASIw9R2r4+rc8PeL9b8MTb9MvXSMnLQP80bfVT/ADHNcFbApvmp6M0jPufTui+G9I8PfaBpVmtqtwwaRVZiCR04J469qn1XRNM1u38jUrGC6j7CRASv0PUfhXm/h743aZd7IdbtXspTwZovnjP1H3h+teladq2n6vbifT72C6iP8UThsfX0rzqlOrTleW/c0TT2PNdb+B2l3JaTR76ayY9IpR5ifn1H61wGrfCXxZpm5o7OO+jH8dq+4/8AfJwf0r6WorWnjKsN3cTgmfHN5p19p8nl3tncWz/3Zoyh/Wu08JfCrWvEfl3N2Dp+nnnzJV+dx/sr/U4H1r6PliimXbLGjrnOGUEVxni74m6J4XD26uL3UBwLeFhhT/tt0X6dfauj67Uqe7TjqTyJbmv4a8HaL4Vt/L021AlIw9xJ80j/AFP9BgVv18r+IfH3iDxFeiee+kgjRsxQ27FFj/Lkn3NX/Cev+KNc8Q2ejjxRqFstySgkMhk2kKSOCfbHWplgqjXPOWo1NbI9V+IfxLt/DET6dprJPq7DnusGe7e/oPz9/Lofi/4yiADahDL/ANdLdP6AV0l38C9VkleVdet55HYszTRMCxPUk5NZ8vwN8SJ/q73TX/7aOP8A2WtKX1WMbNp+onzNkUfxu8UpjfBpsn1hYfyarSfHXXQPm0zT2+gcf+zVRf4KeK1GQbBvYTn+q1Efgz4vH/LG0P8A28CtLYR9he+bI+PGq99Gsz9JGrr/AAL488QeMr9v+JPbW+nwn99c72PP91fU/wAvyzwel/BXxDNqMKak1vb2e7MskcodsegHrXrep6poPw58MRAx+VbRfu4beLBeRu+M9T3JNc9f2Hw0ldsqPNuzqK5nx14rTwj4bkv1CPdOwjt436M59fYDJrjJPjvpI/1ej3rf7zoP8aq3ejXvxkhh1iK+TTrC3LQR2zoZGDcFmOCBzkflWMMO4yTqq0RuV9jm3+N3iph8sOmp9IW/q1VJvjF4wl+5eW8X+5br/XNdhb/AW3GPtGvSt6+Xbhf5sa1Lf4HeG4sGe71GYjt5iqD+S11e1wi2X4E2meVz/E3xjcAhtcmXP9xET+QrLufFviK8/wBfrmoP7faGA/IGvoG2+E/g22Ib+yfNYd5Z5G/TOK3bTwp4fsCptdFsI2Xowt1yPxxmpeMox+GH5ByS6s8x+DWp2lhpur3uralDC0ssaq11OFJCgnjcf9qu7u/iV4Qs8iTXLdyO0IaT/wBBBrzr4q+E9c1vxjE+laTPPbpaJGHjQBAdzHGeneubtPhB4wuSN9lDbj1mnX/2XNDpUav7ycrX6BdrRI7/AMR/GHw3c6Jf2VkL2aa4t5IkcQhVBZSATkg459KzPAnwq0LWfDVjrGpSXUslwpYwrIEQYYjsM9vWq2nfAi8Yg6nrMEQ7rbRlz+bY/lXrekafZ+GNAttPFyBb2qbRLOwXIyTkngd6zqVKdOHLQeo0m3eRW0zwT4a0fabLRrRHHR3Te3/fTZNbwAAwBgVyWqfEzwnpW5ZNWjnkX+C2BlJ/EcfrXE6r8d4RuXSdHd/SS6kC/wDjq5/nWCo1qmtn8yuaKPZKoalrWmaPF5uo39vap282QLn6DvXzlq/xT8WasGQ6j9kiP/LO0Xy//HvvfrXITTzXMrSzyvLI3V3YsT+Jrqhl8n8bJdTse53/AMVfB2hyzHQtLF1cyMWeWKEQq7E5JLEbj19K4XW/i74n1YNHbzx6dAf4bYfNj3Y8/liuCorshhaUdbXfmZubZJPcTXUzTXE0k0rcs8jFmP1JqOirmnaVf6vdC206znupj/DEhbHufQe5ro0SJKdS29vPdzpBbQyTTOcKkalmJ9gK9W8N/BG9udk/iC6FrH1+zwENIfq3QfhmvW9B8LaN4at/K0uxjhJGGkxud/qx5riq46nDSOrNFTb3PGvC/wAGNT1HZc67L/Z9sefJXDTMP5L+p9q9m0Hwvo/hq28jS7KOHIw0nV3+rHk1sUV5tXEVKvxPQ0UUgooorEoKKKKACiiigAooooAKKKKACiiigAooooAKKKKACiiigAooooAK8S+LXw+eOaXxJpMGY2+a8hQcqf8AnoB6Hv8An617bSMoZSpAIPBBrWlVlSlzITV1Y+MaK9h+IXwmkieXV/DcO6I5eayUcr6mMdx/s/l6V4+ysjFWBDA4IIwQa9ylVjVjeJztNCUUUVoIKKKKACp7W8ubGcT2lxLbyjo8TlSPxFQUUbgd7pHxf8VaYFSe4iv4h2uU+bH+8MH8812+mfHXTpQF1PSri3bu0DiRfyOCP1rwuiueeFpT3RSm0fUVh8SvCGpAKmswRMRytyDF+rAD9adJ4S8E66vmLpumXAbnfbkDP4oRXy3T45ZIXDxSMjDupwaw+opawk0V7Tuj6Muvg34QuM+Xb3Vt/wBcrgn/ANCzUelfB/RtG1q01O0v77zbaUSKrshBx2PyivDrXxf4jssC31zUEA6L9oYj8icVsW/xU8ZW+B/bDSKB0lhjb9duaTw+ItZTHzR7H07RXzrB8avFcQAkFhN7tCR/Iirsfx019f8AWabpzfQOP/Zq5XgaxXtEe+0V4Uvx41T+LRrM/SRhTv8AhfOo/wDQDtf+/wA3+FL6lW7Bzo9zrzjxP8LrjxZrD3+oeIZAo+WGFLb5Yl9BlvzPeuRPx41P+HRbQfWVjUL/AB110j5NL09frvP/ALNV08NiIO8dPuE5Re50KfAfSx/rNZvG/wB2NR/jXdeEfClr4P0qTT7S4nnjeUy7psZBIAxwB6V4zL8bfFD/AHIdPj+kLH+bVnz/ABe8ZTDC6hFD/wBc7dP6g1rLD4morSeglKK2PpakyK+V7j4h+LrknzNevBn/AJ5sE/8AQQKyLnXNWvM/atTvZs9fMnZs/malZfPrIftEfWl1q2m2Slru/tYAOplmVf5msG8+JPhCyyJNct5CO0OZP/QQa+WySxySSfU0laxy+PVi9oz6Cvvjf4dt8i0tb66bsQgRfzJz+lczf/HfUJMjT9Ht4R2aeQyH8hivI6K2jgqK6XJc2dlqPxT8X6juU6qbZD/DbRqmPxxu/WuWvNQvdQk8y8u57h/700hc/rVaiuiNOEfhViW2woooqhBRW/o/grxFr206fpVw8Z/5auuxP++mwD+FeiaJ8C5X2ya5qioO8NouT/30f8DWNTEU4fEylFs8c611Og/DzxL4hKPbac8Nu3/Le5/dpj1GeT+ANfQWieA/Dfh/a1lpkPnL/wAt5h5j/XJ6fhiukxXFUzDpBfeWqfc8q0D4I6VZ7ZdaupL+TqYo8xxj8vmP5ivStP0ux0q2W2sLSG2hH8ESBR+nWrdFcNSrOp8TNEktgooorMYUUUUAFFFFABRRRQAUUUUAFFFFABRRRQAUUUUAFFFFABRRRQAUUUUAFFFFABRRRQAVxHjD4ZaP4p33KL9i1E8/aIl4c/7a9/r1rt6KqE5Qd4uwmrnyr4m8C674VkJvrUvbZ+W5h+aM/U9vxxXNV9muiSIUdQysMEMMg1wniH4S+G9bZpoIm064PO+2ACE+6dPyxXpUsetqiM3T7HzbRXomt/BvxJppZ7ERalCO8TbHx/ut/QmuFvtMvtMl8q+s7i2k/uzRlD+td0KsJ/CzNprcq0UUVYgooooAKKKKACiiigAooooAKKKKACiiigAooooAKKKACTgDNABRWtY+F9e1Mj7Ho97MD0ZYW2/n0rqdP+Dvi29Kma3t7NT3nmBP5Lms5VacfiaGk2cBRXtmnfAeBSG1PWpH9Utogv8A482f5V1+m/Crwjpu0/2b9qcfxXTl8/h0/SueWOpLbUpU2fNdrZXV9KIrS2muJD0WJCx/IV1+lfCfxbqeGawWzjP8d04X/wAdGW/SvpK1srSxiEVpbQ28Y6JEgUfkKnxXNPMJP4VYtU11PHtI+BNqhV9Y1aSY94rVNg/76OSfyFd9o/gTwzoe1rLSbfzV6SyjzH/Ns4/CujorlniKk/iZaikIAAMDiloorEYUUUUAFFFFABRRRQAUUUUAFFFFABRRRQAUUUUAFFFFABRRRQAUUUUAFFFFABRRRQAUUUUAFFFFABRRRQAUUUUAFFFFABUNxa293EYrmCKaM9UkQMD+BqaigDj9S+GHhHUsltJjgc/xWzGPH4Dj9K5S++BGmSEmw1i6g9FmjWQfptr1uito4irHaRLimeBXnwM12Ik2mo2M4/290Z/kf51iXPwk8ZW+dumpMB3iuEP6Eg19MUVssdVW+ovZo+U5/APiy3JEmgXxx/cj3/yzVGXwxr0IzJouoqPe2f8Awr66orRZhPqhezR8eHSNTU4bTrsH3hb/AAqP7DeD/l0n/wC/Zr7GxRin/aL/AJRezPjkWF4elpP/AN+z/hUsekanL/q9Ou3/AN2Bj/SvsHAoxR/aL/lD2Z8kp4U8QyY2aHqLZ9LZ/wDCrkPgDxbP9zQL4f78ez+eK+q6KTzCfRIfs0fMsHwm8Zz9dJEY9ZLiMf8As2a1Lf4I+J5SPOn0+Ed8ysxH5LX0NRUPH1X2H7NHiVr8Brg4N3r0a+oity36kityz+BugREG6v7+4I7KVQH9Cf1r1GispYus/tD5InG2fws8H2WCNIWZh3nkZ/0JxXRWWg6RpwH2LS7O3I7xQKp/MCtCispVJy3Y7IKKKKgY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9k="/>
          <p:cNvSpPr>
            <a:spLocks noChangeAspect="1" noChangeArrowheads="1"/>
          </p:cNvSpPr>
          <p:nvPr userDrawn="1"/>
        </p:nvSpPr>
        <p:spPr bwMode="auto">
          <a:xfrm>
            <a:off x="155575" y="-144463"/>
            <a:ext cx="304800" cy="304801"/>
          </a:xfrm>
          <a:prstGeom prst="rect">
            <a:avLst/>
          </a:prstGeom>
          <a:noFill/>
        </p:spPr>
        <p:txBody>
          <a:bodyPr vert="horz" wrap="square" lIns="91440" tIns="45720" rIns="91440" bIns="45720" numCol="1" anchor="t" anchorCtr="0" compatLnSpc="1"/>
          <a:lstStyle/>
          <a:p>
            <a:endParaRPr lang="zh-CN" altLang="en-US"/>
          </a:p>
        </p:txBody>
      </p:sp>
      <p:pic>
        <p:nvPicPr>
          <p:cNvPr id="24" name="Picture 5" descr="C:\Users\Administrator\Desktop\下载.jpg"/>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10331342" y="5999654"/>
            <a:ext cx="1431570" cy="964878"/>
          </a:xfrm>
          <a:prstGeom prst="rect">
            <a:avLst/>
          </a:prstGeom>
          <a:noFill/>
        </p:spPr>
      </p:pic>
      <p:sp>
        <p:nvSpPr>
          <p:cNvPr id="30" name="文本占位符 29"/>
          <p:cNvSpPr>
            <a:spLocks noGrp="1"/>
          </p:cNvSpPr>
          <p:nvPr>
            <p:ph type="body" sz="quarter" idx="11" hasCustomPrompt="1"/>
          </p:nvPr>
        </p:nvSpPr>
        <p:spPr>
          <a:xfrm>
            <a:off x="5303711" y="4303268"/>
            <a:ext cx="1560385" cy="354076"/>
          </a:xfrm>
        </p:spPr>
        <p:txBody>
          <a:bodyPr/>
          <a:lstStyle>
            <a:lvl1pPr marL="228600" marR="0" indent="-228600" algn="l" defTabSz="914400" rtl="0" eaLnBrk="1" fontAlgn="base" latinLnBrk="0" hangingPunct="1">
              <a:lnSpc>
                <a:spcPct val="90000"/>
              </a:lnSpc>
              <a:spcBef>
                <a:spcPts val="1000"/>
              </a:spcBef>
              <a:spcAft>
                <a:spcPct val="0"/>
              </a:spcAft>
              <a:buClrTx/>
              <a:buSzTx/>
              <a:buFont typeface="Arial" panose="020B0604020202020204" pitchFamily="34" charset="0"/>
              <a:buNone/>
              <a:defRPr sz="2000">
                <a:solidFill>
                  <a:srgbClr val="1D4971"/>
                </a:solidFill>
                <a:latin typeface="微软雅黑" panose="020B0503020204020204" pitchFamily="34" charset="-122"/>
                <a:ea typeface="微软雅黑" panose="020B0503020204020204" pitchFamily="34" charset="-122"/>
              </a:defRPr>
            </a:lvl1pPr>
          </a:lstStyle>
          <a:p>
            <a:pPr marL="228600" marR="0" lvl="0" indent="-228600" algn="l" defTabSz="914400" rtl="0" eaLnBrk="1" fontAlgn="base" latinLnBrk="0" hangingPunct="1">
              <a:lnSpc>
                <a:spcPct val="90000"/>
              </a:lnSpc>
              <a:spcBef>
                <a:spcPts val="1000"/>
              </a:spcBef>
              <a:spcAft>
                <a:spcPct val="0"/>
              </a:spcAft>
              <a:buClrTx/>
              <a:buSzTx/>
              <a:buFont typeface="Arial" panose="020B0604020202020204" pitchFamily="34" charset="0"/>
              <a:buNone/>
              <a:defRPr/>
            </a:pPr>
            <a:r>
              <a:rPr lang="en-US" altLang="zh-CN" sz="2000" dirty="0" smtClean="0">
                <a:solidFill>
                  <a:srgbClr val="044875"/>
                </a:solidFill>
                <a:latin typeface="微软雅黑" panose="020B0503020204020204" pitchFamily="34" charset="-122"/>
                <a:ea typeface="微软雅黑" panose="020B0503020204020204" pitchFamily="34" charset="-122"/>
              </a:rPr>
              <a:t>2020</a:t>
            </a:r>
            <a:r>
              <a:rPr lang="zh-CN" altLang="en-US" sz="2000" dirty="0" smtClean="0">
                <a:solidFill>
                  <a:srgbClr val="044875"/>
                </a:solidFill>
                <a:latin typeface="微软雅黑" panose="020B0503020204020204" pitchFamily="34" charset="-122"/>
                <a:ea typeface="微软雅黑" panose="020B0503020204020204" pitchFamily="34" charset="-122"/>
              </a:rPr>
              <a:t>年</a:t>
            </a:r>
            <a:r>
              <a:rPr lang="en-US" altLang="zh-CN" sz="2000" dirty="0" smtClean="0">
                <a:solidFill>
                  <a:srgbClr val="044875"/>
                </a:solidFill>
                <a:latin typeface="微软雅黑" panose="020B0503020204020204" pitchFamily="34" charset="-122"/>
                <a:ea typeface="微软雅黑" panose="020B0503020204020204" pitchFamily="34" charset="-122"/>
              </a:rPr>
              <a:t>2</a:t>
            </a:r>
            <a:r>
              <a:rPr lang="zh-CN" altLang="en-US" sz="2000" dirty="0" smtClean="0">
                <a:solidFill>
                  <a:srgbClr val="044875"/>
                </a:solidFill>
                <a:latin typeface="微软雅黑" panose="020B0503020204020204" pitchFamily="34" charset="-122"/>
                <a:ea typeface="微软雅黑" panose="020B0503020204020204" pitchFamily="34" charset="-122"/>
              </a:rPr>
              <a:t>月</a:t>
            </a:r>
            <a:endParaRPr lang="zh-CN" altLang="en-US" sz="2000" dirty="0" smtClean="0">
              <a:solidFill>
                <a:srgbClr val="044875"/>
              </a:solidFill>
              <a:latin typeface="微软雅黑" panose="020B0503020204020204" pitchFamily="34" charset="-122"/>
              <a:ea typeface="微软雅黑" panose="020B0503020204020204" pitchFamily="34" charset="-122"/>
            </a:endParaRPr>
          </a:p>
        </p:txBody>
      </p:sp>
      <p:sp>
        <p:nvSpPr>
          <p:cNvPr id="32" name="文本占位符 31"/>
          <p:cNvSpPr>
            <a:spLocks noGrp="1"/>
          </p:cNvSpPr>
          <p:nvPr>
            <p:ph type="body" sz="quarter" idx="12" hasCustomPrompt="1"/>
          </p:nvPr>
        </p:nvSpPr>
        <p:spPr>
          <a:xfrm>
            <a:off x="2376805" y="2524252"/>
            <a:ext cx="6620891" cy="1060196"/>
          </a:xfrm>
        </p:spPr>
        <p:txBody>
          <a:bodyPr/>
          <a:lstStyle>
            <a:lvl1pPr marL="228600" marR="0" indent="-228600" algn="ctr" defTabSz="914400" rtl="0" eaLnBrk="1" fontAlgn="base" latinLnBrk="0" hangingPunct="1">
              <a:lnSpc>
                <a:spcPct val="90000"/>
              </a:lnSpc>
              <a:spcBef>
                <a:spcPts val="1000"/>
              </a:spcBef>
              <a:spcAft>
                <a:spcPct val="0"/>
              </a:spcAft>
              <a:buClrTx/>
              <a:buSzTx/>
              <a:buFont typeface="Arial" panose="020B0604020202020204" pitchFamily="34" charset="0"/>
              <a:buNone/>
              <a:defRPr sz="4400" b="0">
                <a:solidFill>
                  <a:srgbClr val="1D4971"/>
                </a:solidFill>
                <a:latin typeface="微软雅黑" panose="020B0503020204020204" pitchFamily="34" charset="-122"/>
                <a:ea typeface="微软雅黑" panose="020B0503020204020204" pitchFamily="34" charset="-122"/>
              </a:defRPr>
            </a:lvl1pPr>
          </a:lstStyle>
          <a:p>
            <a:pPr marL="228600" marR="0" lvl="0" indent="-228600" algn="l" defTabSz="914400" rtl="0" eaLnBrk="1" fontAlgn="base" latinLnBrk="0" hangingPunct="1">
              <a:lnSpc>
                <a:spcPct val="90000"/>
              </a:lnSpc>
              <a:spcBef>
                <a:spcPts val="1000"/>
              </a:spcBef>
              <a:spcAft>
                <a:spcPct val="0"/>
              </a:spcAft>
              <a:buClrTx/>
              <a:buSzTx/>
              <a:buFont typeface="Arial" panose="020B0604020202020204" pitchFamily="34" charset="0"/>
              <a:buNone/>
              <a:defRPr/>
            </a:pPr>
            <a:r>
              <a:rPr lang="zh-CN" altLang="en-US" sz="4400" b="1" spc="300" dirty="0" smtClean="0">
                <a:solidFill>
                  <a:srgbClr val="044875"/>
                </a:solidFill>
                <a:latin typeface="微软雅黑" panose="020B0503020204020204" pitchFamily="34" charset="-122"/>
                <a:ea typeface="微软雅黑" panose="020B0503020204020204" pitchFamily="34" charset="-122"/>
              </a:rPr>
              <a:t>学生近视防控</a:t>
            </a:r>
            <a:endParaRPr lang="zh-CN" altLang="en-US" sz="4400" b="1" spc="300" dirty="0" smtClean="0">
              <a:solidFill>
                <a:srgbClr val="044875"/>
              </a:solidFill>
              <a:latin typeface="微软雅黑" panose="020B0503020204020204" pitchFamily="34" charset="-122"/>
              <a:ea typeface="微软雅黑" panose="020B0503020204020204" pitchFamily="34" charset="-122"/>
            </a:endParaRPr>
          </a:p>
          <a:p>
            <a:pPr lvl="0"/>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atin typeface="微软雅黑" panose="020B0503020204020204" pitchFamily="34" charset="-122"/>
                <a:ea typeface="微软雅黑" panose="020B0503020204020204" pitchFamily="34" charset="-122"/>
              </a:defRPr>
            </a:lvl1p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endParaRPr lang="zh-CN" altLang="en-US" smtClean="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fld id="{1FC76A9D-C6B6-4D3B-B41A-57CA10A90C97}" type="datetimeFigureOut">
              <a:rPr lang="en-US" smtClean="0"/>
            </a:fld>
            <a:endParaRPr lang="en-US"/>
          </a:p>
        </p:txBody>
      </p:sp>
      <p:sp>
        <p:nvSpPr>
          <p:cNvPr id="6" name="页脚占位符 4"/>
          <p:cNvSpPr>
            <a:spLocks noGrp="1"/>
          </p:cNvSpPr>
          <p:nvPr>
            <p:ph type="ftr" sz="quarter" idx="11"/>
          </p:nvPr>
        </p:nvSpPr>
        <p:spPr/>
        <p:txBody>
          <a:bodyPr/>
          <a:lstStyle>
            <a:lvl1pPr>
              <a:defRPr/>
            </a:lvl1pPr>
          </a:lstStyle>
          <a:p>
            <a:endParaRPr lang="en-US"/>
          </a:p>
        </p:txBody>
      </p:sp>
      <p:sp>
        <p:nvSpPr>
          <p:cNvPr id="7" name="灯片编号占位符 5"/>
          <p:cNvSpPr>
            <a:spLocks noGrp="1"/>
          </p:cNvSpPr>
          <p:nvPr>
            <p:ph type="sldNum" sz="quarter" idx="12"/>
          </p:nvPr>
        </p:nvSpPr>
        <p:spPr/>
        <p:txBody>
          <a:bodyPr/>
          <a:lstStyle>
            <a:lvl1pPr>
              <a:defRPr/>
            </a:lvl1pPr>
          </a:lstStyle>
          <a:p>
            <a:fld id="{2446079C-3E54-4144-B75D-4A6E7218CB1F}"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fld id="{1FC76A9D-C6B6-4D3B-B41A-57CA10A90C97}" type="datetimeFigureOut">
              <a:rPr lang="en-US" smtClean="0"/>
            </a:fld>
            <a:endParaRPr lang="en-US"/>
          </a:p>
        </p:txBody>
      </p:sp>
      <p:sp>
        <p:nvSpPr>
          <p:cNvPr id="8" name="页脚占位符 4"/>
          <p:cNvSpPr>
            <a:spLocks noGrp="1"/>
          </p:cNvSpPr>
          <p:nvPr>
            <p:ph type="ftr" sz="quarter" idx="11"/>
          </p:nvPr>
        </p:nvSpPr>
        <p:spPr/>
        <p:txBody>
          <a:bodyPr/>
          <a:lstStyle>
            <a:lvl1pPr>
              <a:defRPr/>
            </a:lvl1pPr>
          </a:lstStyle>
          <a:p>
            <a:endParaRPr lang="en-US"/>
          </a:p>
        </p:txBody>
      </p:sp>
      <p:sp>
        <p:nvSpPr>
          <p:cNvPr id="9" name="灯片编号占位符 5"/>
          <p:cNvSpPr>
            <a:spLocks noGrp="1"/>
          </p:cNvSpPr>
          <p:nvPr>
            <p:ph type="sldNum" sz="quarter" idx="12"/>
          </p:nvPr>
        </p:nvSpPr>
        <p:spPr/>
        <p:txBody>
          <a:bodyPr/>
          <a:lstStyle>
            <a:lvl1pPr>
              <a:defRPr/>
            </a:lvl1pPr>
          </a:lstStyle>
          <a:p>
            <a:fld id="{2446079C-3E54-4144-B75D-4A6E7218CB1F}"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fld id="{1FC76A9D-C6B6-4D3B-B41A-57CA10A90C97}" type="datetimeFigureOut">
              <a:rPr lang="en-US" smtClean="0"/>
            </a:fld>
            <a:endParaRPr lang="en-US"/>
          </a:p>
        </p:txBody>
      </p:sp>
      <p:sp>
        <p:nvSpPr>
          <p:cNvPr id="4" name="页脚占位符 4"/>
          <p:cNvSpPr>
            <a:spLocks noGrp="1"/>
          </p:cNvSpPr>
          <p:nvPr>
            <p:ph type="ftr" sz="quarter" idx="11"/>
          </p:nvPr>
        </p:nvSpPr>
        <p:spPr/>
        <p:txBody>
          <a:bodyPr/>
          <a:lstStyle>
            <a:lvl1pPr>
              <a:defRPr/>
            </a:lvl1pPr>
          </a:lstStyle>
          <a:p>
            <a:endParaRPr lang="en-US"/>
          </a:p>
        </p:txBody>
      </p:sp>
      <p:sp>
        <p:nvSpPr>
          <p:cNvPr id="5" name="灯片编号占位符 5"/>
          <p:cNvSpPr>
            <a:spLocks noGrp="1"/>
          </p:cNvSpPr>
          <p:nvPr>
            <p:ph type="sldNum" sz="quarter" idx="12"/>
          </p:nvPr>
        </p:nvSpPr>
        <p:spPr/>
        <p:txBody>
          <a:bodyPr/>
          <a:lstStyle>
            <a:lvl1pPr>
              <a:defRPr/>
            </a:lvl1pPr>
          </a:lstStyle>
          <a:p>
            <a:fld id="{2446079C-3E54-4144-B75D-4A6E7218CB1F}"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fld id="{1FC76A9D-C6B6-4D3B-B41A-57CA10A90C97}" type="datetimeFigureOut">
              <a:rPr lang="en-US" smtClean="0"/>
            </a:fld>
            <a:endParaRPr lang="en-US"/>
          </a:p>
        </p:txBody>
      </p:sp>
      <p:sp>
        <p:nvSpPr>
          <p:cNvPr id="3" name="页脚占位符 4"/>
          <p:cNvSpPr>
            <a:spLocks noGrp="1"/>
          </p:cNvSpPr>
          <p:nvPr>
            <p:ph type="ftr" sz="quarter" idx="11"/>
          </p:nvPr>
        </p:nvSpPr>
        <p:spPr/>
        <p:txBody>
          <a:bodyPr/>
          <a:lstStyle>
            <a:lvl1pPr>
              <a:defRPr/>
            </a:lvl1pPr>
          </a:lstStyle>
          <a:p>
            <a:endParaRPr lang="en-US"/>
          </a:p>
        </p:txBody>
      </p:sp>
      <p:sp>
        <p:nvSpPr>
          <p:cNvPr id="4" name="灯片编号占位符 5"/>
          <p:cNvSpPr>
            <a:spLocks noGrp="1"/>
          </p:cNvSpPr>
          <p:nvPr>
            <p:ph type="sldNum" sz="quarter" idx="12"/>
          </p:nvPr>
        </p:nvSpPr>
        <p:spPr/>
        <p:txBody>
          <a:bodyPr/>
          <a:lstStyle>
            <a:lvl1pPr>
              <a:defRPr/>
            </a:lvl1pPr>
          </a:lstStyle>
          <a:p>
            <a:fld id="{2446079C-3E54-4144-B75D-4A6E7218CB1F}"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endParaRPr lang="zh-CN" altLang="en-US" smtClean="0"/>
          </a:p>
        </p:txBody>
      </p:sp>
      <p:sp>
        <p:nvSpPr>
          <p:cNvPr id="5" name="日期占位符 3"/>
          <p:cNvSpPr>
            <a:spLocks noGrp="1"/>
          </p:cNvSpPr>
          <p:nvPr>
            <p:ph type="dt" sz="half" idx="10"/>
          </p:nvPr>
        </p:nvSpPr>
        <p:spPr/>
        <p:txBody>
          <a:bodyPr/>
          <a:lstStyle>
            <a:lvl1pPr>
              <a:defRPr/>
            </a:lvl1pPr>
          </a:lstStyle>
          <a:p>
            <a:fld id="{1FC76A9D-C6B6-4D3B-B41A-57CA10A90C97}" type="datetimeFigureOut">
              <a:rPr lang="en-US" smtClean="0"/>
            </a:fld>
            <a:endParaRPr lang="en-US"/>
          </a:p>
        </p:txBody>
      </p:sp>
      <p:sp>
        <p:nvSpPr>
          <p:cNvPr id="6" name="页脚占位符 4"/>
          <p:cNvSpPr>
            <a:spLocks noGrp="1"/>
          </p:cNvSpPr>
          <p:nvPr>
            <p:ph type="ftr" sz="quarter" idx="11"/>
          </p:nvPr>
        </p:nvSpPr>
        <p:spPr/>
        <p:txBody>
          <a:bodyPr/>
          <a:lstStyle>
            <a:lvl1pPr>
              <a:defRPr/>
            </a:lvl1pPr>
          </a:lstStyle>
          <a:p>
            <a:endParaRPr lang="en-US"/>
          </a:p>
        </p:txBody>
      </p:sp>
      <p:sp>
        <p:nvSpPr>
          <p:cNvPr id="7" name="灯片编号占位符 5"/>
          <p:cNvSpPr>
            <a:spLocks noGrp="1"/>
          </p:cNvSpPr>
          <p:nvPr>
            <p:ph type="sldNum" sz="quarter" idx="12"/>
          </p:nvPr>
        </p:nvSpPr>
        <p:spPr/>
        <p:txBody>
          <a:bodyPr/>
          <a:lstStyle>
            <a:lvl1pPr>
              <a:defRPr/>
            </a:lvl1pPr>
          </a:lstStyle>
          <a:p>
            <a:fld id="{2446079C-3E54-4144-B75D-4A6E7218CB1F}"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2.pn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1027" name="文本占位符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fld id="{1FC76A9D-C6B6-4D3B-B41A-57CA10A90C97}" type="datetimeFigureOut">
              <a:rPr lang="en-US" smtClean="0"/>
            </a:fld>
            <a:endParaRPr 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endParaRPr 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r" eaLnBrk="1" hangingPunct="1">
              <a:defRPr sz="1200">
                <a:solidFill>
                  <a:srgbClr val="898989"/>
                </a:solidFill>
              </a:defRPr>
            </a:lvl1pPr>
          </a:lstStyle>
          <a:p>
            <a:fld id="{2446079C-3E54-4144-B75D-4A6E7218CB1F}"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9.png"/><Relationship Id="rId1" Type="http://schemas.openxmlformats.org/officeDocument/2006/relationships/image" Target="../media/image8.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slide" Target="slide44.xml"/><Relationship Id="rId6" Type="http://schemas.openxmlformats.org/officeDocument/2006/relationships/slide" Target="slide37.xml"/><Relationship Id="rId5" Type="http://schemas.openxmlformats.org/officeDocument/2006/relationships/slide" Target="slide24.xml"/><Relationship Id="rId4" Type="http://schemas.openxmlformats.org/officeDocument/2006/relationships/slide" Target="slide21.xml"/><Relationship Id="rId3" Type="http://schemas.openxmlformats.org/officeDocument/2006/relationships/slide" Target="slide8.xml"/><Relationship Id="rId2" Type="http://schemas.openxmlformats.org/officeDocument/2006/relationships/slide" Target="slide7.xml"/><Relationship Id="rId1" Type="http://schemas.openxmlformats.org/officeDocument/2006/relationships/slide" Target="slide3.xml"/></Relationships>
</file>

<file path=ppt/slides/_rels/slide20.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slide" Target="slide2.xml"/><Relationship Id="rId5" Type="http://schemas.microsoft.com/office/2007/relationships/diagramDrawing" Target="../diagrams/drawing3.xml"/><Relationship Id="rId4" Type="http://schemas.openxmlformats.org/officeDocument/2006/relationships/diagramColors" Target="../diagrams/colors3.xml"/><Relationship Id="rId3" Type="http://schemas.openxmlformats.org/officeDocument/2006/relationships/diagramQuickStyle" Target="../diagrams/quickStyle3.xml"/><Relationship Id="rId2" Type="http://schemas.openxmlformats.org/officeDocument/2006/relationships/diagramLayout" Target="../diagrams/layout3.xml"/><Relationship Id="rId1" Type="http://schemas.openxmlformats.org/officeDocument/2006/relationships/diagramData" Target="../diagrams/data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slide" Target="slide2.xml"/></Relationships>
</file>

<file path=ppt/slides/_rels/slide24.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microsoft.com/office/2007/relationships/diagramDrawing" Target="../diagrams/drawing4.xml"/><Relationship Id="rId4" Type="http://schemas.openxmlformats.org/officeDocument/2006/relationships/diagramColors" Target="../diagrams/colors4.xml"/><Relationship Id="rId3" Type="http://schemas.openxmlformats.org/officeDocument/2006/relationships/diagramQuickStyle" Target="../diagrams/quickStyle4.xml"/><Relationship Id="rId2" Type="http://schemas.openxmlformats.org/officeDocument/2006/relationships/diagramLayout" Target="../diagrams/layout4.xml"/><Relationship Id="rId1" Type="http://schemas.openxmlformats.org/officeDocument/2006/relationships/diagramData" Target="../diagrams/data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9" Type="http://schemas.openxmlformats.org/officeDocument/2006/relationships/diagramColors" Target="../diagrams/colors2.xml"/><Relationship Id="rId8" Type="http://schemas.openxmlformats.org/officeDocument/2006/relationships/diagramQuickStyle" Target="../diagrams/quickStyle2.xml"/><Relationship Id="rId7" Type="http://schemas.openxmlformats.org/officeDocument/2006/relationships/diagramLayout" Target="../diagrams/layout2.xml"/><Relationship Id="rId6" Type="http://schemas.openxmlformats.org/officeDocument/2006/relationships/diagramData" Target="../diagrams/data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1" Type="http://schemas.openxmlformats.org/officeDocument/2006/relationships/slideLayout" Target="../slideLayouts/slideLayout1.xml"/><Relationship Id="rId10" Type="http://schemas.microsoft.com/office/2007/relationships/diagramDrawing" Target="../diagrams/drawing2.xml"/><Relationship Id="rId1"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5.jpeg"/><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slide" Target="slide2.xml"/></Relationships>
</file>

<file path=ppt/slides/_rels/slide37.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2.jpe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slide" Target="slide2.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hyperlink" Target="https://baijiahao.baidu.com/s?id=1656982050500681395&amp;wfr=spider&amp;for=pc" TargetMode="External"/><Relationship Id="rId1" Type="http://schemas.openxmlformats.org/officeDocument/2006/relationships/hyperlink" Target="https://pan.baidu.com/s/1Y3vKEXVSBBgU5ueBX1w33Q" TargetMode="Externa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3.png"/></Relationships>
</file>

<file path=ppt/slides/_rels/slide4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slide" Target="slide2.xml"/><Relationship Id="rId2" Type="http://schemas.openxmlformats.org/officeDocument/2006/relationships/image" Target="../media/image25.png"/><Relationship Id="rId1" Type="http://schemas.openxmlformats.org/officeDocument/2006/relationships/image" Target="../media/image2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slide" Target="slide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slide" Target="slide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占位符 4"/>
          <p:cNvSpPr>
            <a:spLocks noGrp="1"/>
          </p:cNvSpPr>
          <p:nvPr>
            <p:ph type="body" sz="quarter" idx="4294967295"/>
          </p:nvPr>
        </p:nvSpPr>
        <p:spPr>
          <a:xfrm>
            <a:off x="1948070" y="2222011"/>
            <a:ext cx="9372600" cy="1060196"/>
          </a:xfrm>
          <a:prstGeom prst="rect">
            <a:avLst/>
          </a:prstGeom>
        </p:spPr>
        <p:txBody>
          <a:bodyPr/>
          <a:lstStyle/>
          <a:p>
            <a:pPr>
              <a:buNone/>
            </a:pPr>
            <a:r>
              <a:rPr lang="zh-CN" altLang="en-US" sz="4000" b="1" dirty="0" smtClean="0">
                <a:solidFill>
                  <a:srgbClr val="044875"/>
                </a:solidFill>
                <a:latin typeface="微软雅黑" panose="020B0503020204020204" pitchFamily="34" charset="-122"/>
                <a:ea typeface="微软雅黑" panose="020B0503020204020204" pitchFamily="34" charset="-122"/>
              </a:rPr>
              <a:t>苏州市学校新型冠状病毒肺炎防控技术</a:t>
            </a:r>
            <a:endParaRPr lang="zh-CN" altLang="en-US" sz="4000" b="1" dirty="0">
              <a:solidFill>
                <a:srgbClr val="044875"/>
              </a:solidFill>
              <a:latin typeface="微软雅黑" panose="020B0503020204020204" pitchFamily="34" charset="-122"/>
              <a:ea typeface="微软雅黑" panose="020B0503020204020204" pitchFamily="34" charset="-122"/>
            </a:endParaRPr>
          </a:p>
        </p:txBody>
      </p:sp>
      <p:sp>
        <p:nvSpPr>
          <p:cNvPr id="9" name="内容占位符 2"/>
          <p:cNvSpPr txBox="1"/>
          <p:nvPr/>
        </p:nvSpPr>
        <p:spPr>
          <a:xfrm>
            <a:off x="2743199" y="4890052"/>
            <a:ext cx="6271592" cy="1292087"/>
          </a:xfrm>
          <a:prstGeom prst="rect">
            <a:avLst/>
          </a:prstGeom>
        </p:spPr>
        <p:txBody>
          <a:bodyPr/>
          <a:lstStyle>
            <a:lvl1pPr marL="0" indent="0" algn="ctr" rtl="0" eaLnBrk="1" fontAlgn="base" hangingPunct="1">
              <a:lnSpc>
                <a:spcPct val="90000"/>
              </a:lnSpc>
              <a:spcBef>
                <a:spcPts val="1000"/>
              </a:spcBef>
              <a:spcAft>
                <a:spcPct val="0"/>
              </a:spcAft>
              <a:buFont typeface="Arial" panose="020B0604020202020204" pitchFamily="34" charset="0"/>
              <a:buNone/>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800" dirty="0" smtClean="0">
                <a:solidFill>
                  <a:srgbClr val="044875"/>
                </a:solidFill>
                <a:latin typeface="微软雅黑" panose="020B0503020204020204" pitchFamily="34" charset="-122"/>
                <a:ea typeface="微软雅黑" panose="020B0503020204020204" pitchFamily="34" charset="-122"/>
              </a:rPr>
              <a:t>苏州市疾病预防控制中心         编</a:t>
            </a:r>
            <a:endParaRPr lang="en-US" altLang="zh-CN" sz="1800" dirty="0" smtClean="0">
              <a:solidFill>
                <a:srgbClr val="044875"/>
              </a:solidFill>
              <a:latin typeface="微软雅黑" panose="020B0503020204020204" pitchFamily="34" charset="-122"/>
              <a:ea typeface="微软雅黑" panose="020B0503020204020204" pitchFamily="34" charset="-122"/>
            </a:endParaRPr>
          </a:p>
          <a:p>
            <a:r>
              <a:rPr lang="zh-CN" altLang="en-US" sz="1800" dirty="0" smtClean="0">
                <a:solidFill>
                  <a:srgbClr val="044875"/>
                </a:solidFill>
                <a:latin typeface="微软雅黑" panose="020B0503020204020204" pitchFamily="34" charset="-122"/>
                <a:ea typeface="微软雅黑" panose="020B0503020204020204" pitchFamily="34" charset="-122"/>
              </a:rPr>
              <a:t>苏州市卫健委   苏州市教育局   审</a:t>
            </a:r>
            <a:endParaRPr lang="en-US" altLang="zh-CN" sz="1800" dirty="0" smtClean="0">
              <a:solidFill>
                <a:srgbClr val="044875"/>
              </a:solidFill>
              <a:latin typeface="微软雅黑" panose="020B0503020204020204" pitchFamily="34" charset="-122"/>
              <a:ea typeface="微软雅黑" panose="020B0503020204020204" pitchFamily="34" charset="-122"/>
            </a:endParaRPr>
          </a:p>
          <a:p>
            <a:r>
              <a:rPr lang="en-US" altLang="zh-CN" sz="1800" dirty="0" smtClean="0">
                <a:solidFill>
                  <a:srgbClr val="044875"/>
                </a:solidFill>
                <a:latin typeface="微软雅黑" panose="020B0503020204020204" pitchFamily="34" charset="-122"/>
                <a:ea typeface="微软雅黑" panose="020B0503020204020204" pitchFamily="34" charset="-122"/>
              </a:rPr>
              <a:t>2020</a:t>
            </a:r>
            <a:r>
              <a:rPr lang="zh-CN" altLang="en-US" sz="1800" dirty="0" smtClean="0">
                <a:solidFill>
                  <a:srgbClr val="044875"/>
                </a:solidFill>
                <a:latin typeface="微软雅黑" panose="020B0503020204020204" pitchFamily="34" charset="-122"/>
                <a:ea typeface="微软雅黑" panose="020B0503020204020204" pitchFamily="34" charset="-122"/>
              </a:rPr>
              <a:t>年</a:t>
            </a:r>
            <a:r>
              <a:rPr lang="en-US" altLang="zh-CN" sz="1800" dirty="0" smtClean="0">
                <a:solidFill>
                  <a:srgbClr val="044875"/>
                </a:solidFill>
                <a:latin typeface="微软雅黑" panose="020B0503020204020204" pitchFamily="34" charset="-122"/>
                <a:ea typeface="微软雅黑" panose="020B0503020204020204" pitchFamily="34" charset="-122"/>
              </a:rPr>
              <a:t>2</a:t>
            </a:r>
            <a:r>
              <a:rPr lang="zh-CN" altLang="en-US" sz="1800" dirty="0" smtClean="0">
                <a:solidFill>
                  <a:srgbClr val="044875"/>
                </a:solidFill>
                <a:latin typeface="微软雅黑" panose="020B0503020204020204" pitchFamily="34" charset="-122"/>
                <a:ea typeface="微软雅黑" panose="020B0503020204020204" pitchFamily="34" charset="-122"/>
              </a:rPr>
              <a:t>月</a:t>
            </a:r>
            <a:r>
              <a:rPr lang="en-US" altLang="zh-CN" sz="1800" dirty="0" smtClean="0">
                <a:solidFill>
                  <a:srgbClr val="044875"/>
                </a:solidFill>
                <a:latin typeface="微软雅黑" panose="020B0503020204020204" pitchFamily="34" charset="-122"/>
                <a:ea typeface="微软雅黑" panose="020B0503020204020204" pitchFamily="34" charset="-122"/>
              </a:rPr>
              <a:t>12</a:t>
            </a:r>
            <a:r>
              <a:rPr lang="zh-CN" altLang="en-US" sz="1800" dirty="0" smtClean="0">
                <a:solidFill>
                  <a:srgbClr val="044875"/>
                </a:solidFill>
                <a:latin typeface="微软雅黑" panose="020B0503020204020204" pitchFamily="34" charset="-122"/>
                <a:ea typeface="微软雅黑" panose="020B0503020204020204" pitchFamily="34" charset="-122"/>
              </a:rPr>
              <a:t>日</a:t>
            </a:r>
            <a:endParaRPr lang="en-US" altLang="zh-CN" sz="1800" dirty="0" smtClean="0">
              <a:solidFill>
                <a:srgbClr val="044875"/>
              </a:solidFill>
              <a:latin typeface="微软雅黑" panose="020B0503020204020204" pitchFamily="34" charset="-122"/>
              <a:ea typeface="微软雅黑" panose="020B0503020204020204" pitchFamily="34" charset="-122"/>
            </a:endParaRPr>
          </a:p>
        </p:txBody>
      </p:sp>
      <p:sp>
        <p:nvSpPr>
          <p:cNvPr id="10" name="内容占位符 2"/>
          <p:cNvSpPr txBox="1"/>
          <p:nvPr/>
        </p:nvSpPr>
        <p:spPr>
          <a:xfrm>
            <a:off x="1003851" y="188845"/>
            <a:ext cx="3468757" cy="427382"/>
          </a:xfrm>
          <a:prstGeom prst="rect">
            <a:avLst/>
          </a:prstGeom>
        </p:spPr>
        <p:txBody>
          <a:bodyPr/>
          <a:lstStyle>
            <a:lvl1pPr marL="0" indent="0" algn="ctr" rtl="0" eaLnBrk="1" fontAlgn="base" hangingPunct="1">
              <a:lnSpc>
                <a:spcPct val="90000"/>
              </a:lnSpc>
              <a:spcBef>
                <a:spcPts val="1000"/>
              </a:spcBef>
              <a:spcAft>
                <a:spcPct val="0"/>
              </a:spcAft>
              <a:buFont typeface="Arial" panose="020B0604020202020204" pitchFamily="34" charset="0"/>
              <a:buNone/>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2400" b="1" dirty="0" smtClean="0">
                <a:solidFill>
                  <a:srgbClr val="044875"/>
                </a:solidFill>
                <a:latin typeface="微软雅黑" panose="020B0503020204020204" pitchFamily="34" charset="-122"/>
                <a:ea typeface="微软雅黑" panose="020B0503020204020204" pitchFamily="34" charset="-122"/>
              </a:rPr>
              <a:t>学校教职员工培训课件</a:t>
            </a:r>
            <a:endParaRPr lang="en-US" sz="24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占位符 4"/>
          <p:cNvSpPr>
            <a:spLocks noGrp="1"/>
          </p:cNvSpPr>
          <p:nvPr>
            <p:ph type="body" sz="quarter" idx="10"/>
          </p:nvPr>
        </p:nvSpPr>
        <p:spPr>
          <a:xfrm>
            <a:off x="1072199" y="171387"/>
            <a:ext cx="4487354" cy="499173"/>
          </a:xfrm>
        </p:spPr>
        <p:txBody>
          <a:bodyPr/>
          <a:lstStyle/>
          <a:p>
            <a:r>
              <a:rPr lang="zh-CN" altLang="en-US" sz="2600" b="1" dirty="0" smtClean="0"/>
              <a:t>学校防控措施</a:t>
            </a:r>
            <a:r>
              <a:rPr lang="en-US" altLang="zh-CN" sz="2600" b="1" dirty="0" smtClean="0"/>
              <a:t>-</a:t>
            </a:r>
            <a:r>
              <a:rPr lang="zh-CN" altLang="en-US" sz="2600" b="1" dirty="0" smtClean="0">
                <a:solidFill>
                  <a:schemeClr val="accent2"/>
                </a:solidFill>
              </a:rPr>
              <a:t>开学前</a:t>
            </a:r>
            <a:endParaRPr lang="zh-CN" altLang="en-US" sz="2400" dirty="0">
              <a:solidFill>
                <a:schemeClr val="accent2"/>
              </a:solidFill>
            </a:endParaRPr>
          </a:p>
        </p:txBody>
      </p:sp>
      <p:sp>
        <p:nvSpPr>
          <p:cNvPr id="5" name="文本占位符 4"/>
          <p:cNvSpPr txBox="1"/>
          <p:nvPr/>
        </p:nvSpPr>
        <p:spPr bwMode="auto">
          <a:xfrm>
            <a:off x="377914" y="816575"/>
            <a:ext cx="11033798" cy="6253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lnSpc>
                <a:spcPct val="150000"/>
              </a:lnSpc>
            </a:pPr>
            <a:r>
              <a:rPr lang="zh-CN" altLang="en-US" sz="2000" b="1" dirty="0" smtClean="0">
                <a:solidFill>
                  <a:schemeClr val="accent2"/>
                </a:solidFill>
                <a:latin typeface="微软雅黑" panose="020B0503020204020204" pitchFamily="34" charset="-122"/>
                <a:ea typeface="微软雅黑" panose="020B0503020204020204" pitchFamily="34" charset="-122"/>
              </a:rPr>
              <a:t>日报</a:t>
            </a:r>
            <a:endParaRPr lang="en-US" altLang="zh-CN" sz="2000" b="1" dirty="0" smtClean="0">
              <a:solidFill>
                <a:schemeClr val="accent2"/>
              </a:solidFill>
              <a:latin typeface="微软雅黑" panose="020B0503020204020204" pitchFamily="34" charset="-122"/>
              <a:ea typeface="微软雅黑" panose="020B0503020204020204" pitchFamily="34" charset="-122"/>
            </a:endParaRPr>
          </a:p>
          <a:p>
            <a:pPr>
              <a:lnSpc>
                <a:spcPct val="150000"/>
              </a:lnSpc>
            </a:pPr>
            <a:endParaRPr lang="en-US" altLang="zh-CN" sz="2000" b="1" dirty="0" smtClean="0">
              <a:solidFill>
                <a:schemeClr val="accent2"/>
              </a:solidFill>
              <a:latin typeface="微软雅黑" panose="020B0503020204020204" pitchFamily="34" charset="-122"/>
              <a:ea typeface="微软雅黑" panose="020B0503020204020204" pitchFamily="34" charset="-122"/>
            </a:endParaRPr>
          </a:p>
          <a:p>
            <a:pPr>
              <a:lnSpc>
                <a:spcPct val="150000"/>
              </a:lnSpc>
            </a:pPr>
            <a:br>
              <a:rPr lang="zh-CN" altLang="en-US" dirty="0" smtClean="0">
                <a:latin typeface="微软雅黑" panose="020B0503020204020204" pitchFamily="34" charset="-122"/>
                <a:ea typeface="微软雅黑" panose="020B0503020204020204" pitchFamily="34" charset="-122"/>
              </a:rPr>
            </a:br>
            <a:endParaRPr lang="en-US" altLang="zh-CN" dirty="0" smtClean="0">
              <a:latin typeface="微软雅黑" panose="020B0503020204020204" pitchFamily="34" charset="-122"/>
              <a:ea typeface="微软雅黑" panose="020B0503020204020204" pitchFamily="34" charset="-122"/>
            </a:endParaRPr>
          </a:p>
          <a:p>
            <a:pPr>
              <a:lnSpc>
                <a:spcPct val="150000"/>
              </a:lnSpc>
              <a:buFont typeface="Arial" panose="020B0604020202020204" pitchFamily="34" charset="0"/>
              <a:buChar char="•"/>
            </a:pPr>
            <a:endParaRPr lang="en-US" altLang="zh-CN" dirty="0" smtClean="0">
              <a:latin typeface="微软雅黑" panose="020B0503020204020204" pitchFamily="34" charset="-122"/>
              <a:ea typeface="微软雅黑" panose="020B0503020204020204" pitchFamily="34" charset="-122"/>
            </a:endParaRPr>
          </a:p>
          <a:p>
            <a:pPr>
              <a:lnSpc>
                <a:spcPct val="150000"/>
              </a:lnSpc>
              <a:buFont typeface="Arial" panose="020B0604020202020204" pitchFamily="34" charset="0"/>
              <a:buChar char="•"/>
            </a:pPr>
            <a:endParaRPr lang="zh-CN" altLang="en-US" dirty="0" smtClean="0">
              <a:latin typeface="微软雅黑" panose="020B0503020204020204" pitchFamily="34" charset="-122"/>
              <a:ea typeface="微软雅黑" panose="020B0503020204020204" pitchFamily="34" charset="-122"/>
            </a:endParaRPr>
          </a:p>
          <a:p>
            <a:pPr lvl="2">
              <a:lnSpc>
                <a:spcPct val="150000"/>
              </a:lnSpc>
            </a:pPr>
            <a:endParaRPr lang="zh-CN" altLang="en-US" sz="2400" dirty="0" smtClean="0">
              <a:latin typeface="微软雅黑" panose="020B0503020204020204" pitchFamily="34" charset="-122"/>
              <a:ea typeface="微软雅黑" panose="020B0503020204020204" pitchFamily="34" charset="-122"/>
            </a:endParaRPr>
          </a:p>
          <a:p>
            <a:pPr lvl="2">
              <a:lnSpc>
                <a:spcPct val="150000"/>
              </a:lnSpc>
              <a:buFont typeface="Arial" panose="020B0604020202020204" pitchFamily="34" charset="0"/>
              <a:buChar char="•"/>
            </a:pPr>
            <a:endParaRPr lang="en-US" altLang="zh-CN" sz="2400" dirty="0" smtClean="0">
              <a:latin typeface="微软雅黑" panose="020B0503020204020204" pitchFamily="34" charset="-122"/>
              <a:ea typeface="微软雅黑" panose="020B0503020204020204" pitchFamily="34" charset="-122"/>
            </a:endParaRPr>
          </a:p>
        </p:txBody>
      </p:sp>
      <p:sp>
        <p:nvSpPr>
          <p:cNvPr id="7" name="矩形 6"/>
          <p:cNvSpPr/>
          <p:nvPr/>
        </p:nvSpPr>
        <p:spPr>
          <a:xfrm>
            <a:off x="437322" y="2030259"/>
            <a:ext cx="2425147" cy="2554545"/>
          </a:xfrm>
          <a:prstGeom prst="rect">
            <a:avLst/>
          </a:prstGeom>
        </p:spPr>
        <p:txBody>
          <a:bodyPr wrap="square">
            <a:spAutoFit/>
          </a:bodyPr>
          <a:lstStyle/>
          <a:p>
            <a:pPr>
              <a:lnSpc>
                <a:spcPct val="200000"/>
              </a:lnSpc>
            </a:pPr>
            <a:r>
              <a:rPr lang="en-US" altLang="zh-CN" sz="1600" b="1" dirty="0" smtClean="0">
                <a:solidFill>
                  <a:schemeClr val="accent5"/>
                </a:solidFill>
                <a:latin typeface="微软雅黑" panose="020B0503020204020204" pitchFamily="34" charset="-122"/>
                <a:ea typeface="微软雅黑" panose="020B0503020204020204" pitchFamily="34" charset="-122"/>
              </a:rPr>
              <a:t>《</a:t>
            </a:r>
            <a:r>
              <a:rPr lang="zh-CN" altLang="en-US" sz="1600" b="1" dirty="0" smtClean="0">
                <a:solidFill>
                  <a:schemeClr val="accent5"/>
                </a:solidFill>
                <a:latin typeface="微软雅黑" panose="020B0503020204020204" pitchFamily="34" charset="-122"/>
                <a:ea typeface="微软雅黑" panose="020B0503020204020204" pitchFamily="34" charset="-122"/>
              </a:rPr>
              <a:t>关于调整全市教育系统新型冠状病毒感染的肺炎疫情防控信息报送工作的通知</a:t>
            </a:r>
            <a:r>
              <a:rPr lang="en-US" altLang="zh-CN" sz="1600" b="1" dirty="0" smtClean="0">
                <a:solidFill>
                  <a:schemeClr val="accent5"/>
                </a:solidFill>
                <a:latin typeface="微软雅黑" panose="020B0503020204020204" pitchFamily="34" charset="-122"/>
                <a:ea typeface="微软雅黑" panose="020B0503020204020204" pitchFamily="34" charset="-122"/>
              </a:rPr>
              <a:t>》</a:t>
            </a:r>
            <a:r>
              <a:rPr lang="zh-CN" altLang="en-US" sz="1600" b="1" dirty="0" smtClean="0">
                <a:solidFill>
                  <a:schemeClr val="accent5"/>
                </a:solidFill>
                <a:latin typeface="微软雅黑" panose="020B0503020204020204" pitchFamily="34" charset="-122"/>
                <a:ea typeface="微软雅黑" panose="020B0503020204020204" pitchFamily="34" charset="-122"/>
              </a:rPr>
              <a:t>（苏防控学校防控</a:t>
            </a:r>
            <a:r>
              <a:rPr lang="en-US" altLang="zh-CN" sz="1600" b="1" dirty="0" smtClean="0">
                <a:solidFill>
                  <a:schemeClr val="accent5"/>
                </a:solidFill>
                <a:latin typeface="微软雅黑" panose="020B0503020204020204" pitchFamily="34" charset="-122"/>
                <a:ea typeface="微软雅黑" panose="020B0503020204020204" pitchFamily="34" charset="-122"/>
              </a:rPr>
              <a:t>〔2020〕4</a:t>
            </a:r>
            <a:r>
              <a:rPr lang="zh-CN" altLang="en-US" sz="1600" b="1" dirty="0" smtClean="0">
                <a:solidFill>
                  <a:schemeClr val="accent5"/>
                </a:solidFill>
                <a:latin typeface="微软雅黑" panose="020B0503020204020204" pitchFamily="34" charset="-122"/>
                <a:ea typeface="微软雅黑" panose="020B0503020204020204" pitchFamily="34" charset="-122"/>
              </a:rPr>
              <a:t>号）</a:t>
            </a:r>
            <a:endParaRPr lang="en-US" altLang="zh-CN" sz="1600" b="1" dirty="0" smtClean="0">
              <a:solidFill>
                <a:schemeClr val="accent5"/>
              </a:solidFill>
              <a:latin typeface="微软雅黑" panose="020B0503020204020204" pitchFamily="34" charset="-122"/>
              <a:ea typeface="微软雅黑" panose="020B0503020204020204" pitchFamily="34" charset="-122"/>
            </a:endParaRPr>
          </a:p>
        </p:txBody>
      </p:sp>
      <p:pic>
        <p:nvPicPr>
          <p:cNvPr id="1026" name="Picture 2"/>
          <p:cNvPicPr>
            <a:picLocks noChangeAspect="1" noChangeArrowheads="1"/>
          </p:cNvPicPr>
          <p:nvPr/>
        </p:nvPicPr>
        <p:blipFill>
          <a:blip r:embed="rId1" cstate="print">
            <a:biLevel thresh="50000"/>
          </a:blip>
          <a:srcRect b="10070"/>
          <a:stretch>
            <a:fillRect/>
          </a:stretch>
        </p:blipFill>
        <p:spPr bwMode="auto">
          <a:xfrm>
            <a:off x="2829793" y="909842"/>
            <a:ext cx="9236311" cy="5262358"/>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占位符 4"/>
          <p:cNvSpPr>
            <a:spLocks noGrp="1"/>
          </p:cNvSpPr>
          <p:nvPr>
            <p:ph type="body" sz="quarter" idx="10"/>
          </p:nvPr>
        </p:nvSpPr>
        <p:spPr>
          <a:xfrm>
            <a:off x="1072199" y="171387"/>
            <a:ext cx="4487354" cy="499173"/>
          </a:xfrm>
        </p:spPr>
        <p:txBody>
          <a:bodyPr/>
          <a:lstStyle/>
          <a:p>
            <a:r>
              <a:rPr lang="zh-CN" altLang="en-US" sz="2600" b="1" dirty="0" smtClean="0"/>
              <a:t>学校防控措施</a:t>
            </a:r>
            <a:r>
              <a:rPr lang="en-US" altLang="zh-CN" sz="2600" b="1" dirty="0" smtClean="0"/>
              <a:t>-</a:t>
            </a:r>
            <a:r>
              <a:rPr lang="zh-CN" altLang="en-US" sz="2600" b="1" dirty="0" smtClean="0">
                <a:solidFill>
                  <a:schemeClr val="accent2"/>
                </a:solidFill>
              </a:rPr>
              <a:t>开学前</a:t>
            </a:r>
            <a:endParaRPr lang="zh-CN" altLang="en-US" sz="2400" dirty="0">
              <a:solidFill>
                <a:schemeClr val="accent2"/>
              </a:solidFill>
            </a:endParaRPr>
          </a:p>
        </p:txBody>
      </p:sp>
      <p:sp>
        <p:nvSpPr>
          <p:cNvPr id="5" name="文本占位符 4"/>
          <p:cNvSpPr txBox="1"/>
          <p:nvPr/>
        </p:nvSpPr>
        <p:spPr bwMode="auto">
          <a:xfrm>
            <a:off x="350747" y="1085623"/>
            <a:ext cx="11692166" cy="5772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lnSpc>
                <a:spcPct val="150000"/>
              </a:lnSpc>
            </a:pPr>
            <a:r>
              <a:rPr lang="en-US" altLang="zh-CN" sz="2000" b="1" dirty="0" smtClean="0">
                <a:solidFill>
                  <a:schemeClr val="accent2"/>
                </a:solidFill>
                <a:latin typeface="微软雅黑" panose="020B0503020204020204" pitchFamily="34" charset="-122"/>
                <a:ea typeface="微软雅黑" panose="020B0503020204020204" pitchFamily="34" charset="-122"/>
              </a:rPr>
              <a:t>3.</a:t>
            </a:r>
            <a:r>
              <a:rPr lang="zh-CN" altLang="zh-CN" sz="2000" b="1" dirty="0" smtClean="0">
                <a:solidFill>
                  <a:schemeClr val="accent2"/>
                </a:solidFill>
                <a:latin typeface="微软雅黑" panose="020B0503020204020204" pitchFamily="34" charset="-122"/>
                <a:ea typeface="微软雅黑" panose="020B0503020204020204" pitchFamily="34" charset="-122"/>
              </a:rPr>
              <a:t>开展健康教育</a:t>
            </a:r>
            <a:endParaRPr lang="en-US" altLang="zh-CN" sz="2000" b="1" dirty="0" smtClean="0">
              <a:solidFill>
                <a:schemeClr val="accent2"/>
              </a:solidFill>
              <a:latin typeface="微软雅黑" panose="020B0503020204020204" pitchFamily="34" charset="-122"/>
              <a:ea typeface="微软雅黑" panose="020B0503020204020204" pitchFamily="34" charset="-122"/>
            </a:endParaRPr>
          </a:p>
          <a:p>
            <a:pPr>
              <a:lnSpc>
                <a:spcPct val="150000"/>
              </a:lnSpc>
            </a:pPr>
            <a:r>
              <a:rPr lang="zh-CN" altLang="zh-CN" dirty="0" smtClean="0">
                <a:latin typeface="微软雅黑" panose="020B0503020204020204" pitchFamily="34" charset="-122"/>
                <a:ea typeface="微软雅黑" panose="020B0503020204020204" pitchFamily="34" charset="-122"/>
              </a:rPr>
              <a:t>尽快将疫情防控关键知识</a:t>
            </a:r>
            <a:r>
              <a:rPr lang="zh-CN" altLang="zh-CN" b="1" dirty="0" smtClean="0">
                <a:latin typeface="微软雅黑" panose="020B0503020204020204" pitchFamily="34" charset="-122"/>
                <a:ea typeface="微软雅黑" panose="020B0503020204020204" pitchFamily="34" charset="-122"/>
              </a:rPr>
              <a:t>通过微信、短信、校信通、校园网等途径</a:t>
            </a:r>
            <a:r>
              <a:rPr lang="zh-CN" altLang="zh-CN" dirty="0" smtClean="0">
                <a:latin typeface="微软雅黑" panose="020B0503020204020204" pitchFamily="34" charset="-122"/>
                <a:ea typeface="微软雅黑" panose="020B0503020204020204" pitchFamily="34" charset="-122"/>
              </a:rPr>
              <a:t>发给师生员工和家长</a:t>
            </a:r>
            <a:endParaRPr lang="en-US" altLang="zh-CN" dirty="0" smtClean="0">
              <a:latin typeface="微软雅黑" panose="020B0503020204020204" pitchFamily="34" charset="-122"/>
              <a:ea typeface="微软雅黑" panose="020B0503020204020204" pitchFamily="34" charset="-122"/>
            </a:endParaRPr>
          </a:p>
          <a:p>
            <a:pPr indent="450850">
              <a:lnSpc>
                <a:spcPct val="150000"/>
              </a:lnSpc>
              <a:buFont typeface="Arial" panose="020B0604020202020204" pitchFamily="34" charset="0"/>
              <a:buChar char="•"/>
            </a:pPr>
            <a:r>
              <a:rPr lang="zh-CN" altLang="zh-CN" dirty="0" smtClean="0">
                <a:latin typeface="微软雅黑" panose="020B0503020204020204" pitchFamily="34" charset="-122"/>
                <a:ea typeface="微软雅黑" panose="020B0503020204020204" pitchFamily="34" charset="-122"/>
              </a:rPr>
              <a:t>普及新型冠状病毒感染的肺炎特征、危害、传播途径、防治办法等</a:t>
            </a:r>
            <a:endParaRPr lang="en-US" altLang="zh-CN" dirty="0" smtClean="0">
              <a:latin typeface="微软雅黑" panose="020B0503020204020204" pitchFamily="34" charset="-122"/>
              <a:ea typeface="微软雅黑" panose="020B0503020204020204" pitchFamily="34" charset="-122"/>
            </a:endParaRPr>
          </a:p>
          <a:p>
            <a:pPr indent="450850">
              <a:lnSpc>
                <a:spcPct val="150000"/>
              </a:lnSpc>
              <a:buFont typeface="Arial" panose="020B0604020202020204" pitchFamily="34" charset="0"/>
              <a:buChar char="•"/>
            </a:pPr>
            <a:r>
              <a:rPr lang="zh-CN" altLang="zh-CN" b="1" dirty="0" smtClean="0">
                <a:latin typeface="微软雅黑" panose="020B0503020204020204" pitchFamily="34" charset="-122"/>
                <a:ea typeface="微软雅黑" panose="020B0503020204020204" pitchFamily="34" charset="-122"/>
              </a:rPr>
              <a:t>引导师生假期</a:t>
            </a:r>
            <a:r>
              <a:rPr lang="zh-CN" altLang="zh-CN" b="1" dirty="0" smtClean="0">
                <a:solidFill>
                  <a:srgbClr val="C00000"/>
                </a:solidFill>
                <a:latin typeface="微软雅黑" panose="020B0503020204020204" pitchFamily="34" charset="-122"/>
                <a:ea typeface="微软雅黑" panose="020B0503020204020204" pitchFamily="34" charset="-122"/>
              </a:rPr>
              <a:t>尽量居家</a:t>
            </a:r>
            <a:r>
              <a:rPr lang="zh-CN" altLang="zh-CN" dirty="0" smtClean="0">
                <a:latin typeface="微软雅黑" panose="020B0503020204020204" pitchFamily="34" charset="-122"/>
                <a:ea typeface="微软雅黑" panose="020B0503020204020204" pitchFamily="34" charset="-122"/>
              </a:rPr>
              <a:t>，减少走亲访友，聚会聚餐</a:t>
            </a:r>
            <a:endParaRPr lang="en-US" altLang="zh-CN" dirty="0" smtClean="0">
              <a:latin typeface="微软雅黑" panose="020B0503020204020204" pitchFamily="34" charset="-122"/>
              <a:ea typeface="微软雅黑" panose="020B0503020204020204" pitchFamily="34" charset="-122"/>
            </a:endParaRPr>
          </a:p>
          <a:p>
            <a:pPr indent="450850">
              <a:lnSpc>
                <a:spcPct val="150000"/>
              </a:lnSpc>
              <a:buFont typeface="Arial" panose="020B0604020202020204" pitchFamily="34" charset="0"/>
              <a:buChar char="•"/>
            </a:pPr>
            <a:r>
              <a:rPr lang="zh-CN" altLang="zh-CN" b="1" dirty="0" smtClean="0">
                <a:solidFill>
                  <a:srgbClr val="C00000"/>
                </a:solidFill>
                <a:latin typeface="微软雅黑" panose="020B0503020204020204" pitchFamily="34" charset="-122"/>
                <a:ea typeface="微软雅黑" panose="020B0503020204020204" pitchFamily="34" charset="-122"/>
              </a:rPr>
              <a:t>不到人员密集公共场所活动</a:t>
            </a:r>
            <a:r>
              <a:rPr lang="zh-CN" altLang="zh-CN" dirty="0" smtClean="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以及公共浴池、温泉、影院、网吧、</a:t>
            </a:r>
            <a:r>
              <a:rPr lang="en-US" altLang="zh-CN" dirty="0" smtClean="0">
                <a:latin typeface="微软雅黑" panose="020B0503020204020204" pitchFamily="34" charset="-122"/>
                <a:ea typeface="微软雅黑" panose="020B0503020204020204" pitchFamily="34" charset="-122"/>
              </a:rPr>
              <a:t>KTV</a:t>
            </a:r>
            <a:r>
              <a:rPr lang="zh-CN" altLang="en-US" dirty="0" smtClean="0">
                <a:latin typeface="微软雅黑" panose="020B0503020204020204" pitchFamily="34" charset="-122"/>
                <a:ea typeface="微软雅黑" panose="020B0503020204020204" pitchFamily="34" charset="-122"/>
              </a:rPr>
              <a:t>、商场、车站、机场、码头、展览馆等</a:t>
            </a:r>
            <a:r>
              <a:rPr lang="zh-CN" altLang="zh-CN" dirty="0" smtClean="0">
                <a:latin typeface="微软雅黑" panose="020B0503020204020204" pitchFamily="34" charset="-122"/>
                <a:ea typeface="微软雅黑" panose="020B0503020204020204" pitchFamily="34" charset="-122"/>
              </a:rPr>
              <a:t>空气流动差的场所。</a:t>
            </a:r>
            <a:endParaRPr lang="en-US" altLang="zh-CN" dirty="0" smtClean="0">
              <a:latin typeface="微软雅黑" panose="020B0503020204020204" pitchFamily="34" charset="-122"/>
              <a:ea typeface="微软雅黑" panose="020B0503020204020204" pitchFamily="34" charset="-122"/>
            </a:endParaRPr>
          </a:p>
          <a:p>
            <a:pPr indent="450850">
              <a:lnSpc>
                <a:spcPct val="150000"/>
              </a:lnSpc>
              <a:buFont typeface="Arial" panose="020B0604020202020204" pitchFamily="34" charset="0"/>
              <a:buChar char="•"/>
            </a:pPr>
            <a:endParaRPr lang="en-US" altLang="zh-CN" dirty="0" smtClean="0">
              <a:latin typeface="微软雅黑" panose="020B0503020204020204" pitchFamily="34" charset="-122"/>
              <a:ea typeface="微软雅黑" panose="020B0503020204020204" pitchFamily="34" charset="-122"/>
            </a:endParaRPr>
          </a:p>
          <a:p>
            <a:pPr marL="450850" indent="-450850">
              <a:lnSpc>
                <a:spcPct val="150000"/>
              </a:lnSpc>
            </a:pPr>
            <a:r>
              <a:rPr lang="en-US" altLang="zh-CN" sz="2000" b="1" dirty="0" smtClean="0">
                <a:solidFill>
                  <a:schemeClr val="accent2"/>
                </a:solidFill>
                <a:latin typeface="微软雅黑" panose="020B0503020204020204" pitchFamily="34" charset="-122"/>
                <a:ea typeface="微软雅黑" panose="020B0503020204020204" pitchFamily="34" charset="-122"/>
              </a:rPr>
              <a:t>4.</a:t>
            </a:r>
            <a:r>
              <a:rPr lang="zh-CN" altLang="zh-CN" sz="2000" b="1" dirty="0" smtClean="0">
                <a:solidFill>
                  <a:schemeClr val="accent2"/>
                </a:solidFill>
                <a:latin typeface="微软雅黑" panose="020B0503020204020204" pitchFamily="34" charset="-122"/>
                <a:ea typeface="微软雅黑" panose="020B0503020204020204" pitchFamily="34" charset="-122"/>
              </a:rPr>
              <a:t>做好个人卫生</a:t>
            </a:r>
            <a:endParaRPr lang="en-US" altLang="zh-CN" sz="2000" b="1" dirty="0" smtClean="0">
              <a:solidFill>
                <a:schemeClr val="accent2"/>
              </a:solidFill>
              <a:latin typeface="微软雅黑" panose="020B0503020204020204" pitchFamily="34" charset="-122"/>
              <a:ea typeface="微软雅黑" panose="020B0503020204020204" pitchFamily="34" charset="-122"/>
            </a:endParaRPr>
          </a:p>
          <a:p>
            <a:pPr marL="450850" indent="-450850">
              <a:lnSpc>
                <a:spcPct val="150000"/>
              </a:lnSpc>
              <a:buFont typeface="Arial" panose="020B0604020202020204" pitchFamily="34" charset="0"/>
              <a:buChar char="•"/>
            </a:pPr>
            <a:r>
              <a:rPr lang="zh-CN" altLang="zh-CN" dirty="0" smtClean="0">
                <a:latin typeface="微软雅黑" panose="020B0503020204020204" pitchFamily="34" charset="-122"/>
                <a:ea typeface="微软雅黑" panose="020B0503020204020204" pitchFamily="34" charset="-122"/>
              </a:rPr>
              <a:t>师生返校途中乘坐公共交通工具时，要</a:t>
            </a:r>
            <a:r>
              <a:rPr lang="zh-CN" altLang="zh-CN" b="1" dirty="0" smtClean="0">
                <a:solidFill>
                  <a:srgbClr val="C00000"/>
                </a:solidFill>
                <a:latin typeface="微软雅黑" panose="020B0503020204020204" pitchFamily="34" charset="-122"/>
                <a:ea typeface="微软雅黑" panose="020B0503020204020204" pitchFamily="34" charset="-122"/>
              </a:rPr>
              <a:t>全程佩戴口罩</a:t>
            </a:r>
            <a:r>
              <a:rPr lang="zh-CN" altLang="zh-CN" dirty="0" smtClean="0">
                <a:latin typeface="微软雅黑" panose="020B0503020204020204" pitchFamily="34" charset="-122"/>
                <a:ea typeface="微软雅黑" panose="020B0503020204020204" pitchFamily="34" charset="-122"/>
              </a:rPr>
              <a:t>，减少接触交通工具的公共物品和部位。</a:t>
            </a:r>
            <a:endParaRPr lang="en-US" altLang="zh-CN" dirty="0" smtClean="0">
              <a:latin typeface="微软雅黑" panose="020B0503020204020204" pitchFamily="34" charset="-122"/>
              <a:ea typeface="微软雅黑" panose="020B0503020204020204" pitchFamily="34" charset="-122"/>
            </a:endParaRPr>
          </a:p>
          <a:p>
            <a:pPr marL="450850" indent="-450850">
              <a:lnSpc>
                <a:spcPct val="150000"/>
              </a:lnSpc>
              <a:buFont typeface="Arial" panose="020B0604020202020204" pitchFamily="34" charset="0"/>
              <a:buChar char="•"/>
            </a:pPr>
            <a:r>
              <a:rPr lang="zh-CN" altLang="zh-CN" dirty="0" smtClean="0">
                <a:latin typeface="微软雅黑" panose="020B0503020204020204" pitchFamily="34" charset="-122"/>
                <a:ea typeface="微软雅黑" panose="020B0503020204020204" pitchFamily="34" charset="-122"/>
              </a:rPr>
              <a:t>打喷嚏或咳嗽时，用手肘衣服遮住口鼻，及时流动水洗手。</a:t>
            </a:r>
            <a:endParaRPr lang="en-US" altLang="zh-CN" dirty="0" smtClean="0">
              <a:latin typeface="微软雅黑" panose="020B0503020204020204" pitchFamily="34" charset="-122"/>
              <a:ea typeface="微软雅黑" panose="020B0503020204020204" pitchFamily="34" charset="-122"/>
            </a:endParaRPr>
          </a:p>
          <a:p>
            <a:pPr marL="450850" indent="-450850">
              <a:lnSpc>
                <a:spcPct val="150000"/>
              </a:lnSpc>
              <a:buFont typeface="Arial" panose="020B0604020202020204" pitchFamily="34" charset="0"/>
              <a:buChar char="•"/>
            </a:pPr>
            <a:r>
              <a:rPr lang="zh-CN" altLang="zh-CN" dirty="0" smtClean="0">
                <a:latin typeface="微软雅黑" panose="020B0503020204020204" pitchFamily="34" charset="-122"/>
                <a:ea typeface="微软雅黑" panose="020B0503020204020204" pitchFamily="34" charset="-122"/>
              </a:rPr>
              <a:t>注意手卫生，未洗手不得触摸口、鼻或眼部。</a:t>
            </a:r>
            <a:endParaRPr lang="zh-CN" altLang="en-US" sz="2400" dirty="0" smtClean="0">
              <a:latin typeface="微软雅黑" panose="020B0503020204020204" pitchFamily="34" charset="-122"/>
              <a:ea typeface="微软雅黑" panose="020B0503020204020204" pitchFamily="34" charset="-122"/>
            </a:endParaRPr>
          </a:p>
          <a:p>
            <a:pPr lvl="2">
              <a:lnSpc>
                <a:spcPct val="150000"/>
              </a:lnSpc>
              <a:buFont typeface="Arial" panose="020B0604020202020204" pitchFamily="34" charset="0"/>
              <a:buChar char="•"/>
            </a:pPr>
            <a:endParaRPr lang="en-US" altLang="zh-CN" sz="2400" dirty="0" smtClean="0">
              <a:latin typeface="微软雅黑" panose="020B0503020204020204" pitchFamily="34" charset="-122"/>
              <a:ea typeface="微软雅黑" panose="020B0503020204020204" pitchFamily="34" charset="-122"/>
            </a:endParaRPr>
          </a:p>
        </p:txBody>
      </p:sp>
      <p:sp>
        <p:nvSpPr>
          <p:cNvPr id="4" name="矩形 3"/>
          <p:cNvSpPr/>
          <p:nvPr/>
        </p:nvSpPr>
        <p:spPr>
          <a:xfrm>
            <a:off x="498692" y="6254124"/>
            <a:ext cx="11083708" cy="276999"/>
          </a:xfrm>
          <a:prstGeom prst="rect">
            <a:avLst/>
          </a:prstGeom>
        </p:spPr>
        <p:txBody>
          <a:bodyPr wrap="square">
            <a:spAutoFit/>
          </a:bodyPr>
          <a:lstStyle/>
          <a:p>
            <a:r>
              <a:rPr lang="zh-CN" altLang="en-US" sz="1200" b="1" dirty="0" smtClean="0">
                <a:solidFill>
                  <a:schemeClr val="accent5"/>
                </a:solidFill>
                <a:latin typeface="微软雅黑" panose="020B0503020204020204" pitchFamily="34" charset="-122"/>
                <a:ea typeface="微软雅黑" panose="020B0503020204020204" pitchFamily="34" charset="-122"/>
              </a:rPr>
              <a:t>参考： </a:t>
            </a:r>
            <a:r>
              <a:rPr lang="en-US" altLang="zh-CN" sz="1200" b="1" dirty="0" smtClean="0">
                <a:solidFill>
                  <a:schemeClr val="accent5"/>
                </a:solidFill>
                <a:latin typeface="微软雅黑" panose="020B0503020204020204" pitchFamily="34" charset="-122"/>
                <a:ea typeface="微软雅黑" panose="020B0503020204020204" pitchFamily="34" charset="-122"/>
              </a:rPr>
              <a:t>《</a:t>
            </a:r>
            <a:r>
              <a:rPr lang="zh-CN" altLang="en-US" sz="1200" b="1" dirty="0" smtClean="0">
                <a:solidFill>
                  <a:schemeClr val="accent5"/>
                </a:solidFill>
                <a:latin typeface="微软雅黑" panose="020B0503020204020204" pitchFamily="34" charset="-122"/>
                <a:ea typeface="微软雅黑" panose="020B0503020204020204" pitchFamily="34" charset="-122"/>
              </a:rPr>
              <a:t>关于印发</a:t>
            </a:r>
            <a:r>
              <a:rPr lang="en-US" altLang="zh-CN" sz="1200" b="1" dirty="0" smtClean="0">
                <a:solidFill>
                  <a:schemeClr val="accent5"/>
                </a:solidFill>
                <a:latin typeface="微软雅黑" panose="020B0503020204020204" pitchFamily="34" charset="-122"/>
                <a:ea typeface="微软雅黑" panose="020B0503020204020204" pitchFamily="34" charset="-122"/>
              </a:rPr>
              <a:t>&lt;</a:t>
            </a:r>
            <a:r>
              <a:rPr lang="zh-CN" altLang="en-US" sz="1200" b="1" dirty="0" smtClean="0">
                <a:solidFill>
                  <a:schemeClr val="accent5"/>
                </a:solidFill>
                <a:latin typeface="微软雅黑" panose="020B0503020204020204" pitchFamily="34" charset="-122"/>
                <a:ea typeface="微软雅黑" panose="020B0503020204020204" pitchFamily="34" charset="-122"/>
              </a:rPr>
              <a:t>江苏省学校及托幼机构新型冠状病毒感染的肺炎防控卫生学技术指南（试行）</a:t>
            </a:r>
            <a:r>
              <a:rPr lang="en-US" altLang="zh-CN" sz="1200" b="1" dirty="0" smtClean="0">
                <a:solidFill>
                  <a:schemeClr val="accent5"/>
                </a:solidFill>
                <a:latin typeface="微软雅黑" panose="020B0503020204020204" pitchFamily="34" charset="-122"/>
                <a:ea typeface="微软雅黑" panose="020B0503020204020204" pitchFamily="34" charset="-122"/>
              </a:rPr>
              <a:t>&gt;</a:t>
            </a:r>
            <a:r>
              <a:rPr lang="zh-CN" altLang="en-US" sz="1200" b="1" dirty="0" smtClean="0">
                <a:solidFill>
                  <a:schemeClr val="accent5"/>
                </a:solidFill>
                <a:latin typeface="微软雅黑" panose="020B0503020204020204" pitchFamily="34" charset="-122"/>
                <a:ea typeface="微软雅黑" panose="020B0503020204020204" pitchFamily="34" charset="-122"/>
              </a:rPr>
              <a:t>等技术指南的通知</a:t>
            </a:r>
            <a:r>
              <a:rPr lang="en-US" altLang="zh-CN" sz="1200" b="1" dirty="0" smtClean="0">
                <a:solidFill>
                  <a:schemeClr val="accent5"/>
                </a:solidFill>
                <a:latin typeface="微软雅黑" panose="020B0503020204020204" pitchFamily="34" charset="-122"/>
                <a:ea typeface="微软雅黑" panose="020B0503020204020204" pitchFamily="34" charset="-122"/>
              </a:rPr>
              <a:t>》</a:t>
            </a:r>
            <a:r>
              <a:rPr lang="zh-CN" altLang="en-US" sz="1200" b="1" dirty="0" smtClean="0">
                <a:solidFill>
                  <a:schemeClr val="accent5"/>
                </a:solidFill>
                <a:latin typeface="微软雅黑" panose="020B0503020204020204" pitchFamily="34" charset="-122"/>
                <a:ea typeface="微软雅黑" panose="020B0503020204020204" pitchFamily="34" charset="-122"/>
              </a:rPr>
              <a:t>（苏肺炎防控办</a:t>
            </a:r>
            <a:r>
              <a:rPr lang="en-US" altLang="zh-CN" sz="1200" b="1" dirty="0" smtClean="0">
                <a:solidFill>
                  <a:schemeClr val="accent5"/>
                </a:solidFill>
                <a:latin typeface="微软雅黑" panose="020B0503020204020204" pitchFamily="34" charset="-122"/>
                <a:ea typeface="微软雅黑" panose="020B0503020204020204" pitchFamily="34" charset="-122"/>
              </a:rPr>
              <a:t>〔2020〕28</a:t>
            </a:r>
            <a:r>
              <a:rPr lang="zh-CN" altLang="en-US" sz="1200" b="1" dirty="0" smtClean="0">
                <a:solidFill>
                  <a:schemeClr val="accent5"/>
                </a:solidFill>
                <a:latin typeface="微软雅黑" panose="020B0503020204020204" pitchFamily="34" charset="-122"/>
                <a:ea typeface="微软雅黑" panose="020B0503020204020204" pitchFamily="34" charset="-122"/>
              </a:rPr>
              <a:t>号）</a:t>
            </a:r>
            <a:endParaRPr lang="en-US" altLang="zh-CN" sz="1200" b="1" dirty="0" smtClean="0">
              <a:solidFill>
                <a:schemeClr val="accent5"/>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占位符 4"/>
          <p:cNvSpPr>
            <a:spLocks noGrp="1"/>
          </p:cNvSpPr>
          <p:nvPr>
            <p:ph type="body" sz="quarter" idx="10"/>
          </p:nvPr>
        </p:nvSpPr>
        <p:spPr>
          <a:xfrm>
            <a:off x="1072199" y="171387"/>
            <a:ext cx="4487354" cy="499173"/>
          </a:xfrm>
        </p:spPr>
        <p:txBody>
          <a:bodyPr/>
          <a:lstStyle/>
          <a:p>
            <a:r>
              <a:rPr lang="zh-CN" altLang="en-US" sz="2600" b="1" dirty="0" smtClean="0"/>
              <a:t>学校防控措施</a:t>
            </a:r>
            <a:r>
              <a:rPr lang="en-US" altLang="zh-CN" sz="2600" b="1" dirty="0" smtClean="0"/>
              <a:t>-</a:t>
            </a:r>
            <a:r>
              <a:rPr lang="zh-CN" altLang="en-US" sz="2600" b="1" dirty="0" smtClean="0">
                <a:solidFill>
                  <a:schemeClr val="accent2"/>
                </a:solidFill>
              </a:rPr>
              <a:t>开学前</a:t>
            </a:r>
            <a:endParaRPr lang="zh-CN" altLang="en-US" sz="2400" dirty="0">
              <a:solidFill>
                <a:schemeClr val="accent2"/>
              </a:solidFill>
            </a:endParaRPr>
          </a:p>
        </p:txBody>
      </p:sp>
      <p:sp>
        <p:nvSpPr>
          <p:cNvPr id="5" name="文本占位符 4"/>
          <p:cNvSpPr txBox="1"/>
          <p:nvPr/>
        </p:nvSpPr>
        <p:spPr bwMode="auto">
          <a:xfrm>
            <a:off x="475450" y="954855"/>
            <a:ext cx="11033798" cy="4494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lnSpc>
                <a:spcPct val="150000"/>
              </a:lnSpc>
            </a:pPr>
            <a:r>
              <a:rPr lang="en-US" altLang="zh-CN" sz="2000" b="1" dirty="0" smtClean="0">
                <a:solidFill>
                  <a:schemeClr val="accent2"/>
                </a:solidFill>
                <a:latin typeface="微软雅黑" panose="020B0503020204020204" pitchFamily="34" charset="-122"/>
                <a:ea typeface="微软雅黑" panose="020B0503020204020204" pitchFamily="34" charset="-122"/>
              </a:rPr>
              <a:t>6.</a:t>
            </a:r>
            <a:r>
              <a:rPr lang="zh-CN" altLang="zh-CN" sz="2000" b="1" dirty="0" smtClean="0">
                <a:solidFill>
                  <a:schemeClr val="accent2"/>
                </a:solidFill>
                <a:latin typeface="微软雅黑" panose="020B0503020204020204" pitchFamily="34" charset="-122"/>
                <a:ea typeface="微软雅黑" panose="020B0503020204020204" pitchFamily="34" charset="-122"/>
              </a:rPr>
              <a:t>科学整治环境</a:t>
            </a:r>
            <a:endParaRPr lang="en-US" altLang="zh-CN" sz="2000" b="1" dirty="0" smtClean="0">
              <a:solidFill>
                <a:schemeClr val="accent2"/>
              </a:solidFill>
              <a:latin typeface="微软雅黑" panose="020B0503020204020204" pitchFamily="34" charset="-122"/>
              <a:ea typeface="微软雅黑" panose="020B0503020204020204" pitchFamily="34" charset="-122"/>
            </a:endParaRPr>
          </a:p>
          <a:p>
            <a:pPr>
              <a:lnSpc>
                <a:spcPct val="150000"/>
              </a:lnSpc>
            </a:pPr>
            <a:r>
              <a:rPr lang="zh-CN" altLang="zh-CN" dirty="0" smtClean="0">
                <a:latin typeface="微软雅黑" panose="020B0503020204020204" pitchFamily="34" charset="-122"/>
                <a:ea typeface="微软雅黑" panose="020B0503020204020204" pitchFamily="34" charset="-122"/>
              </a:rPr>
              <a:t>开展校园环境卫生整治行动，加强校园内教室、宿舍等学生重要集聚场所和厕所、卫生间</a:t>
            </a:r>
            <a:r>
              <a:rPr lang="zh-CN" altLang="zh-CN" b="1" dirty="0" smtClean="0">
                <a:latin typeface="微软雅黑" panose="020B0503020204020204" pitchFamily="34" charset="-122"/>
                <a:ea typeface="微软雅黑" panose="020B0503020204020204" pitchFamily="34" charset="-122"/>
              </a:rPr>
              <a:t>保洁和消毒</a:t>
            </a:r>
            <a:r>
              <a:rPr lang="zh-CN" altLang="zh-CN" dirty="0" smtClean="0">
                <a:latin typeface="微软雅黑" panose="020B0503020204020204" pitchFamily="34" charset="-122"/>
                <a:ea typeface="微软雅黑" panose="020B0503020204020204" pitchFamily="34" charset="-122"/>
              </a:rPr>
              <a:t>，彻底清理卫生死角。</a:t>
            </a:r>
            <a:endParaRPr lang="en-US" altLang="zh-CN" dirty="0" smtClean="0">
              <a:latin typeface="微软雅黑" panose="020B0503020204020204" pitchFamily="34" charset="-122"/>
              <a:ea typeface="微软雅黑" panose="020B0503020204020204" pitchFamily="34" charset="-122"/>
            </a:endParaRPr>
          </a:p>
          <a:p>
            <a:pPr>
              <a:lnSpc>
                <a:spcPct val="150000"/>
              </a:lnSpc>
            </a:pPr>
            <a:r>
              <a:rPr lang="zh-CN" altLang="zh-CN" dirty="0" smtClean="0">
                <a:latin typeface="微软雅黑" panose="020B0503020204020204" pitchFamily="34" charset="-122"/>
                <a:ea typeface="微软雅黑" panose="020B0503020204020204" pitchFamily="34" charset="-122"/>
              </a:rPr>
              <a:t>有条件的学校，</a:t>
            </a:r>
            <a:r>
              <a:rPr lang="zh-CN" altLang="zh-CN" b="1" dirty="0" smtClean="0">
                <a:solidFill>
                  <a:schemeClr val="accent5"/>
                </a:solidFill>
                <a:latin typeface="微软雅黑" panose="020B0503020204020204" pitchFamily="34" charset="-122"/>
                <a:ea typeface="微软雅黑" panose="020B0503020204020204" pitchFamily="34" charset="-122"/>
              </a:rPr>
              <a:t>建议按每</a:t>
            </a:r>
            <a:r>
              <a:rPr lang="en-US" altLang="zh-CN" b="1" dirty="0" smtClean="0">
                <a:solidFill>
                  <a:schemeClr val="accent5"/>
                </a:solidFill>
                <a:latin typeface="微软雅黑" panose="020B0503020204020204" pitchFamily="34" charset="-122"/>
                <a:ea typeface="微软雅黑" panose="020B0503020204020204" pitchFamily="34" charset="-122"/>
              </a:rPr>
              <a:t>40</a:t>
            </a:r>
            <a:r>
              <a:rPr lang="zh-CN" altLang="zh-CN" b="1" dirty="0" smtClean="0">
                <a:solidFill>
                  <a:schemeClr val="accent5"/>
                </a:solidFill>
                <a:latin typeface="微软雅黑" panose="020B0503020204020204" pitchFamily="34" charset="-122"/>
                <a:ea typeface="微软雅黑" panose="020B0503020204020204" pitchFamily="34" charset="-122"/>
              </a:rPr>
              <a:t>人</a:t>
            </a:r>
            <a:r>
              <a:rPr lang="en-US" altLang="zh-CN" b="1" dirty="0" smtClean="0">
                <a:solidFill>
                  <a:schemeClr val="accent5"/>
                </a:solidFill>
                <a:latin typeface="微软雅黑" panose="020B0503020204020204" pitchFamily="34" charset="-122"/>
                <a:ea typeface="微软雅黑" panose="020B0503020204020204" pitchFamily="34" charset="-122"/>
              </a:rPr>
              <a:t>~45</a:t>
            </a:r>
            <a:r>
              <a:rPr lang="zh-CN" altLang="zh-CN" b="1" dirty="0" smtClean="0">
                <a:solidFill>
                  <a:schemeClr val="accent5"/>
                </a:solidFill>
                <a:latin typeface="微软雅黑" panose="020B0503020204020204" pitchFamily="34" charset="-122"/>
                <a:ea typeface="微软雅黑" panose="020B0503020204020204" pitchFamily="34" charset="-122"/>
              </a:rPr>
              <a:t>人设</a:t>
            </a:r>
            <a:r>
              <a:rPr lang="en-US" altLang="zh-CN" b="1" dirty="0" smtClean="0">
                <a:solidFill>
                  <a:schemeClr val="accent5"/>
                </a:solidFill>
                <a:latin typeface="微软雅黑" panose="020B0503020204020204" pitchFamily="34" charset="-122"/>
                <a:ea typeface="微软雅黑" panose="020B0503020204020204" pitchFamily="34" charset="-122"/>
              </a:rPr>
              <a:t>1</a:t>
            </a:r>
            <a:r>
              <a:rPr lang="zh-CN" altLang="zh-CN" b="1" dirty="0" smtClean="0">
                <a:solidFill>
                  <a:schemeClr val="accent5"/>
                </a:solidFill>
                <a:latin typeface="微软雅黑" panose="020B0503020204020204" pitchFamily="34" charset="-122"/>
                <a:ea typeface="微软雅黑" panose="020B0503020204020204" pitchFamily="34" charset="-122"/>
              </a:rPr>
              <a:t>个水龙头，配备必要的洗手液、纸巾和吹干机等设施</a:t>
            </a:r>
            <a:r>
              <a:rPr lang="zh-CN" altLang="zh-CN" dirty="0" smtClean="0">
                <a:latin typeface="微软雅黑" panose="020B0503020204020204" pitchFamily="34" charset="-122"/>
                <a:ea typeface="微软雅黑" panose="020B0503020204020204" pitchFamily="34" charset="-122"/>
              </a:rPr>
              <a:t>。</a:t>
            </a:r>
            <a:endParaRPr lang="en-US" altLang="zh-CN" dirty="0" smtClean="0">
              <a:latin typeface="微软雅黑" panose="020B0503020204020204" pitchFamily="34" charset="-122"/>
              <a:ea typeface="微软雅黑" panose="020B0503020204020204" pitchFamily="34" charset="-122"/>
            </a:endParaRPr>
          </a:p>
          <a:p>
            <a:pPr>
              <a:lnSpc>
                <a:spcPct val="150000"/>
              </a:lnSpc>
            </a:pPr>
            <a:endParaRPr lang="zh-CN" altLang="zh-CN" dirty="0" smtClean="0">
              <a:latin typeface="微软雅黑" panose="020B0503020204020204" pitchFamily="34" charset="-122"/>
              <a:ea typeface="微软雅黑" panose="020B0503020204020204" pitchFamily="34" charset="-122"/>
            </a:endParaRPr>
          </a:p>
          <a:p>
            <a:pPr>
              <a:lnSpc>
                <a:spcPct val="150000"/>
              </a:lnSpc>
            </a:pPr>
            <a:r>
              <a:rPr lang="en-US" altLang="zh-CN" sz="2000" b="1" dirty="0" smtClean="0">
                <a:solidFill>
                  <a:schemeClr val="accent2"/>
                </a:solidFill>
                <a:latin typeface="微软雅黑" panose="020B0503020204020204" pitchFamily="34" charset="-122"/>
                <a:ea typeface="微软雅黑" panose="020B0503020204020204" pitchFamily="34" charset="-122"/>
              </a:rPr>
              <a:t>6.</a:t>
            </a:r>
            <a:r>
              <a:rPr lang="zh-CN" altLang="zh-CN" sz="2000" b="1" dirty="0" smtClean="0">
                <a:solidFill>
                  <a:schemeClr val="accent2"/>
                </a:solidFill>
                <a:latin typeface="微软雅黑" panose="020B0503020204020204" pitchFamily="34" charset="-122"/>
                <a:ea typeface="微软雅黑" panose="020B0503020204020204" pitchFamily="34" charset="-122"/>
              </a:rPr>
              <a:t>做好物资储备</a:t>
            </a:r>
            <a:endParaRPr lang="en-US" altLang="zh-CN" dirty="0" smtClean="0"/>
          </a:p>
          <a:p>
            <a:pPr>
              <a:lnSpc>
                <a:spcPct val="150000"/>
              </a:lnSpc>
            </a:pPr>
            <a:r>
              <a:rPr lang="zh-CN" altLang="zh-CN" dirty="0" smtClean="0">
                <a:latin typeface="微软雅黑" panose="020B0503020204020204" pitchFamily="34" charset="-122"/>
                <a:ea typeface="微软雅黑" panose="020B0503020204020204" pitchFamily="34" charset="-122"/>
              </a:rPr>
              <a:t>学校应储备一定数量的防控物品和物资，如</a:t>
            </a:r>
            <a:r>
              <a:rPr lang="zh-CN" altLang="zh-CN" b="1" dirty="0" smtClean="0">
                <a:latin typeface="微软雅黑" panose="020B0503020204020204" pitchFamily="34" charset="-122"/>
                <a:ea typeface="微软雅黑" panose="020B0503020204020204" pitchFamily="34" charset="-122"/>
              </a:rPr>
              <a:t>口罩、体温计、洗手液、消毒设施或消毒剂</a:t>
            </a:r>
            <a:r>
              <a:rPr lang="zh-CN" altLang="zh-CN" dirty="0" smtClean="0">
                <a:latin typeface="微软雅黑" panose="020B0503020204020204" pitchFamily="34" charset="-122"/>
                <a:ea typeface="微软雅黑" panose="020B0503020204020204" pitchFamily="34" charset="-122"/>
              </a:rPr>
              <a:t>等。</a:t>
            </a:r>
            <a:endParaRPr lang="en-US" altLang="zh-CN" dirty="0" smtClean="0">
              <a:latin typeface="微软雅黑" panose="020B0503020204020204" pitchFamily="34" charset="-122"/>
              <a:ea typeface="微软雅黑" panose="020B0503020204020204" pitchFamily="34" charset="-122"/>
            </a:endParaRPr>
          </a:p>
          <a:p>
            <a:pPr>
              <a:lnSpc>
                <a:spcPct val="150000"/>
              </a:lnSpc>
            </a:pPr>
            <a:endParaRPr lang="zh-CN" altLang="zh-CN" dirty="0" smtClean="0">
              <a:latin typeface="微软雅黑" panose="020B0503020204020204" pitchFamily="34" charset="-122"/>
              <a:ea typeface="微软雅黑" panose="020B0503020204020204" pitchFamily="34" charset="-122"/>
            </a:endParaRPr>
          </a:p>
          <a:p>
            <a:pPr>
              <a:lnSpc>
                <a:spcPct val="150000"/>
              </a:lnSpc>
            </a:pPr>
            <a:r>
              <a:rPr lang="en-US" altLang="zh-CN" sz="2000" b="1" dirty="0" smtClean="0">
                <a:solidFill>
                  <a:schemeClr val="accent2"/>
                </a:solidFill>
                <a:latin typeface="微软雅黑" panose="020B0503020204020204" pitchFamily="34" charset="-122"/>
                <a:ea typeface="微软雅黑" panose="020B0503020204020204" pitchFamily="34" charset="-122"/>
              </a:rPr>
              <a:t>7</a:t>
            </a:r>
            <a:r>
              <a:rPr lang="zh-CN" altLang="zh-CN" sz="2000" b="1" dirty="0" smtClean="0">
                <a:solidFill>
                  <a:schemeClr val="accent2"/>
                </a:solidFill>
                <a:latin typeface="微软雅黑" panose="020B0503020204020204" pitchFamily="34" charset="-122"/>
                <a:ea typeface="微软雅黑" panose="020B0503020204020204" pitchFamily="34" charset="-122"/>
              </a:rPr>
              <a:t>、不得开展和参加大型聚集性活动</a:t>
            </a:r>
            <a:endParaRPr lang="en-US" altLang="zh-CN" dirty="0" smtClean="0"/>
          </a:p>
          <a:p>
            <a:pPr>
              <a:lnSpc>
                <a:spcPct val="150000"/>
              </a:lnSpc>
            </a:pPr>
            <a:r>
              <a:rPr lang="zh-CN" altLang="zh-CN" b="1" dirty="0" smtClean="0">
                <a:latin typeface="微软雅黑" panose="020B0503020204020204" pitchFamily="34" charset="-122"/>
                <a:ea typeface="微软雅黑" panose="020B0503020204020204" pitchFamily="34" charset="-122"/>
              </a:rPr>
              <a:t>一律暂停参加线下培训</a:t>
            </a:r>
            <a:r>
              <a:rPr lang="zh-CN" altLang="zh-CN" dirty="0" smtClean="0">
                <a:latin typeface="微软雅黑" panose="020B0503020204020204" pitchFamily="34" charset="-122"/>
                <a:ea typeface="微软雅黑" panose="020B0503020204020204" pitchFamily="34" charset="-122"/>
              </a:rPr>
              <a:t>，积极参加教育部门或学校组织的线上教学。</a:t>
            </a:r>
            <a:endParaRPr lang="zh-CN" altLang="zh-CN" dirty="0" smtClean="0">
              <a:latin typeface="微软雅黑" panose="020B0503020204020204" pitchFamily="34" charset="-122"/>
              <a:ea typeface="微软雅黑" panose="020B0503020204020204" pitchFamily="34" charset="-122"/>
            </a:endParaRPr>
          </a:p>
          <a:p>
            <a:pPr>
              <a:lnSpc>
                <a:spcPct val="150000"/>
              </a:lnSpc>
            </a:pPr>
            <a:endParaRPr lang="zh-CN" altLang="zh-CN" dirty="0" smtClean="0">
              <a:latin typeface="微软雅黑" panose="020B0503020204020204" pitchFamily="34" charset="-122"/>
              <a:ea typeface="微软雅黑" panose="020B0503020204020204" pitchFamily="34" charset="-122"/>
            </a:endParaRPr>
          </a:p>
          <a:p>
            <a:pPr>
              <a:lnSpc>
                <a:spcPct val="150000"/>
              </a:lnSpc>
              <a:buFont typeface="Arial" panose="020B0604020202020204" pitchFamily="34" charset="0"/>
              <a:buChar char="•"/>
            </a:pPr>
            <a:endParaRPr lang="zh-CN" altLang="en-US" dirty="0" smtClean="0">
              <a:latin typeface="微软雅黑" panose="020B0503020204020204" pitchFamily="34" charset="-122"/>
              <a:ea typeface="微软雅黑" panose="020B0503020204020204" pitchFamily="34" charset="-122"/>
            </a:endParaRPr>
          </a:p>
          <a:p>
            <a:pPr lvl="2">
              <a:lnSpc>
                <a:spcPct val="150000"/>
              </a:lnSpc>
            </a:pPr>
            <a:endParaRPr lang="zh-CN" altLang="en-US" sz="2400" dirty="0" smtClean="0">
              <a:latin typeface="微软雅黑" panose="020B0503020204020204" pitchFamily="34" charset="-122"/>
              <a:ea typeface="微软雅黑" panose="020B0503020204020204" pitchFamily="34" charset="-122"/>
            </a:endParaRPr>
          </a:p>
          <a:p>
            <a:pPr lvl="2">
              <a:lnSpc>
                <a:spcPct val="150000"/>
              </a:lnSpc>
              <a:buFont typeface="Arial" panose="020B0604020202020204" pitchFamily="34" charset="0"/>
              <a:buChar char="•"/>
            </a:pPr>
            <a:endParaRPr lang="en-US" altLang="zh-CN" sz="2400" dirty="0" smtClean="0">
              <a:latin typeface="微软雅黑" panose="020B0503020204020204" pitchFamily="34" charset="-122"/>
              <a:ea typeface="微软雅黑" panose="020B0503020204020204" pitchFamily="34" charset="-122"/>
            </a:endParaRPr>
          </a:p>
        </p:txBody>
      </p:sp>
      <p:sp>
        <p:nvSpPr>
          <p:cNvPr id="7" name="矩形 6"/>
          <p:cNvSpPr/>
          <p:nvPr/>
        </p:nvSpPr>
        <p:spPr>
          <a:xfrm>
            <a:off x="498692" y="6254124"/>
            <a:ext cx="11083708" cy="276999"/>
          </a:xfrm>
          <a:prstGeom prst="rect">
            <a:avLst/>
          </a:prstGeom>
        </p:spPr>
        <p:txBody>
          <a:bodyPr wrap="square">
            <a:spAutoFit/>
          </a:bodyPr>
          <a:lstStyle/>
          <a:p>
            <a:r>
              <a:rPr lang="zh-CN" altLang="en-US" sz="1200" b="1" dirty="0" smtClean="0">
                <a:solidFill>
                  <a:schemeClr val="accent5"/>
                </a:solidFill>
                <a:latin typeface="微软雅黑" panose="020B0503020204020204" pitchFamily="34" charset="-122"/>
                <a:ea typeface="微软雅黑" panose="020B0503020204020204" pitchFamily="34" charset="-122"/>
              </a:rPr>
              <a:t>参考： </a:t>
            </a:r>
            <a:r>
              <a:rPr lang="en-US" altLang="zh-CN" sz="1200" b="1" dirty="0" smtClean="0">
                <a:solidFill>
                  <a:schemeClr val="accent5"/>
                </a:solidFill>
                <a:latin typeface="微软雅黑" panose="020B0503020204020204" pitchFamily="34" charset="-122"/>
                <a:ea typeface="微软雅黑" panose="020B0503020204020204" pitchFamily="34" charset="-122"/>
              </a:rPr>
              <a:t>《</a:t>
            </a:r>
            <a:r>
              <a:rPr lang="zh-CN" altLang="en-US" sz="1200" b="1" dirty="0" smtClean="0">
                <a:solidFill>
                  <a:schemeClr val="accent5"/>
                </a:solidFill>
                <a:latin typeface="微软雅黑" panose="020B0503020204020204" pitchFamily="34" charset="-122"/>
                <a:ea typeface="微软雅黑" panose="020B0503020204020204" pitchFamily="34" charset="-122"/>
              </a:rPr>
              <a:t>关于印发</a:t>
            </a:r>
            <a:r>
              <a:rPr lang="en-US" altLang="zh-CN" sz="1200" b="1" dirty="0" smtClean="0">
                <a:solidFill>
                  <a:schemeClr val="accent5"/>
                </a:solidFill>
                <a:latin typeface="微软雅黑" panose="020B0503020204020204" pitchFamily="34" charset="-122"/>
                <a:ea typeface="微软雅黑" panose="020B0503020204020204" pitchFamily="34" charset="-122"/>
              </a:rPr>
              <a:t>&lt;</a:t>
            </a:r>
            <a:r>
              <a:rPr lang="zh-CN" altLang="en-US" sz="1200" b="1" dirty="0" smtClean="0">
                <a:solidFill>
                  <a:schemeClr val="accent5"/>
                </a:solidFill>
                <a:latin typeface="微软雅黑" panose="020B0503020204020204" pitchFamily="34" charset="-122"/>
                <a:ea typeface="微软雅黑" panose="020B0503020204020204" pitchFamily="34" charset="-122"/>
              </a:rPr>
              <a:t>江苏省学校及托幼机构新型冠状病毒感染的肺炎防控卫生学技术指南（试行）</a:t>
            </a:r>
            <a:r>
              <a:rPr lang="en-US" altLang="zh-CN" sz="1200" b="1" dirty="0" smtClean="0">
                <a:solidFill>
                  <a:schemeClr val="accent5"/>
                </a:solidFill>
                <a:latin typeface="微软雅黑" panose="020B0503020204020204" pitchFamily="34" charset="-122"/>
                <a:ea typeface="微软雅黑" panose="020B0503020204020204" pitchFamily="34" charset="-122"/>
              </a:rPr>
              <a:t>&gt;</a:t>
            </a:r>
            <a:r>
              <a:rPr lang="zh-CN" altLang="en-US" sz="1200" b="1" dirty="0" smtClean="0">
                <a:solidFill>
                  <a:schemeClr val="accent5"/>
                </a:solidFill>
                <a:latin typeface="微软雅黑" panose="020B0503020204020204" pitchFamily="34" charset="-122"/>
                <a:ea typeface="微软雅黑" panose="020B0503020204020204" pitchFamily="34" charset="-122"/>
              </a:rPr>
              <a:t>等技术指南的通知</a:t>
            </a:r>
            <a:r>
              <a:rPr lang="en-US" altLang="zh-CN" sz="1200" b="1" dirty="0" smtClean="0">
                <a:solidFill>
                  <a:schemeClr val="accent5"/>
                </a:solidFill>
                <a:latin typeface="微软雅黑" panose="020B0503020204020204" pitchFamily="34" charset="-122"/>
                <a:ea typeface="微软雅黑" panose="020B0503020204020204" pitchFamily="34" charset="-122"/>
              </a:rPr>
              <a:t>》</a:t>
            </a:r>
            <a:r>
              <a:rPr lang="zh-CN" altLang="en-US" sz="1200" b="1" dirty="0" smtClean="0">
                <a:solidFill>
                  <a:schemeClr val="accent5"/>
                </a:solidFill>
                <a:latin typeface="微软雅黑" panose="020B0503020204020204" pitchFamily="34" charset="-122"/>
                <a:ea typeface="微软雅黑" panose="020B0503020204020204" pitchFamily="34" charset="-122"/>
              </a:rPr>
              <a:t>（苏肺炎防控办</a:t>
            </a:r>
            <a:r>
              <a:rPr lang="en-US" altLang="zh-CN" sz="1200" b="1" dirty="0" smtClean="0">
                <a:solidFill>
                  <a:schemeClr val="accent5"/>
                </a:solidFill>
                <a:latin typeface="微软雅黑" panose="020B0503020204020204" pitchFamily="34" charset="-122"/>
                <a:ea typeface="微软雅黑" panose="020B0503020204020204" pitchFamily="34" charset="-122"/>
              </a:rPr>
              <a:t>〔2020〕28</a:t>
            </a:r>
            <a:r>
              <a:rPr lang="zh-CN" altLang="en-US" sz="1200" b="1" dirty="0" smtClean="0">
                <a:solidFill>
                  <a:schemeClr val="accent5"/>
                </a:solidFill>
                <a:latin typeface="微软雅黑" panose="020B0503020204020204" pitchFamily="34" charset="-122"/>
                <a:ea typeface="微软雅黑" panose="020B0503020204020204" pitchFamily="34" charset="-122"/>
              </a:rPr>
              <a:t>号）</a:t>
            </a:r>
            <a:endParaRPr lang="en-US" altLang="zh-CN" sz="1200" b="1" dirty="0" smtClean="0">
              <a:solidFill>
                <a:schemeClr val="accent5"/>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占位符 4"/>
          <p:cNvSpPr txBox="1"/>
          <p:nvPr/>
        </p:nvSpPr>
        <p:spPr bwMode="auto">
          <a:xfrm>
            <a:off x="478415" y="952663"/>
            <a:ext cx="11226399" cy="5055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457200" indent="-457200">
              <a:lnSpc>
                <a:spcPct val="150000"/>
              </a:lnSpc>
            </a:pPr>
            <a:r>
              <a:rPr lang="en-US" altLang="zh-CN" sz="2000" b="1" dirty="0" smtClean="0">
                <a:solidFill>
                  <a:schemeClr val="accent6">
                    <a:lumMod val="75000"/>
                  </a:schemeClr>
                </a:solidFill>
                <a:latin typeface="微软雅黑" panose="020B0503020204020204" pitchFamily="34" charset="-122"/>
                <a:ea typeface="微软雅黑" panose="020B0503020204020204" pitchFamily="34" charset="-122"/>
              </a:rPr>
              <a:t>1.</a:t>
            </a:r>
            <a:r>
              <a:rPr lang="zh-CN" altLang="en-US" sz="2000" b="1" dirty="0" smtClean="0">
                <a:solidFill>
                  <a:schemeClr val="accent6">
                    <a:lumMod val="75000"/>
                  </a:schemeClr>
                </a:solidFill>
                <a:latin typeface="微软雅黑" panose="020B0503020204020204" pitchFamily="34" charset="-122"/>
                <a:ea typeface="微软雅黑" panose="020B0503020204020204" pitchFamily="34" charset="-122"/>
              </a:rPr>
              <a:t>严格执行制度</a:t>
            </a:r>
            <a:endParaRPr lang="en-US" altLang="zh-CN" sz="2000" b="1" dirty="0" smtClean="0">
              <a:solidFill>
                <a:schemeClr val="accent6">
                  <a:lumMod val="75000"/>
                </a:schemeClr>
              </a:solidFill>
              <a:latin typeface="微软雅黑" panose="020B0503020204020204" pitchFamily="34" charset="-122"/>
              <a:ea typeface="微软雅黑" panose="020B0503020204020204" pitchFamily="34" charset="-122"/>
            </a:endParaRPr>
          </a:p>
          <a:p>
            <a:pPr marL="457200" indent="-457200">
              <a:lnSpc>
                <a:spcPct val="150000"/>
              </a:lnSpc>
              <a:buFont typeface="Arial" panose="020B0604020202020204" pitchFamily="34" charset="0"/>
              <a:buChar char="•"/>
            </a:pPr>
            <a:r>
              <a:rPr lang="zh-CN" altLang="en-US" dirty="0" smtClean="0">
                <a:latin typeface="微软雅黑" panose="020B0503020204020204" pitchFamily="34" charset="-122"/>
                <a:ea typeface="微软雅黑" panose="020B0503020204020204" pitchFamily="34" charset="-122"/>
              </a:rPr>
              <a:t>学校应组织</a:t>
            </a:r>
            <a:r>
              <a:rPr lang="zh-CN" altLang="en-US" b="1" dirty="0" smtClean="0">
                <a:latin typeface="微软雅黑" panose="020B0503020204020204" pitchFamily="34" charset="-122"/>
                <a:ea typeface="微软雅黑" panose="020B0503020204020204" pitchFamily="34" charset="-122"/>
              </a:rPr>
              <a:t>校医、保健老师、各部门负责人员</a:t>
            </a:r>
            <a:r>
              <a:rPr lang="zh-CN" altLang="en-US" dirty="0" smtClean="0">
                <a:latin typeface="微软雅黑" panose="020B0503020204020204" pitchFamily="34" charset="-122"/>
                <a:ea typeface="微软雅黑" panose="020B0503020204020204" pitchFamily="34" charset="-122"/>
              </a:rPr>
              <a:t>学习新型冠状病毒感染肺炎防控知识和疫情应急处置预案，进一步熟悉掌握学校传染病防控工作流程和各项制度，增强法制观念，依法依规开展科学防控。</a:t>
            </a:r>
            <a:endParaRPr lang="en-US" altLang="zh-CN" dirty="0" smtClean="0">
              <a:latin typeface="微软雅黑" panose="020B0503020204020204" pitchFamily="34" charset="-122"/>
              <a:ea typeface="微软雅黑" panose="020B0503020204020204" pitchFamily="34" charset="-122"/>
            </a:endParaRPr>
          </a:p>
          <a:p>
            <a:pPr marL="457200" indent="-457200">
              <a:lnSpc>
                <a:spcPct val="150000"/>
              </a:lnSpc>
            </a:pPr>
            <a:r>
              <a:rPr lang="en-US" altLang="zh-CN" sz="2000" b="1" dirty="0" smtClean="0">
                <a:solidFill>
                  <a:schemeClr val="accent6">
                    <a:lumMod val="75000"/>
                  </a:schemeClr>
                </a:solidFill>
                <a:latin typeface="微软雅黑" panose="020B0503020204020204" pitchFamily="34" charset="-122"/>
                <a:ea typeface="微软雅黑" panose="020B0503020204020204" pitchFamily="34" charset="-122"/>
              </a:rPr>
              <a:t>2.</a:t>
            </a:r>
            <a:r>
              <a:rPr lang="zh-CN" altLang="en-US" sz="2000" b="1" dirty="0" smtClean="0">
                <a:solidFill>
                  <a:schemeClr val="accent6">
                    <a:lumMod val="75000"/>
                  </a:schemeClr>
                </a:solidFill>
                <a:latin typeface="微软雅黑" panose="020B0503020204020204" pitchFamily="34" charset="-122"/>
                <a:ea typeface="微软雅黑" panose="020B0503020204020204" pitchFamily="34" charset="-122"/>
              </a:rPr>
              <a:t>开展体温检测</a:t>
            </a:r>
            <a:endParaRPr lang="en-US" altLang="zh-CN" sz="2000" b="1" dirty="0" smtClean="0">
              <a:solidFill>
                <a:schemeClr val="accent6">
                  <a:lumMod val="75000"/>
                </a:schemeClr>
              </a:solidFill>
              <a:latin typeface="微软雅黑" panose="020B0503020204020204" pitchFamily="34" charset="-122"/>
              <a:ea typeface="微软雅黑" panose="020B0503020204020204" pitchFamily="34" charset="-122"/>
            </a:endParaRPr>
          </a:p>
          <a:p>
            <a:pPr marL="457200" indent="-457200">
              <a:lnSpc>
                <a:spcPct val="150000"/>
              </a:lnSpc>
              <a:buFont typeface="Arial" panose="020B0604020202020204" pitchFamily="34" charset="0"/>
              <a:buChar char="•"/>
            </a:pPr>
            <a:r>
              <a:rPr lang="zh-CN" altLang="en-US" dirty="0" smtClean="0">
                <a:latin typeface="微软雅黑" panose="020B0503020204020204" pitchFamily="34" charset="-122"/>
                <a:ea typeface="微软雅黑" panose="020B0503020204020204" pitchFamily="34" charset="-122"/>
              </a:rPr>
              <a:t>学校密切监测师生员工健康状态，落实</a:t>
            </a:r>
            <a:r>
              <a:rPr lang="zh-CN" altLang="en-US" b="1" dirty="0" smtClean="0">
                <a:solidFill>
                  <a:srgbClr val="C00000"/>
                </a:solidFill>
                <a:latin typeface="微软雅黑" panose="020B0503020204020204" pitchFamily="34" charset="-122"/>
                <a:ea typeface="微软雅黑" panose="020B0503020204020204" pitchFamily="34" charset="-122"/>
              </a:rPr>
              <a:t>晨午检</a:t>
            </a:r>
            <a:r>
              <a:rPr lang="zh-CN" altLang="en-US" dirty="0" smtClean="0">
                <a:latin typeface="微软雅黑" panose="020B0503020204020204" pitchFamily="34" charset="-122"/>
                <a:ea typeface="微软雅黑" panose="020B0503020204020204" pitchFamily="34" charset="-122"/>
              </a:rPr>
              <a:t>制度，</a:t>
            </a:r>
            <a:r>
              <a:rPr lang="zh-CN" altLang="en-US" b="1" dirty="0" smtClean="0">
                <a:solidFill>
                  <a:srgbClr val="C00000"/>
                </a:solidFill>
                <a:latin typeface="微软雅黑" panose="020B0503020204020204" pitchFamily="34" charset="-122"/>
                <a:ea typeface="微软雅黑" panose="020B0503020204020204" pitchFamily="34" charset="-122"/>
              </a:rPr>
              <a:t>每日</a:t>
            </a:r>
            <a:r>
              <a:rPr lang="en-US" altLang="zh-CN" b="1" dirty="0" smtClean="0">
                <a:solidFill>
                  <a:srgbClr val="C00000"/>
                </a:solidFill>
                <a:latin typeface="微软雅黑" panose="020B0503020204020204" pitchFamily="34" charset="-122"/>
                <a:ea typeface="微软雅黑" panose="020B0503020204020204" pitchFamily="34" charset="-122"/>
              </a:rPr>
              <a:t>2</a:t>
            </a:r>
            <a:r>
              <a:rPr lang="zh-CN" altLang="en-US" b="1" dirty="0" smtClean="0">
                <a:solidFill>
                  <a:srgbClr val="C00000"/>
                </a:solidFill>
                <a:latin typeface="微软雅黑" panose="020B0503020204020204" pitchFamily="34" charset="-122"/>
                <a:ea typeface="微软雅黑" panose="020B0503020204020204" pitchFamily="34" charset="-122"/>
              </a:rPr>
              <a:t>次监测体温并做好登记</a:t>
            </a:r>
            <a:endParaRPr lang="en-US" altLang="zh-CN" b="1" dirty="0" smtClean="0">
              <a:solidFill>
                <a:srgbClr val="C00000"/>
              </a:solidFill>
              <a:latin typeface="微软雅黑" panose="020B0503020204020204" pitchFamily="34" charset="-122"/>
              <a:ea typeface="微软雅黑" panose="020B0503020204020204" pitchFamily="34" charset="-122"/>
            </a:endParaRPr>
          </a:p>
          <a:p>
            <a:pPr marL="457200" indent="-457200">
              <a:lnSpc>
                <a:spcPct val="150000"/>
              </a:lnSpc>
              <a:buFont typeface="Arial" panose="020B0604020202020204" pitchFamily="34" charset="0"/>
              <a:buChar char="•"/>
            </a:pPr>
            <a:r>
              <a:rPr lang="zh-CN" altLang="en-US" dirty="0" smtClean="0">
                <a:latin typeface="微软雅黑" panose="020B0503020204020204" pitchFamily="34" charset="-122"/>
                <a:ea typeface="微软雅黑" panose="020B0503020204020204" pitchFamily="34" charset="-122"/>
              </a:rPr>
              <a:t>体温（腋温）超过</a:t>
            </a:r>
            <a:r>
              <a:rPr lang="en-US" altLang="zh-CN" b="1" dirty="0" smtClean="0">
                <a:solidFill>
                  <a:srgbClr val="C00000"/>
                </a:solidFill>
                <a:latin typeface="微软雅黑" panose="020B0503020204020204" pitchFamily="34" charset="-122"/>
                <a:ea typeface="微软雅黑" panose="020B0503020204020204" pitchFamily="34" charset="-122"/>
              </a:rPr>
              <a:t>37.3℃</a:t>
            </a:r>
            <a:r>
              <a:rPr lang="zh-CN" altLang="en-US" dirty="0" smtClean="0">
                <a:latin typeface="微软雅黑" panose="020B0503020204020204" pitchFamily="34" charset="-122"/>
                <a:ea typeface="微软雅黑" panose="020B0503020204020204" pitchFamily="34" charset="-122"/>
              </a:rPr>
              <a:t>的发热者，学校应及时送医诊疗。</a:t>
            </a:r>
            <a:endParaRPr lang="zh-CN" altLang="en-US" dirty="0" smtClean="0">
              <a:latin typeface="微软雅黑" panose="020B0503020204020204" pitchFamily="34" charset="-122"/>
              <a:ea typeface="微软雅黑" panose="020B0503020204020204" pitchFamily="34" charset="-122"/>
            </a:endParaRPr>
          </a:p>
          <a:p>
            <a:pPr marL="457200" indent="-457200">
              <a:lnSpc>
                <a:spcPct val="150000"/>
              </a:lnSpc>
            </a:pPr>
            <a:r>
              <a:rPr lang="en-US" altLang="zh-CN" sz="2000" b="1" dirty="0" smtClean="0">
                <a:solidFill>
                  <a:schemeClr val="accent6">
                    <a:lumMod val="75000"/>
                  </a:schemeClr>
                </a:solidFill>
                <a:latin typeface="微软雅黑" panose="020B0503020204020204" pitchFamily="34" charset="-122"/>
                <a:ea typeface="微软雅黑" panose="020B0503020204020204" pitchFamily="34" charset="-122"/>
              </a:rPr>
              <a:t>3.</a:t>
            </a:r>
            <a:r>
              <a:rPr lang="zh-CN" altLang="en-US" sz="2000" b="1" dirty="0" smtClean="0">
                <a:solidFill>
                  <a:schemeClr val="accent6">
                    <a:lumMod val="75000"/>
                  </a:schemeClr>
                </a:solidFill>
                <a:latin typeface="微软雅黑" panose="020B0503020204020204" pitchFamily="34" charset="-122"/>
                <a:ea typeface="微软雅黑" panose="020B0503020204020204" pitchFamily="34" charset="-122"/>
              </a:rPr>
              <a:t>开展缺课登记</a:t>
            </a:r>
            <a:endParaRPr lang="en-US" altLang="zh-CN" sz="2000" b="1" dirty="0" smtClean="0">
              <a:solidFill>
                <a:schemeClr val="accent6">
                  <a:lumMod val="75000"/>
                </a:schemeClr>
              </a:solidFill>
              <a:latin typeface="微软雅黑" panose="020B0503020204020204" pitchFamily="34" charset="-122"/>
              <a:ea typeface="微软雅黑" panose="020B0503020204020204" pitchFamily="34" charset="-122"/>
            </a:endParaRPr>
          </a:p>
          <a:p>
            <a:pPr marL="457200" indent="-457200">
              <a:lnSpc>
                <a:spcPct val="150000"/>
              </a:lnSpc>
              <a:buFont typeface="Arial" panose="020B0604020202020204" pitchFamily="34" charset="0"/>
              <a:buChar char="•"/>
            </a:pPr>
            <a:r>
              <a:rPr lang="zh-CN" altLang="en-US" dirty="0" smtClean="0">
                <a:latin typeface="微软雅黑" panose="020B0503020204020204" pitchFamily="34" charset="-122"/>
                <a:ea typeface="微软雅黑" panose="020B0503020204020204" pitchFamily="34" charset="-122"/>
              </a:rPr>
              <a:t>严格执行学生因病缺课登记追踪制度，中小学校要在</a:t>
            </a:r>
            <a:r>
              <a:rPr lang="en-US" altLang="zh-CN" b="1" dirty="0" smtClean="0">
                <a:solidFill>
                  <a:srgbClr val="C00000"/>
                </a:solidFill>
                <a:latin typeface="微软雅黑" panose="020B0503020204020204" pitchFamily="34" charset="-122"/>
                <a:ea typeface="微软雅黑" panose="020B0503020204020204" pitchFamily="34" charset="-122"/>
              </a:rPr>
              <a:t>24</a:t>
            </a:r>
            <a:r>
              <a:rPr lang="zh-CN" altLang="en-US" b="1" dirty="0" smtClean="0">
                <a:solidFill>
                  <a:srgbClr val="C00000"/>
                </a:solidFill>
                <a:latin typeface="微软雅黑" panose="020B0503020204020204" pitchFamily="34" charset="-122"/>
                <a:ea typeface="微软雅黑" panose="020B0503020204020204" pitchFamily="34" charset="-122"/>
              </a:rPr>
              <a:t>小时内将学生因病缺课信息报至“江苏省学生健康监测系统”</a:t>
            </a:r>
            <a:r>
              <a:rPr lang="zh-CN" altLang="en-US" dirty="0" smtClean="0">
                <a:latin typeface="微软雅黑" panose="020B0503020204020204" pitchFamily="34" charset="-122"/>
                <a:ea typeface="微软雅黑" panose="020B0503020204020204" pitchFamily="34" charset="-122"/>
              </a:rPr>
              <a:t>（</a:t>
            </a:r>
            <a:r>
              <a:rPr lang="en-US" altLang="zh-CN" dirty="0" smtClean="0">
                <a:latin typeface="微软雅黑" panose="020B0503020204020204" pitchFamily="34" charset="-122"/>
                <a:ea typeface="微软雅黑" panose="020B0503020204020204" pitchFamily="34" charset="-122"/>
              </a:rPr>
              <a:t>http://www.jscdc.cn/school</a:t>
            </a:r>
            <a:r>
              <a:rPr lang="zh-CN" altLang="en-US" dirty="0" smtClean="0">
                <a:latin typeface="微软雅黑" panose="020B0503020204020204" pitchFamily="34" charset="-122"/>
                <a:ea typeface="微软雅黑" panose="020B0503020204020204" pitchFamily="34" charset="-122"/>
              </a:rPr>
              <a:t>），其他类型学校免费注册和开放。</a:t>
            </a:r>
            <a:endParaRPr lang="en-US" altLang="zh-CN" dirty="0" smtClean="0">
              <a:latin typeface="微软雅黑" panose="020B0503020204020204" pitchFamily="34" charset="-122"/>
              <a:ea typeface="微软雅黑" panose="020B0503020204020204" pitchFamily="34" charset="-122"/>
            </a:endParaRPr>
          </a:p>
          <a:p>
            <a:pPr marL="457200" lvl="2" indent="-457200">
              <a:lnSpc>
                <a:spcPct val="150000"/>
              </a:lnSpc>
            </a:pPr>
            <a:r>
              <a:rPr lang="en-US" altLang="zh-CN" sz="2000" b="1" dirty="0" smtClean="0">
                <a:solidFill>
                  <a:schemeClr val="accent6">
                    <a:lumMod val="75000"/>
                  </a:schemeClr>
                </a:solidFill>
                <a:latin typeface="微软雅黑" panose="020B0503020204020204" pitchFamily="34" charset="-122"/>
                <a:ea typeface="微软雅黑" panose="020B0503020204020204" pitchFamily="34" charset="-122"/>
              </a:rPr>
              <a:t>4.</a:t>
            </a:r>
            <a:r>
              <a:rPr lang="zh-CN" altLang="en-US" sz="2000" b="1" dirty="0" smtClean="0">
                <a:solidFill>
                  <a:schemeClr val="accent6">
                    <a:lumMod val="75000"/>
                  </a:schemeClr>
                </a:solidFill>
                <a:latin typeface="微软雅黑" panose="020B0503020204020204" pitchFamily="34" charset="-122"/>
                <a:ea typeface="微软雅黑" panose="020B0503020204020204" pitchFamily="34" charset="-122"/>
              </a:rPr>
              <a:t>引导正确佩戴口罩</a:t>
            </a:r>
            <a:endParaRPr lang="en-US" altLang="zh-CN" sz="2000" b="1" dirty="0" smtClean="0">
              <a:solidFill>
                <a:schemeClr val="accent6">
                  <a:lumMod val="75000"/>
                </a:schemeClr>
              </a:solidFill>
              <a:latin typeface="微软雅黑" panose="020B0503020204020204" pitchFamily="34" charset="-122"/>
              <a:ea typeface="微软雅黑" panose="020B0503020204020204" pitchFamily="34" charset="-122"/>
            </a:endParaRPr>
          </a:p>
          <a:p>
            <a:pPr marL="0" lvl="2">
              <a:lnSpc>
                <a:spcPct val="150000"/>
              </a:lnSpc>
              <a:buFont typeface="Arial" panose="020B0604020202020204" pitchFamily="34" charset="0"/>
              <a:buChar char="•"/>
            </a:pPr>
            <a:r>
              <a:rPr lang="zh-CN" altLang="en-US" dirty="0" smtClean="0">
                <a:latin typeface="微软雅黑" panose="020B0503020204020204" pitchFamily="34" charset="-122"/>
                <a:ea typeface="微软雅黑" panose="020B0503020204020204" pitchFamily="34" charset="-122"/>
              </a:rPr>
              <a:t>教育引导广大师生在</a:t>
            </a:r>
            <a:r>
              <a:rPr lang="zh-CN" altLang="en-US" b="1" dirty="0" smtClean="0">
                <a:latin typeface="微软雅黑" panose="020B0503020204020204" pitchFamily="34" charset="-122"/>
                <a:ea typeface="微软雅黑" panose="020B0503020204020204" pitchFamily="34" charset="-122"/>
              </a:rPr>
              <a:t>密闭空间、公共场所及近距离接触过程</a:t>
            </a:r>
            <a:r>
              <a:rPr lang="zh-CN" altLang="en-US" dirty="0" smtClean="0">
                <a:latin typeface="微软雅黑" panose="020B0503020204020204" pitchFamily="34" charset="-122"/>
                <a:ea typeface="微软雅黑" panose="020B0503020204020204" pitchFamily="34" charset="-122"/>
              </a:rPr>
              <a:t>中，要正确佩戴口罩</a:t>
            </a:r>
            <a:endParaRPr lang="zh-CN" altLang="en-US" dirty="0" smtClean="0">
              <a:latin typeface="微软雅黑" panose="020B0503020204020204" pitchFamily="34" charset="-122"/>
              <a:ea typeface="微软雅黑" panose="020B0503020204020204" pitchFamily="34" charset="-122"/>
            </a:endParaRPr>
          </a:p>
          <a:p>
            <a:pPr lvl="2">
              <a:lnSpc>
                <a:spcPct val="150000"/>
              </a:lnSpc>
              <a:buFont typeface="Arial" panose="020B0604020202020204" pitchFamily="34" charset="0"/>
              <a:buChar char="•"/>
            </a:pPr>
            <a:endParaRPr lang="en-US" altLang="zh-CN" sz="1400" dirty="0" smtClean="0">
              <a:solidFill>
                <a:srgbClr val="C00000"/>
              </a:solidFill>
              <a:latin typeface="微软雅黑" panose="020B0503020204020204" pitchFamily="34" charset="-122"/>
              <a:ea typeface="微软雅黑" panose="020B0503020204020204" pitchFamily="34" charset="-122"/>
            </a:endParaRPr>
          </a:p>
        </p:txBody>
      </p:sp>
      <p:sp>
        <p:nvSpPr>
          <p:cNvPr id="6" name="文本占位符 4"/>
          <p:cNvSpPr>
            <a:spLocks noGrp="1"/>
          </p:cNvSpPr>
          <p:nvPr>
            <p:ph type="body" sz="quarter" idx="10"/>
          </p:nvPr>
        </p:nvSpPr>
        <p:spPr>
          <a:xfrm>
            <a:off x="1072199" y="171387"/>
            <a:ext cx="4487354" cy="499173"/>
          </a:xfrm>
        </p:spPr>
        <p:txBody>
          <a:bodyPr/>
          <a:lstStyle/>
          <a:p>
            <a:r>
              <a:rPr lang="zh-CN" altLang="en-US" sz="2600" b="1" dirty="0" smtClean="0"/>
              <a:t>学校防控措施</a:t>
            </a:r>
            <a:r>
              <a:rPr lang="en-US" altLang="zh-CN" sz="2600" b="1" dirty="0" smtClean="0"/>
              <a:t>-</a:t>
            </a:r>
            <a:r>
              <a:rPr lang="zh-CN" altLang="en-US" sz="2600" b="1" dirty="0" smtClean="0">
                <a:solidFill>
                  <a:schemeClr val="accent6">
                    <a:lumMod val="75000"/>
                  </a:schemeClr>
                </a:solidFill>
              </a:rPr>
              <a:t>开学后</a:t>
            </a:r>
            <a:endParaRPr lang="zh-CN" altLang="en-US" sz="2400" dirty="0">
              <a:solidFill>
                <a:schemeClr val="accent6">
                  <a:lumMod val="75000"/>
                </a:schemeClr>
              </a:solidFill>
            </a:endParaRPr>
          </a:p>
        </p:txBody>
      </p:sp>
      <p:sp>
        <p:nvSpPr>
          <p:cNvPr id="5" name="矩形 4"/>
          <p:cNvSpPr/>
          <p:nvPr/>
        </p:nvSpPr>
        <p:spPr>
          <a:xfrm>
            <a:off x="498692" y="6254124"/>
            <a:ext cx="11083708" cy="276999"/>
          </a:xfrm>
          <a:prstGeom prst="rect">
            <a:avLst/>
          </a:prstGeom>
        </p:spPr>
        <p:txBody>
          <a:bodyPr wrap="square">
            <a:spAutoFit/>
          </a:bodyPr>
          <a:lstStyle/>
          <a:p>
            <a:r>
              <a:rPr lang="zh-CN" altLang="en-US" sz="1200" b="1" dirty="0" smtClean="0">
                <a:solidFill>
                  <a:schemeClr val="accent5"/>
                </a:solidFill>
                <a:latin typeface="微软雅黑" panose="020B0503020204020204" pitchFamily="34" charset="-122"/>
                <a:ea typeface="微软雅黑" panose="020B0503020204020204" pitchFamily="34" charset="-122"/>
              </a:rPr>
              <a:t>参考： </a:t>
            </a:r>
            <a:r>
              <a:rPr lang="en-US" altLang="zh-CN" sz="1200" b="1" dirty="0" smtClean="0">
                <a:solidFill>
                  <a:schemeClr val="accent5"/>
                </a:solidFill>
                <a:latin typeface="微软雅黑" panose="020B0503020204020204" pitchFamily="34" charset="-122"/>
                <a:ea typeface="微软雅黑" panose="020B0503020204020204" pitchFamily="34" charset="-122"/>
              </a:rPr>
              <a:t>《</a:t>
            </a:r>
            <a:r>
              <a:rPr lang="zh-CN" altLang="en-US" sz="1200" b="1" dirty="0" smtClean="0">
                <a:solidFill>
                  <a:schemeClr val="accent5"/>
                </a:solidFill>
                <a:latin typeface="微软雅黑" panose="020B0503020204020204" pitchFamily="34" charset="-122"/>
                <a:ea typeface="微软雅黑" panose="020B0503020204020204" pitchFamily="34" charset="-122"/>
              </a:rPr>
              <a:t>关于印发</a:t>
            </a:r>
            <a:r>
              <a:rPr lang="en-US" altLang="zh-CN" sz="1200" b="1" dirty="0" smtClean="0">
                <a:solidFill>
                  <a:schemeClr val="accent5"/>
                </a:solidFill>
                <a:latin typeface="微软雅黑" panose="020B0503020204020204" pitchFamily="34" charset="-122"/>
                <a:ea typeface="微软雅黑" panose="020B0503020204020204" pitchFamily="34" charset="-122"/>
              </a:rPr>
              <a:t>&lt;</a:t>
            </a:r>
            <a:r>
              <a:rPr lang="zh-CN" altLang="en-US" sz="1200" b="1" dirty="0" smtClean="0">
                <a:solidFill>
                  <a:schemeClr val="accent5"/>
                </a:solidFill>
                <a:latin typeface="微软雅黑" panose="020B0503020204020204" pitchFamily="34" charset="-122"/>
                <a:ea typeface="微软雅黑" panose="020B0503020204020204" pitchFamily="34" charset="-122"/>
              </a:rPr>
              <a:t>江苏省学校及托幼机构新型冠状病毒感染的肺炎防控卫生学技术指南（试行）</a:t>
            </a:r>
            <a:r>
              <a:rPr lang="en-US" altLang="zh-CN" sz="1200" b="1" dirty="0" smtClean="0">
                <a:solidFill>
                  <a:schemeClr val="accent5"/>
                </a:solidFill>
                <a:latin typeface="微软雅黑" panose="020B0503020204020204" pitchFamily="34" charset="-122"/>
                <a:ea typeface="微软雅黑" panose="020B0503020204020204" pitchFamily="34" charset="-122"/>
              </a:rPr>
              <a:t>&gt;</a:t>
            </a:r>
            <a:r>
              <a:rPr lang="zh-CN" altLang="en-US" sz="1200" b="1" dirty="0" smtClean="0">
                <a:solidFill>
                  <a:schemeClr val="accent5"/>
                </a:solidFill>
                <a:latin typeface="微软雅黑" panose="020B0503020204020204" pitchFamily="34" charset="-122"/>
                <a:ea typeface="微软雅黑" panose="020B0503020204020204" pitchFamily="34" charset="-122"/>
              </a:rPr>
              <a:t>等技术指南的通知</a:t>
            </a:r>
            <a:r>
              <a:rPr lang="en-US" altLang="zh-CN" sz="1200" b="1" dirty="0" smtClean="0">
                <a:solidFill>
                  <a:schemeClr val="accent5"/>
                </a:solidFill>
                <a:latin typeface="微软雅黑" panose="020B0503020204020204" pitchFamily="34" charset="-122"/>
                <a:ea typeface="微软雅黑" panose="020B0503020204020204" pitchFamily="34" charset="-122"/>
              </a:rPr>
              <a:t>》</a:t>
            </a:r>
            <a:r>
              <a:rPr lang="zh-CN" altLang="en-US" sz="1200" b="1" dirty="0" smtClean="0">
                <a:solidFill>
                  <a:schemeClr val="accent5"/>
                </a:solidFill>
                <a:latin typeface="微软雅黑" panose="020B0503020204020204" pitchFamily="34" charset="-122"/>
                <a:ea typeface="微软雅黑" panose="020B0503020204020204" pitchFamily="34" charset="-122"/>
              </a:rPr>
              <a:t>（苏肺炎防控办</a:t>
            </a:r>
            <a:r>
              <a:rPr lang="en-US" altLang="zh-CN" sz="1200" b="1" dirty="0" smtClean="0">
                <a:solidFill>
                  <a:schemeClr val="accent5"/>
                </a:solidFill>
                <a:latin typeface="微软雅黑" panose="020B0503020204020204" pitchFamily="34" charset="-122"/>
                <a:ea typeface="微软雅黑" panose="020B0503020204020204" pitchFamily="34" charset="-122"/>
              </a:rPr>
              <a:t>〔2020〕28</a:t>
            </a:r>
            <a:r>
              <a:rPr lang="zh-CN" altLang="en-US" sz="1200" b="1" dirty="0" smtClean="0">
                <a:solidFill>
                  <a:schemeClr val="accent5"/>
                </a:solidFill>
                <a:latin typeface="微软雅黑" panose="020B0503020204020204" pitchFamily="34" charset="-122"/>
                <a:ea typeface="微软雅黑" panose="020B0503020204020204" pitchFamily="34" charset="-122"/>
              </a:rPr>
              <a:t>号）</a:t>
            </a:r>
            <a:endParaRPr lang="en-US" altLang="zh-CN" sz="1200" b="1" dirty="0" smtClean="0">
              <a:solidFill>
                <a:schemeClr val="accent5"/>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占位符 4"/>
          <p:cNvSpPr txBox="1"/>
          <p:nvPr/>
        </p:nvSpPr>
        <p:spPr bwMode="auto">
          <a:xfrm>
            <a:off x="145862" y="712897"/>
            <a:ext cx="7461504" cy="5141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lvl="2">
              <a:lnSpc>
                <a:spcPct val="150000"/>
              </a:lnSpc>
            </a:pPr>
            <a:endParaRPr lang="zh-CN" altLang="en-US" dirty="0" smtClean="0">
              <a:latin typeface="微软雅黑" panose="020B0503020204020204" pitchFamily="34" charset="-122"/>
              <a:ea typeface="微软雅黑" panose="020B0503020204020204" pitchFamily="34" charset="-122"/>
            </a:endParaRPr>
          </a:p>
          <a:p>
            <a:pPr marL="457200" lvl="2" indent="-457200">
              <a:lnSpc>
                <a:spcPct val="150000"/>
              </a:lnSpc>
            </a:pPr>
            <a:r>
              <a:rPr lang="en-US" altLang="zh-CN" sz="2000" b="1" dirty="0" smtClean="0">
                <a:solidFill>
                  <a:schemeClr val="accent6">
                    <a:lumMod val="75000"/>
                  </a:schemeClr>
                </a:solidFill>
                <a:latin typeface="微软雅黑" panose="020B0503020204020204" pitchFamily="34" charset="-122"/>
                <a:ea typeface="微软雅黑" panose="020B0503020204020204" pitchFamily="34" charset="-122"/>
              </a:rPr>
              <a:t>5.</a:t>
            </a:r>
            <a:r>
              <a:rPr lang="zh-CN" altLang="en-US" sz="2000" b="1" dirty="0" smtClean="0">
                <a:solidFill>
                  <a:schemeClr val="accent6">
                    <a:lumMod val="75000"/>
                  </a:schemeClr>
                </a:solidFill>
                <a:latin typeface="微软雅黑" panose="020B0503020204020204" pitchFamily="34" charset="-122"/>
                <a:ea typeface="微软雅黑" panose="020B0503020204020204" pitchFamily="34" charset="-122"/>
              </a:rPr>
              <a:t>对重点场所通风消毒</a:t>
            </a:r>
            <a:endParaRPr lang="en-US" altLang="zh-CN" sz="2000" b="1" dirty="0" smtClean="0">
              <a:solidFill>
                <a:schemeClr val="accent6">
                  <a:lumMod val="75000"/>
                </a:schemeClr>
              </a:solidFill>
              <a:latin typeface="微软雅黑" panose="020B0503020204020204" pitchFamily="34" charset="-122"/>
              <a:ea typeface="微软雅黑" panose="020B0503020204020204" pitchFamily="34" charset="-122"/>
            </a:endParaRPr>
          </a:p>
          <a:p>
            <a:pPr marL="182880" lvl="2" indent="-182880">
              <a:lnSpc>
                <a:spcPct val="150000"/>
              </a:lnSpc>
              <a:buFont typeface="Arial" panose="020B0604020202020204" pitchFamily="34" charset="0"/>
              <a:buChar char="•"/>
            </a:pPr>
            <a:r>
              <a:rPr lang="zh-CN" altLang="en-US" dirty="0" smtClean="0">
                <a:latin typeface="微软雅黑" panose="020B0503020204020204" pitchFamily="34" charset="-122"/>
                <a:ea typeface="微软雅黑" panose="020B0503020204020204" pitchFamily="34" charset="-122"/>
              </a:rPr>
              <a:t>通风消毒教室、宿舍、图书馆、活动中心、食堂、礼堂、教室办公室、洗手间等重点场所活动区域，</a:t>
            </a:r>
            <a:r>
              <a:rPr lang="zh-CN" altLang="en-US" b="1" dirty="0" smtClean="0">
                <a:solidFill>
                  <a:srgbClr val="C00000"/>
                </a:solidFill>
                <a:latin typeface="微软雅黑" panose="020B0503020204020204" pitchFamily="34" charset="-122"/>
                <a:ea typeface="微软雅黑" panose="020B0503020204020204" pitchFamily="34" charset="-122"/>
              </a:rPr>
              <a:t>禁止使用中央空调。</a:t>
            </a:r>
            <a:endParaRPr lang="en-US" altLang="zh-CN" b="1" dirty="0" smtClean="0">
              <a:solidFill>
                <a:srgbClr val="C00000"/>
              </a:solidFill>
              <a:latin typeface="微软雅黑" panose="020B0503020204020204" pitchFamily="34" charset="-122"/>
              <a:ea typeface="微软雅黑" panose="020B0503020204020204" pitchFamily="34" charset="-122"/>
            </a:endParaRPr>
          </a:p>
          <a:p>
            <a:pPr marL="182880" lvl="2" indent="-182880">
              <a:lnSpc>
                <a:spcPct val="150000"/>
              </a:lnSpc>
              <a:buFont typeface="Arial" panose="020B0604020202020204" pitchFamily="34" charset="0"/>
              <a:buChar char="•"/>
            </a:pPr>
            <a:r>
              <a:rPr lang="zh-CN" altLang="en-US" b="1" dirty="0" smtClean="0">
                <a:solidFill>
                  <a:srgbClr val="C00000"/>
                </a:solidFill>
                <a:latin typeface="微软雅黑" panose="020B0503020204020204" pitchFamily="34" charset="-122"/>
                <a:ea typeface="微软雅黑" panose="020B0503020204020204" pitchFamily="34" charset="-122"/>
              </a:rPr>
              <a:t>有条件的安装机械通风设施</a:t>
            </a:r>
            <a:r>
              <a:rPr lang="zh-CN" altLang="en-US" dirty="0" smtClean="0">
                <a:latin typeface="微软雅黑" panose="020B0503020204020204" pitchFamily="34" charset="-122"/>
                <a:ea typeface="微软雅黑" panose="020B0503020204020204" pitchFamily="34" charset="-122"/>
              </a:rPr>
              <a:t>；</a:t>
            </a:r>
            <a:r>
              <a:rPr lang="zh-CN" altLang="en-US" b="1" dirty="0" smtClean="0">
                <a:solidFill>
                  <a:srgbClr val="C00000"/>
                </a:solidFill>
                <a:latin typeface="微软雅黑" panose="020B0503020204020204" pitchFamily="34" charset="-122"/>
                <a:ea typeface="微软雅黑" panose="020B0503020204020204" pitchFamily="34" charset="-122"/>
              </a:rPr>
              <a:t>无条件的，保持空气通风。</a:t>
            </a:r>
            <a:r>
              <a:rPr lang="zh-CN" altLang="en-US" b="1" dirty="0" smtClean="0">
                <a:solidFill>
                  <a:schemeClr val="accent5"/>
                </a:solidFill>
                <a:latin typeface="微软雅黑" panose="020B0503020204020204" pitchFamily="34" charset="-122"/>
                <a:ea typeface="微软雅黑" panose="020B0503020204020204" pitchFamily="34" charset="-122"/>
              </a:rPr>
              <a:t>每日早、中、晚打开门窗通风</a:t>
            </a:r>
            <a:r>
              <a:rPr lang="en-US" altLang="zh-CN" b="1" dirty="0" smtClean="0">
                <a:solidFill>
                  <a:schemeClr val="accent5"/>
                </a:solidFill>
                <a:latin typeface="微软雅黑" panose="020B0503020204020204" pitchFamily="34" charset="-122"/>
                <a:ea typeface="微软雅黑" panose="020B0503020204020204" pitchFamily="34" charset="-122"/>
              </a:rPr>
              <a:t>3</a:t>
            </a:r>
            <a:r>
              <a:rPr lang="zh-CN" altLang="en-US" b="1" dirty="0" smtClean="0">
                <a:solidFill>
                  <a:schemeClr val="accent5"/>
                </a:solidFill>
                <a:latin typeface="微软雅黑" panose="020B0503020204020204" pitchFamily="34" charset="-122"/>
                <a:ea typeface="微软雅黑" panose="020B0503020204020204" pitchFamily="34" charset="-122"/>
              </a:rPr>
              <a:t>次，每次至少</a:t>
            </a:r>
            <a:r>
              <a:rPr lang="en-US" altLang="zh-CN" b="1" dirty="0" smtClean="0">
                <a:solidFill>
                  <a:schemeClr val="accent5"/>
                </a:solidFill>
                <a:latin typeface="微软雅黑" panose="020B0503020204020204" pitchFamily="34" charset="-122"/>
                <a:ea typeface="微软雅黑" panose="020B0503020204020204" pitchFamily="34" charset="-122"/>
              </a:rPr>
              <a:t>30</a:t>
            </a:r>
            <a:r>
              <a:rPr lang="zh-CN" altLang="en-US" b="1" dirty="0" smtClean="0">
                <a:solidFill>
                  <a:schemeClr val="accent5"/>
                </a:solidFill>
                <a:latin typeface="微软雅黑" panose="020B0503020204020204" pitchFamily="34" charset="-122"/>
                <a:ea typeface="微软雅黑" panose="020B0503020204020204" pitchFamily="34" charset="-122"/>
              </a:rPr>
              <a:t>分钟</a:t>
            </a:r>
            <a:r>
              <a:rPr lang="zh-CN" altLang="en-US" dirty="0" smtClean="0">
                <a:solidFill>
                  <a:schemeClr val="accent5"/>
                </a:solidFill>
                <a:latin typeface="微软雅黑" panose="020B0503020204020204" pitchFamily="34" charset="-122"/>
                <a:ea typeface="微软雅黑" panose="020B0503020204020204" pitchFamily="34" charset="-122"/>
              </a:rPr>
              <a:t>。</a:t>
            </a:r>
            <a:endParaRPr lang="en-US" altLang="zh-CN" dirty="0" smtClean="0">
              <a:solidFill>
                <a:schemeClr val="accent5"/>
              </a:solidFill>
              <a:latin typeface="微软雅黑" panose="020B0503020204020204" pitchFamily="34" charset="-122"/>
              <a:ea typeface="微软雅黑" panose="020B0503020204020204" pitchFamily="34" charset="-122"/>
            </a:endParaRPr>
          </a:p>
          <a:p>
            <a:pPr marL="182880" lvl="2" indent="-182880">
              <a:lnSpc>
                <a:spcPct val="150000"/>
              </a:lnSpc>
              <a:buFont typeface="Arial" panose="020B0604020202020204" pitchFamily="34" charset="0"/>
              <a:buChar char="•"/>
            </a:pPr>
            <a:r>
              <a:rPr lang="zh-CN" altLang="en-US" b="1" dirty="0" smtClean="0">
                <a:solidFill>
                  <a:srgbClr val="C00000"/>
                </a:solidFill>
                <a:latin typeface="微软雅黑" panose="020B0503020204020204" pitchFamily="34" charset="-122"/>
                <a:ea typeface="微软雅黑" panose="020B0503020204020204" pitchFamily="34" charset="-122"/>
              </a:rPr>
              <a:t>卫生间、洗手池配备洗手液或肥皂</a:t>
            </a:r>
            <a:endParaRPr lang="en-US" altLang="zh-CN" dirty="0" smtClean="0">
              <a:latin typeface="微软雅黑" panose="020B0503020204020204" pitchFamily="34" charset="-122"/>
              <a:ea typeface="微软雅黑" panose="020B0503020204020204" pitchFamily="34" charset="-122"/>
            </a:endParaRPr>
          </a:p>
          <a:p>
            <a:pPr marL="182880" lvl="2" indent="-182880">
              <a:lnSpc>
                <a:spcPct val="150000"/>
              </a:lnSpc>
              <a:buFont typeface="Arial" panose="020B0604020202020204" pitchFamily="34" charset="0"/>
              <a:buChar char="•"/>
            </a:pPr>
            <a:r>
              <a:rPr lang="zh-CN" altLang="en-US" dirty="0" smtClean="0">
                <a:latin typeface="微软雅黑" panose="020B0503020204020204" pitchFamily="34" charset="-122"/>
                <a:ea typeface="微软雅黑" panose="020B0503020204020204" pitchFamily="34" charset="-122"/>
              </a:rPr>
              <a:t>做好预防性消毒：接触频次高的物体表面（如</a:t>
            </a:r>
            <a:r>
              <a:rPr lang="zh-CN" altLang="en-US" b="1" dirty="0" smtClean="0">
                <a:solidFill>
                  <a:schemeClr val="accent5"/>
                </a:solidFill>
                <a:latin typeface="微软雅黑" panose="020B0503020204020204" pitchFamily="34" charset="-122"/>
                <a:ea typeface="微软雅黑" panose="020B0503020204020204" pitchFamily="34" charset="-122"/>
              </a:rPr>
              <a:t>门把手、电梯按钮、共用教室课桌椅等</a:t>
            </a:r>
            <a:r>
              <a:rPr lang="zh-CN" altLang="en-US" dirty="0" smtClean="0">
                <a:solidFill>
                  <a:schemeClr val="accent5"/>
                </a:solidFill>
                <a:latin typeface="微软雅黑" panose="020B0503020204020204" pitchFamily="34" charset="-122"/>
                <a:ea typeface="微软雅黑" panose="020B0503020204020204" pitchFamily="34" charset="-122"/>
              </a:rPr>
              <a:t>）、</a:t>
            </a:r>
            <a:r>
              <a:rPr lang="zh-CN" altLang="en-US" b="1" dirty="0" smtClean="0">
                <a:solidFill>
                  <a:schemeClr val="accent5"/>
                </a:solidFill>
                <a:latin typeface="微软雅黑" panose="020B0503020204020204" pitchFamily="34" charset="-122"/>
                <a:ea typeface="微软雅黑" panose="020B0503020204020204" pitchFamily="34" charset="-122"/>
              </a:rPr>
              <a:t>校医院（室）、食堂、卫生间</a:t>
            </a:r>
            <a:r>
              <a:rPr lang="zh-CN" altLang="en-US" dirty="0" smtClean="0">
                <a:latin typeface="微软雅黑" panose="020B0503020204020204" pitchFamily="34" charset="-122"/>
                <a:ea typeface="微软雅黑" panose="020B0503020204020204" pitchFamily="34" charset="-122"/>
              </a:rPr>
              <a:t>等重点环节。</a:t>
            </a:r>
            <a:endParaRPr lang="en-US" altLang="zh-CN" dirty="0" smtClean="0">
              <a:latin typeface="微软雅黑" panose="020B0503020204020204" pitchFamily="34" charset="-122"/>
              <a:ea typeface="微软雅黑" panose="020B0503020204020204" pitchFamily="34" charset="-122"/>
            </a:endParaRPr>
          </a:p>
          <a:p>
            <a:pPr marL="457200" indent="-457200">
              <a:lnSpc>
                <a:spcPct val="150000"/>
              </a:lnSpc>
            </a:pPr>
            <a:r>
              <a:rPr lang="en-US" altLang="zh-CN" sz="2000" b="1" dirty="0" smtClean="0">
                <a:solidFill>
                  <a:schemeClr val="accent6">
                    <a:lumMod val="75000"/>
                  </a:schemeClr>
                </a:solidFill>
                <a:latin typeface="微软雅黑" panose="020B0503020204020204" pitchFamily="34" charset="-122"/>
                <a:ea typeface="微软雅黑" panose="020B0503020204020204" pitchFamily="34" charset="-122"/>
              </a:rPr>
              <a:t>6.</a:t>
            </a:r>
            <a:r>
              <a:rPr lang="zh-CN" altLang="zh-CN" sz="2000" b="1" dirty="0" smtClean="0">
                <a:solidFill>
                  <a:schemeClr val="accent6">
                    <a:lumMod val="75000"/>
                  </a:schemeClr>
                </a:solidFill>
                <a:latin typeface="微软雅黑" panose="020B0503020204020204" pitchFamily="34" charset="-122"/>
                <a:ea typeface="微软雅黑" panose="020B0503020204020204" pitchFamily="34" charset="-122"/>
              </a:rPr>
              <a:t>加强门卫管理</a:t>
            </a:r>
            <a:endParaRPr lang="en-US" altLang="zh-CN" dirty="0" smtClean="0"/>
          </a:p>
          <a:p>
            <a:pPr marL="457200" indent="-457200">
              <a:lnSpc>
                <a:spcPct val="150000"/>
              </a:lnSpc>
              <a:buFont typeface="Arial" panose="020B0604020202020204" pitchFamily="34" charset="0"/>
              <a:buChar char="•"/>
            </a:pPr>
            <a:r>
              <a:rPr lang="zh-CN" altLang="zh-CN" dirty="0" smtClean="0">
                <a:latin typeface="微软雅黑" panose="020B0503020204020204" pitchFamily="34" charset="-122"/>
                <a:ea typeface="微软雅黑" panose="020B0503020204020204" pitchFamily="34" charset="-122"/>
              </a:rPr>
              <a:t>要切实加强校门及宿舍区的门卫管理工作，</a:t>
            </a:r>
            <a:r>
              <a:rPr lang="zh-CN" altLang="zh-CN" b="1" dirty="0" smtClean="0">
                <a:solidFill>
                  <a:srgbClr val="C00000"/>
                </a:solidFill>
                <a:latin typeface="微软雅黑" panose="020B0503020204020204" pitchFamily="34" charset="-122"/>
                <a:ea typeface="微软雅黑" panose="020B0503020204020204" pitchFamily="34" charset="-122"/>
              </a:rPr>
              <a:t>严禁</a:t>
            </a:r>
            <a:r>
              <a:rPr lang="zh-CN" altLang="en-US" b="1" dirty="0" smtClean="0">
                <a:solidFill>
                  <a:srgbClr val="C00000"/>
                </a:solidFill>
                <a:latin typeface="微软雅黑" panose="020B0503020204020204" pitchFamily="34" charset="-122"/>
                <a:ea typeface="微软雅黑" panose="020B0503020204020204" pitchFamily="34" charset="-122"/>
              </a:rPr>
              <a:t>家长</a:t>
            </a:r>
            <a:r>
              <a:rPr lang="zh-CN" altLang="en-US" b="1" dirty="0" smtClean="0">
                <a:latin typeface="微软雅黑" panose="020B0503020204020204" pitchFamily="34" charset="-122"/>
                <a:ea typeface="微软雅黑" panose="020B0503020204020204" pitchFamily="34" charset="-122"/>
              </a:rPr>
              <a:t>和其他</a:t>
            </a:r>
            <a:r>
              <a:rPr lang="zh-CN" altLang="zh-CN" b="1" dirty="0" smtClean="0">
                <a:latin typeface="微软雅黑" panose="020B0503020204020204" pitchFamily="34" charset="-122"/>
                <a:ea typeface="微软雅黑" panose="020B0503020204020204" pitchFamily="34" charset="-122"/>
              </a:rPr>
              <a:t>外来人员进出学校和宿舍区</a:t>
            </a:r>
            <a:r>
              <a:rPr lang="zh-CN" altLang="zh-CN" dirty="0" smtClean="0">
                <a:latin typeface="微软雅黑" panose="020B0503020204020204" pitchFamily="34" charset="-122"/>
                <a:ea typeface="微软雅黑" panose="020B0503020204020204" pitchFamily="34" charset="-122"/>
              </a:rPr>
              <a:t>。</a:t>
            </a:r>
            <a:endParaRPr lang="zh-CN" altLang="en-US" dirty="0" smtClean="0">
              <a:latin typeface="微软雅黑" panose="020B0503020204020204" pitchFamily="34" charset="-122"/>
              <a:ea typeface="微软雅黑" panose="020B0503020204020204" pitchFamily="34" charset="-122"/>
            </a:endParaRPr>
          </a:p>
          <a:p>
            <a:pPr marL="182880" lvl="2" indent="-182880">
              <a:lnSpc>
                <a:spcPct val="150000"/>
              </a:lnSpc>
              <a:buFont typeface="Arial" panose="020B0604020202020204" pitchFamily="34" charset="0"/>
              <a:buChar char="•"/>
            </a:pPr>
            <a:endParaRPr lang="zh-CN" altLang="en-US" dirty="0" smtClean="0">
              <a:latin typeface="微软雅黑" panose="020B0503020204020204" pitchFamily="34" charset="-122"/>
              <a:ea typeface="微软雅黑" panose="020B0503020204020204" pitchFamily="34" charset="-122"/>
            </a:endParaRPr>
          </a:p>
          <a:p>
            <a:pPr lvl="2">
              <a:lnSpc>
                <a:spcPct val="150000"/>
              </a:lnSpc>
              <a:buFont typeface="Arial" panose="020B0604020202020204" pitchFamily="34" charset="0"/>
              <a:buChar char="•"/>
            </a:pPr>
            <a:endParaRPr lang="en-US" altLang="zh-CN" dirty="0" smtClean="0">
              <a:latin typeface="微软雅黑" panose="020B0503020204020204" pitchFamily="34" charset="-122"/>
              <a:ea typeface="微软雅黑" panose="020B0503020204020204" pitchFamily="34" charset="-122"/>
            </a:endParaRPr>
          </a:p>
          <a:p>
            <a:pPr lvl="2">
              <a:lnSpc>
                <a:spcPct val="150000"/>
              </a:lnSpc>
            </a:pPr>
            <a:endParaRPr lang="en-US" altLang="zh-CN" dirty="0" smtClean="0">
              <a:latin typeface="微软雅黑" panose="020B0503020204020204" pitchFamily="34" charset="-122"/>
              <a:ea typeface="微软雅黑" panose="020B0503020204020204" pitchFamily="34" charset="-122"/>
            </a:endParaRPr>
          </a:p>
          <a:p>
            <a:pPr lvl="2">
              <a:lnSpc>
                <a:spcPct val="150000"/>
              </a:lnSpc>
              <a:buFont typeface="Arial" panose="020B0604020202020204" pitchFamily="34" charset="0"/>
              <a:buChar char="•"/>
            </a:pPr>
            <a:endParaRPr lang="en-US" altLang="zh-CN" dirty="0" smtClean="0">
              <a:latin typeface="微软雅黑" panose="020B0503020204020204" pitchFamily="34" charset="-122"/>
              <a:ea typeface="微软雅黑" panose="020B0503020204020204" pitchFamily="34" charset="-122"/>
            </a:endParaRPr>
          </a:p>
        </p:txBody>
      </p:sp>
      <p:sp>
        <p:nvSpPr>
          <p:cNvPr id="6" name="文本占位符 4"/>
          <p:cNvSpPr>
            <a:spLocks noGrp="1"/>
          </p:cNvSpPr>
          <p:nvPr>
            <p:ph type="body" sz="quarter" idx="10"/>
          </p:nvPr>
        </p:nvSpPr>
        <p:spPr>
          <a:xfrm>
            <a:off x="1072199" y="171387"/>
            <a:ext cx="4487354" cy="499173"/>
          </a:xfrm>
        </p:spPr>
        <p:txBody>
          <a:bodyPr/>
          <a:lstStyle/>
          <a:p>
            <a:r>
              <a:rPr lang="zh-CN" altLang="en-US" sz="2600" b="1" dirty="0" smtClean="0"/>
              <a:t>学校防控措施</a:t>
            </a:r>
            <a:r>
              <a:rPr lang="en-US" altLang="zh-CN" sz="2600" b="1" dirty="0" smtClean="0"/>
              <a:t>-</a:t>
            </a:r>
            <a:r>
              <a:rPr lang="zh-CN" altLang="en-US" sz="2600" b="1" dirty="0" smtClean="0">
                <a:solidFill>
                  <a:schemeClr val="accent6">
                    <a:lumMod val="75000"/>
                  </a:schemeClr>
                </a:solidFill>
              </a:rPr>
              <a:t>开学后</a:t>
            </a:r>
            <a:endParaRPr lang="zh-CN" altLang="en-US" sz="2400" dirty="0">
              <a:solidFill>
                <a:schemeClr val="accent6">
                  <a:lumMod val="75000"/>
                </a:schemeClr>
              </a:solidFill>
            </a:endParaRPr>
          </a:p>
        </p:txBody>
      </p:sp>
      <p:grpSp>
        <p:nvGrpSpPr>
          <p:cNvPr id="2" name="组合 10"/>
          <p:cNvGrpSpPr/>
          <p:nvPr/>
        </p:nvGrpSpPr>
        <p:grpSpPr>
          <a:xfrm>
            <a:off x="7607479" y="2004926"/>
            <a:ext cx="4332844" cy="2781917"/>
            <a:chOff x="7595287" y="1444094"/>
            <a:chExt cx="4332844" cy="2781917"/>
          </a:xfrm>
        </p:grpSpPr>
        <p:pic>
          <p:nvPicPr>
            <p:cNvPr id="3074" name="Picture 2"/>
            <p:cNvPicPr>
              <a:picLocks noChangeAspect="1" noChangeArrowheads="1"/>
            </p:cNvPicPr>
            <p:nvPr/>
          </p:nvPicPr>
          <p:blipFill>
            <a:blip r:embed="rId1" cstate="print"/>
            <a:srcRect/>
            <a:stretch>
              <a:fillRect/>
            </a:stretch>
          </p:blipFill>
          <p:spPr bwMode="auto">
            <a:xfrm>
              <a:off x="7595616" y="2075508"/>
              <a:ext cx="4332515" cy="2150503"/>
            </a:xfrm>
            <a:prstGeom prst="rect">
              <a:avLst/>
            </a:prstGeom>
            <a:ln>
              <a:noFill/>
            </a:ln>
            <a:effectLst>
              <a:outerShdw blurRad="190500" algn="tl" rotWithShape="0">
                <a:srgbClr val="000000">
                  <a:alpha val="70000"/>
                </a:srgbClr>
              </a:outerShdw>
            </a:effectLst>
          </p:spPr>
        </p:pic>
        <p:sp>
          <p:nvSpPr>
            <p:cNvPr id="7" name="矩形 6"/>
            <p:cNvSpPr/>
            <p:nvPr/>
          </p:nvSpPr>
          <p:spPr>
            <a:xfrm>
              <a:off x="7595287" y="1444094"/>
              <a:ext cx="4331242" cy="593124"/>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smtClean="0">
                  <a:latin typeface="微软雅黑" panose="020B0503020204020204" pitchFamily="34" charset="-122"/>
                  <a:ea typeface="微软雅黑" panose="020B0503020204020204" pitchFamily="34" charset="-122"/>
                </a:rPr>
                <a:t>重点区域</a:t>
              </a:r>
              <a:endParaRPr lang="zh-CN" altLang="en-US" sz="3200" b="1" dirty="0">
                <a:latin typeface="微软雅黑" panose="020B0503020204020204" pitchFamily="34" charset="-122"/>
                <a:ea typeface="微软雅黑" panose="020B0503020204020204" pitchFamily="34" charset="-122"/>
              </a:endParaRPr>
            </a:p>
          </p:txBody>
        </p:sp>
      </p:grpSp>
      <p:sp>
        <p:nvSpPr>
          <p:cNvPr id="9" name="矩形 8"/>
          <p:cNvSpPr/>
          <p:nvPr/>
        </p:nvSpPr>
        <p:spPr>
          <a:xfrm>
            <a:off x="498692" y="6254124"/>
            <a:ext cx="11083708" cy="276999"/>
          </a:xfrm>
          <a:prstGeom prst="rect">
            <a:avLst/>
          </a:prstGeom>
        </p:spPr>
        <p:txBody>
          <a:bodyPr wrap="square">
            <a:spAutoFit/>
          </a:bodyPr>
          <a:lstStyle/>
          <a:p>
            <a:r>
              <a:rPr lang="zh-CN" altLang="en-US" sz="1200" b="1" dirty="0" smtClean="0">
                <a:solidFill>
                  <a:schemeClr val="accent5"/>
                </a:solidFill>
                <a:latin typeface="微软雅黑" panose="020B0503020204020204" pitchFamily="34" charset="-122"/>
                <a:ea typeface="微软雅黑" panose="020B0503020204020204" pitchFamily="34" charset="-122"/>
              </a:rPr>
              <a:t>参考： </a:t>
            </a:r>
            <a:r>
              <a:rPr lang="en-US" altLang="zh-CN" sz="1200" b="1" dirty="0" smtClean="0">
                <a:solidFill>
                  <a:schemeClr val="accent5"/>
                </a:solidFill>
                <a:latin typeface="微软雅黑" panose="020B0503020204020204" pitchFamily="34" charset="-122"/>
                <a:ea typeface="微软雅黑" panose="020B0503020204020204" pitchFamily="34" charset="-122"/>
              </a:rPr>
              <a:t>《</a:t>
            </a:r>
            <a:r>
              <a:rPr lang="zh-CN" altLang="en-US" sz="1200" b="1" dirty="0" smtClean="0">
                <a:solidFill>
                  <a:schemeClr val="accent5"/>
                </a:solidFill>
                <a:latin typeface="微软雅黑" panose="020B0503020204020204" pitchFamily="34" charset="-122"/>
                <a:ea typeface="微软雅黑" panose="020B0503020204020204" pitchFamily="34" charset="-122"/>
              </a:rPr>
              <a:t>关于印发</a:t>
            </a:r>
            <a:r>
              <a:rPr lang="en-US" altLang="zh-CN" sz="1200" b="1" dirty="0" smtClean="0">
                <a:solidFill>
                  <a:schemeClr val="accent5"/>
                </a:solidFill>
                <a:latin typeface="微软雅黑" panose="020B0503020204020204" pitchFamily="34" charset="-122"/>
                <a:ea typeface="微软雅黑" panose="020B0503020204020204" pitchFamily="34" charset="-122"/>
              </a:rPr>
              <a:t>&lt;</a:t>
            </a:r>
            <a:r>
              <a:rPr lang="zh-CN" altLang="en-US" sz="1200" b="1" dirty="0" smtClean="0">
                <a:solidFill>
                  <a:schemeClr val="accent5"/>
                </a:solidFill>
                <a:latin typeface="微软雅黑" panose="020B0503020204020204" pitchFamily="34" charset="-122"/>
                <a:ea typeface="微软雅黑" panose="020B0503020204020204" pitchFamily="34" charset="-122"/>
              </a:rPr>
              <a:t>江苏省学校及托幼机构新型冠状病毒感染的肺炎防控卫生学技术指南（试行）</a:t>
            </a:r>
            <a:r>
              <a:rPr lang="en-US" altLang="zh-CN" sz="1200" b="1" dirty="0" smtClean="0">
                <a:solidFill>
                  <a:schemeClr val="accent5"/>
                </a:solidFill>
                <a:latin typeface="微软雅黑" panose="020B0503020204020204" pitchFamily="34" charset="-122"/>
                <a:ea typeface="微软雅黑" panose="020B0503020204020204" pitchFamily="34" charset="-122"/>
              </a:rPr>
              <a:t>&gt;</a:t>
            </a:r>
            <a:r>
              <a:rPr lang="zh-CN" altLang="en-US" sz="1200" b="1" dirty="0" smtClean="0">
                <a:solidFill>
                  <a:schemeClr val="accent5"/>
                </a:solidFill>
                <a:latin typeface="微软雅黑" panose="020B0503020204020204" pitchFamily="34" charset="-122"/>
                <a:ea typeface="微软雅黑" panose="020B0503020204020204" pitchFamily="34" charset="-122"/>
              </a:rPr>
              <a:t>等技术指南的通知</a:t>
            </a:r>
            <a:r>
              <a:rPr lang="en-US" altLang="zh-CN" sz="1200" b="1" dirty="0" smtClean="0">
                <a:solidFill>
                  <a:schemeClr val="accent5"/>
                </a:solidFill>
                <a:latin typeface="微软雅黑" panose="020B0503020204020204" pitchFamily="34" charset="-122"/>
                <a:ea typeface="微软雅黑" panose="020B0503020204020204" pitchFamily="34" charset="-122"/>
              </a:rPr>
              <a:t>》</a:t>
            </a:r>
            <a:r>
              <a:rPr lang="zh-CN" altLang="en-US" sz="1200" b="1" dirty="0" smtClean="0">
                <a:solidFill>
                  <a:schemeClr val="accent5"/>
                </a:solidFill>
                <a:latin typeface="微软雅黑" panose="020B0503020204020204" pitchFamily="34" charset="-122"/>
                <a:ea typeface="微软雅黑" panose="020B0503020204020204" pitchFamily="34" charset="-122"/>
              </a:rPr>
              <a:t>（苏肺炎防控办</a:t>
            </a:r>
            <a:r>
              <a:rPr lang="en-US" altLang="zh-CN" sz="1200" b="1" dirty="0" smtClean="0">
                <a:solidFill>
                  <a:schemeClr val="accent5"/>
                </a:solidFill>
                <a:latin typeface="微软雅黑" panose="020B0503020204020204" pitchFamily="34" charset="-122"/>
                <a:ea typeface="微软雅黑" panose="020B0503020204020204" pitchFamily="34" charset="-122"/>
              </a:rPr>
              <a:t>〔2020〕28</a:t>
            </a:r>
            <a:r>
              <a:rPr lang="zh-CN" altLang="en-US" sz="1200" b="1" dirty="0" smtClean="0">
                <a:solidFill>
                  <a:schemeClr val="accent5"/>
                </a:solidFill>
                <a:latin typeface="微软雅黑" panose="020B0503020204020204" pitchFamily="34" charset="-122"/>
                <a:ea typeface="微软雅黑" panose="020B0503020204020204" pitchFamily="34" charset="-122"/>
              </a:rPr>
              <a:t>号）</a:t>
            </a:r>
            <a:endParaRPr lang="en-US" altLang="zh-CN" sz="1200" b="1" dirty="0" smtClean="0">
              <a:solidFill>
                <a:schemeClr val="accent5"/>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占位符 4"/>
          <p:cNvSpPr>
            <a:spLocks noGrp="1"/>
          </p:cNvSpPr>
          <p:nvPr>
            <p:ph type="body" sz="quarter" idx="10"/>
          </p:nvPr>
        </p:nvSpPr>
        <p:spPr>
          <a:xfrm>
            <a:off x="1072199" y="171387"/>
            <a:ext cx="4487354" cy="499173"/>
          </a:xfrm>
        </p:spPr>
        <p:txBody>
          <a:bodyPr/>
          <a:lstStyle/>
          <a:p>
            <a:r>
              <a:rPr lang="zh-CN" altLang="en-US" sz="2600" b="1" dirty="0" smtClean="0"/>
              <a:t>学校防控措施</a:t>
            </a:r>
            <a:r>
              <a:rPr lang="en-US" altLang="zh-CN" sz="2600" b="1" dirty="0" smtClean="0"/>
              <a:t>-</a:t>
            </a:r>
            <a:r>
              <a:rPr lang="zh-CN" altLang="en-US" sz="2600" b="1" dirty="0" smtClean="0">
                <a:solidFill>
                  <a:schemeClr val="accent6">
                    <a:lumMod val="75000"/>
                  </a:schemeClr>
                </a:solidFill>
              </a:rPr>
              <a:t>开学后</a:t>
            </a:r>
            <a:endParaRPr lang="zh-CN" altLang="en-US" sz="2400" dirty="0">
              <a:solidFill>
                <a:schemeClr val="accent6">
                  <a:lumMod val="75000"/>
                </a:schemeClr>
              </a:solidFill>
            </a:endParaRPr>
          </a:p>
        </p:txBody>
      </p:sp>
      <p:sp>
        <p:nvSpPr>
          <p:cNvPr id="10" name="矩形 9"/>
          <p:cNvSpPr/>
          <p:nvPr/>
        </p:nvSpPr>
        <p:spPr>
          <a:xfrm>
            <a:off x="646176" y="688271"/>
            <a:ext cx="11131296" cy="6047809"/>
          </a:xfrm>
          <a:prstGeom prst="rect">
            <a:avLst/>
          </a:prstGeom>
        </p:spPr>
        <p:txBody>
          <a:bodyPr wrap="square">
            <a:spAutoFit/>
          </a:bodyPr>
          <a:lstStyle/>
          <a:p>
            <a:pPr marL="457200" lvl="2" indent="-457200">
              <a:lnSpc>
                <a:spcPct val="150000"/>
              </a:lnSpc>
            </a:pPr>
            <a:r>
              <a:rPr lang="en-US" altLang="zh-CN" sz="2000" b="1" dirty="0" smtClean="0">
                <a:solidFill>
                  <a:schemeClr val="accent6">
                    <a:lumMod val="75000"/>
                  </a:schemeClr>
                </a:solidFill>
                <a:latin typeface="微软雅黑" panose="020B0503020204020204" pitchFamily="34" charset="-122"/>
                <a:ea typeface="微软雅黑" panose="020B0503020204020204" pitchFamily="34" charset="-122"/>
              </a:rPr>
              <a:t>7.</a:t>
            </a:r>
            <a:r>
              <a:rPr lang="zh-CN" altLang="en-US" sz="2000" b="1" dirty="0" smtClean="0">
                <a:solidFill>
                  <a:schemeClr val="accent6">
                    <a:lumMod val="75000"/>
                  </a:schemeClr>
                </a:solidFill>
                <a:latin typeface="微软雅黑" panose="020B0503020204020204" pitchFamily="34" charset="-122"/>
                <a:ea typeface="微软雅黑" panose="020B0503020204020204" pitchFamily="34" charset="-122"/>
              </a:rPr>
              <a:t>强化健康教育</a:t>
            </a:r>
            <a:endParaRPr lang="en-US" altLang="zh-CN" sz="2000" b="1" dirty="0" smtClean="0">
              <a:solidFill>
                <a:schemeClr val="accent6">
                  <a:lumMod val="75000"/>
                </a:schemeClr>
              </a:solidFill>
              <a:latin typeface="微软雅黑" panose="020B0503020204020204" pitchFamily="34" charset="-122"/>
              <a:ea typeface="微软雅黑" panose="020B0503020204020204" pitchFamily="34" charset="-122"/>
            </a:endParaRPr>
          </a:p>
          <a:p>
            <a:pPr marL="342900" lvl="2" indent="-342900">
              <a:lnSpc>
                <a:spcPct val="150000"/>
              </a:lnSpc>
              <a:buFont typeface="Arial" panose="020B0604020202020204" pitchFamily="34" charset="0"/>
              <a:buChar char="•"/>
            </a:pPr>
            <a:r>
              <a:rPr lang="zh-CN" altLang="en-US" dirty="0" smtClean="0">
                <a:latin typeface="微软雅黑" panose="020B0503020204020204" pitchFamily="34" charset="-122"/>
                <a:ea typeface="微软雅黑" panose="020B0503020204020204" pitchFamily="34" charset="-122"/>
              </a:rPr>
              <a:t>开展多种形式健康宣教，普及新型冠状病毒感染的肺炎防控知识，引导师生增强自我防控意识，做好个人防护，不得组织大型集体活动。</a:t>
            </a:r>
            <a:endParaRPr lang="en-US" altLang="zh-CN" dirty="0" smtClean="0">
              <a:latin typeface="微软雅黑" panose="020B0503020204020204" pitchFamily="34" charset="-122"/>
              <a:ea typeface="微软雅黑" panose="020B0503020204020204" pitchFamily="34" charset="-122"/>
            </a:endParaRPr>
          </a:p>
          <a:p>
            <a:pPr marL="342900" lvl="2" indent="-342900">
              <a:lnSpc>
                <a:spcPct val="150000"/>
              </a:lnSpc>
              <a:buFont typeface="Arial" panose="020B0604020202020204" pitchFamily="34" charset="0"/>
              <a:buChar char="•"/>
            </a:pPr>
            <a:r>
              <a:rPr lang="zh-CN" altLang="en-US" dirty="0" smtClean="0">
                <a:latin typeface="微软雅黑" panose="020B0503020204020204" pitchFamily="34" charset="-122"/>
                <a:ea typeface="微软雅黑" panose="020B0503020204020204" pitchFamily="34" charset="-122"/>
              </a:rPr>
              <a:t>落实手卫生，培训广大师生掌握</a:t>
            </a:r>
            <a:r>
              <a:rPr lang="zh-CN" altLang="en-US" b="1" dirty="0" smtClean="0">
                <a:solidFill>
                  <a:srgbClr val="C00000"/>
                </a:solidFill>
                <a:latin typeface="微软雅黑" panose="020B0503020204020204" pitchFamily="34" charset="-122"/>
                <a:ea typeface="微软雅黑" panose="020B0503020204020204" pitchFamily="34" charset="-122"/>
              </a:rPr>
              <a:t>“七步洗手法</a:t>
            </a:r>
            <a:r>
              <a:rPr lang="zh-CN" altLang="en-US" dirty="0" smtClean="0">
                <a:latin typeface="微软雅黑" panose="020B0503020204020204" pitchFamily="34" charset="-122"/>
                <a:ea typeface="微软雅黑" panose="020B0503020204020204" pitchFamily="34" charset="-122"/>
              </a:rPr>
              <a:t>”，尽量缩小活动范围。</a:t>
            </a:r>
            <a:endParaRPr lang="en-US" altLang="zh-CN" dirty="0" smtClean="0">
              <a:latin typeface="微软雅黑" panose="020B0503020204020204" pitchFamily="34" charset="-122"/>
              <a:ea typeface="微软雅黑" panose="020B0503020204020204" pitchFamily="34" charset="-122"/>
            </a:endParaRPr>
          </a:p>
          <a:p>
            <a:pPr marL="0" lvl="2">
              <a:lnSpc>
                <a:spcPct val="150000"/>
              </a:lnSpc>
            </a:pPr>
            <a:endParaRPr lang="en-US" altLang="zh-CN" dirty="0" smtClean="0">
              <a:latin typeface="微软雅黑" panose="020B0503020204020204" pitchFamily="34" charset="-122"/>
              <a:ea typeface="微软雅黑" panose="020B0503020204020204" pitchFamily="34" charset="-122"/>
            </a:endParaRPr>
          </a:p>
          <a:p>
            <a:pPr marL="457200" lvl="2" indent="-457200">
              <a:lnSpc>
                <a:spcPct val="150000"/>
              </a:lnSpc>
            </a:pPr>
            <a:r>
              <a:rPr lang="en-US" altLang="zh-CN" sz="2000" b="1" dirty="0" smtClean="0">
                <a:solidFill>
                  <a:schemeClr val="accent6">
                    <a:lumMod val="75000"/>
                  </a:schemeClr>
                </a:solidFill>
                <a:latin typeface="微软雅黑" panose="020B0503020204020204" pitchFamily="34" charset="-122"/>
                <a:ea typeface="微软雅黑" panose="020B0503020204020204" pitchFamily="34" charset="-122"/>
              </a:rPr>
              <a:t>8</a:t>
            </a:r>
            <a:r>
              <a:rPr lang="zh-CN" altLang="en-US" sz="2000" b="1" dirty="0" smtClean="0">
                <a:solidFill>
                  <a:schemeClr val="accent6">
                    <a:lumMod val="75000"/>
                  </a:schemeClr>
                </a:solidFill>
                <a:latin typeface="微软雅黑" panose="020B0503020204020204" pitchFamily="34" charset="-122"/>
                <a:ea typeface="微软雅黑" panose="020B0503020204020204" pitchFamily="34" charset="-122"/>
              </a:rPr>
              <a:t>、加强食品安全监管</a:t>
            </a:r>
            <a:endParaRPr lang="en-US" altLang="zh-CN" sz="2000" b="1" dirty="0" smtClean="0">
              <a:solidFill>
                <a:schemeClr val="accent6">
                  <a:lumMod val="75000"/>
                </a:schemeClr>
              </a:solidFill>
              <a:latin typeface="微软雅黑" panose="020B0503020204020204" pitchFamily="34" charset="-122"/>
              <a:ea typeface="微软雅黑" panose="020B0503020204020204" pitchFamily="34" charset="-122"/>
            </a:endParaRPr>
          </a:p>
          <a:p>
            <a:pPr marL="354330" lvl="2" indent="-354330">
              <a:lnSpc>
                <a:spcPct val="150000"/>
              </a:lnSpc>
              <a:buFont typeface="Arial" panose="020B0604020202020204" pitchFamily="34" charset="0"/>
              <a:buChar char="•"/>
            </a:pPr>
            <a:r>
              <a:rPr lang="zh-CN" altLang="en-US" dirty="0" smtClean="0">
                <a:latin typeface="微软雅黑" panose="020B0503020204020204" pitchFamily="34" charset="-122"/>
                <a:ea typeface="微软雅黑" panose="020B0503020204020204" pitchFamily="34" charset="-122"/>
              </a:rPr>
              <a:t>加强食堂采购、送货、食品制作、食品销售的</a:t>
            </a:r>
            <a:r>
              <a:rPr lang="zh-CN" altLang="en-US" b="1" dirty="0" smtClean="0">
                <a:latin typeface="微软雅黑" panose="020B0503020204020204" pitchFamily="34" charset="-122"/>
                <a:ea typeface="微软雅黑" panose="020B0503020204020204" pitchFamily="34" charset="-122"/>
              </a:rPr>
              <a:t>人员健康监控</a:t>
            </a:r>
            <a:r>
              <a:rPr lang="zh-CN" altLang="en-US" dirty="0" smtClean="0">
                <a:latin typeface="微软雅黑" panose="020B0503020204020204" pitchFamily="34" charset="-122"/>
                <a:ea typeface="微软雅黑" panose="020B0503020204020204" pitchFamily="34" charset="-122"/>
              </a:rPr>
              <a:t>，有可疑发热和呼吸道症状者立即停止工作，居家隔离观察或及时就医。</a:t>
            </a:r>
            <a:endParaRPr lang="en-US" altLang="zh-CN" dirty="0" smtClean="0">
              <a:latin typeface="微软雅黑" panose="020B0503020204020204" pitchFamily="34" charset="-122"/>
              <a:ea typeface="微软雅黑" panose="020B0503020204020204" pitchFamily="34" charset="-122"/>
            </a:endParaRPr>
          </a:p>
          <a:p>
            <a:pPr marL="354330" lvl="2" indent="-354330">
              <a:lnSpc>
                <a:spcPct val="150000"/>
              </a:lnSpc>
              <a:buFont typeface="Arial" panose="020B0604020202020204" pitchFamily="34" charset="0"/>
              <a:buChar char="•"/>
            </a:pPr>
            <a:r>
              <a:rPr lang="zh-CN" altLang="en-US" dirty="0" smtClean="0">
                <a:latin typeface="微软雅黑" panose="020B0503020204020204" pitchFamily="34" charset="-122"/>
                <a:ea typeface="微软雅黑" panose="020B0503020204020204" pitchFamily="34" charset="-122"/>
              </a:rPr>
              <a:t>严格查验集中式供餐</a:t>
            </a:r>
            <a:r>
              <a:rPr lang="zh-CN" altLang="en-US" b="1" dirty="0" smtClean="0">
                <a:latin typeface="微软雅黑" panose="020B0503020204020204" pitchFamily="34" charset="-122"/>
                <a:ea typeface="微软雅黑" panose="020B0503020204020204" pitchFamily="34" charset="-122"/>
              </a:rPr>
              <a:t>单位相关资质。</a:t>
            </a:r>
            <a:endParaRPr lang="en-US" altLang="zh-CN" dirty="0" smtClean="0">
              <a:latin typeface="微软雅黑" panose="020B0503020204020204" pitchFamily="34" charset="-122"/>
              <a:ea typeface="微软雅黑" panose="020B0503020204020204" pitchFamily="34" charset="-122"/>
            </a:endParaRPr>
          </a:p>
          <a:p>
            <a:pPr marL="354330" lvl="2" indent="-354330">
              <a:lnSpc>
                <a:spcPct val="150000"/>
              </a:lnSpc>
              <a:buFont typeface="Arial" panose="020B0604020202020204" pitchFamily="34" charset="0"/>
              <a:buChar char="•"/>
            </a:pPr>
            <a:r>
              <a:rPr lang="zh-CN" altLang="en-US" b="1" dirty="0" smtClean="0">
                <a:solidFill>
                  <a:srgbClr val="C00000"/>
                </a:solidFill>
                <a:latin typeface="微软雅黑" panose="020B0503020204020204" pitchFamily="34" charset="-122"/>
                <a:ea typeface="微软雅黑" panose="020B0503020204020204" pitchFamily="34" charset="-122"/>
              </a:rPr>
              <a:t>学校对外来送餐人员入校前进行体温测量，</a:t>
            </a:r>
            <a:r>
              <a:rPr lang="zh-CN" altLang="en-US" dirty="0" smtClean="0">
                <a:latin typeface="微软雅黑" panose="020B0503020204020204" pitchFamily="34" charset="-122"/>
                <a:ea typeface="微软雅黑" panose="020B0503020204020204" pitchFamily="34" charset="-122"/>
              </a:rPr>
              <a:t>入校期间必须佩戴口罩和一次性手套。</a:t>
            </a:r>
            <a:endParaRPr lang="en-US" altLang="zh-CN" dirty="0" smtClean="0">
              <a:latin typeface="微软雅黑" panose="020B0503020204020204" pitchFamily="34" charset="-122"/>
              <a:ea typeface="微软雅黑" panose="020B0503020204020204" pitchFamily="34" charset="-122"/>
            </a:endParaRPr>
          </a:p>
          <a:p>
            <a:pPr marL="0" lvl="2">
              <a:lnSpc>
                <a:spcPct val="150000"/>
              </a:lnSpc>
            </a:pPr>
            <a:endParaRPr lang="zh-CN" altLang="en-US" dirty="0" smtClean="0">
              <a:latin typeface="微软雅黑" panose="020B0503020204020204" pitchFamily="34" charset="-122"/>
              <a:ea typeface="微软雅黑" panose="020B0503020204020204" pitchFamily="34" charset="-122"/>
            </a:endParaRPr>
          </a:p>
          <a:p>
            <a:pPr marL="457200" lvl="2" indent="-457200">
              <a:lnSpc>
                <a:spcPct val="150000"/>
              </a:lnSpc>
            </a:pPr>
            <a:r>
              <a:rPr lang="en-US" altLang="zh-CN" sz="2000" b="1" dirty="0" smtClean="0">
                <a:solidFill>
                  <a:schemeClr val="accent6">
                    <a:lumMod val="75000"/>
                  </a:schemeClr>
                </a:solidFill>
                <a:latin typeface="微软雅黑" panose="020B0503020204020204" pitchFamily="34" charset="-122"/>
                <a:ea typeface="微软雅黑" panose="020B0503020204020204" pitchFamily="34" charset="-122"/>
              </a:rPr>
              <a:t>9.</a:t>
            </a:r>
            <a:r>
              <a:rPr lang="zh-CN" altLang="en-US" sz="2000" b="1" dirty="0" smtClean="0">
                <a:solidFill>
                  <a:schemeClr val="accent6">
                    <a:lumMod val="75000"/>
                  </a:schemeClr>
                </a:solidFill>
                <a:latin typeface="微软雅黑" panose="020B0503020204020204" pitchFamily="34" charset="-122"/>
                <a:ea typeface="微软雅黑" panose="020B0503020204020204" pitchFamily="34" charset="-122"/>
              </a:rPr>
              <a:t>加强废弃物管理</a:t>
            </a:r>
            <a:endParaRPr lang="en-US" altLang="zh-CN" sz="2000" b="1" dirty="0" smtClean="0">
              <a:solidFill>
                <a:schemeClr val="accent6">
                  <a:lumMod val="75000"/>
                </a:schemeClr>
              </a:solidFill>
              <a:latin typeface="微软雅黑" panose="020B0503020204020204" pitchFamily="34" charset="-122"/>
              <a:ea typeface="微软雅黑" panose="020B0503020204020204" pitchFamily="34" charset="-122"/>
            </a:endParaRPr>
          </a:p>
          <a:p>
            <a:pPr marL="0" lvl="2">
              <a:lnSpc>
                <a:spcPct val="150000"/>
              </a:lnSpc>
            </a:pPr>
            <a:r>
              <a:rPr lang="zh-CN" altLang="en-US" b="1" dirty="0" smtClean="0">
                <a:latin typeface="微软雅黑" panose="020B0503020204020204" pitchFamily="34" charset="-122"/>
                <a:ea typeface="微软雅黑" panose="020B0503020204020204" pitchFamily="34" charset="-122"/>
              </a:rPr>
              <a:t>口罩</a:t>
            </a:r>
            <a:r>
              <a:rPr lang="zh-CN" altLang="en-US" dirty="0" smtClean="0">
                <a:latin typeface="微软雅黑" panose="020B0503020204020204" pitchFamily="34" charset="-122"/>
                <a:ea typeface="微软雅黑" panose="020B0503020204020204" pitchFamily="34" charset="-122"/>
              </a:rPr>
              <a:t>等疫情防控废弃物应放置在</a:t>
            </a:r>
            <a:r>
              <a:rPr lang="zh-CN" altLang="en-US" b="1" dirty="0" smtClean="0">
                <a:solidFill>
                  <a:srgbClr val="C00000"/>
                </a:solidFill>
                <a:latin typeface="微软雅黑" panose="020B0503020204020204" pitchFamily="34" charset="-122"/>
                <a:ea typeface="微软雅黑" panose="020B0503020204020204" pitchFamily="34" charset="-122"/>
              </a:rPr>
              <a:t>设有明显标志的专用垃圾箱</a:t>
            </a:r>
            <a:r>
              <a:rPr lang="zh-CN" altLang="en-US" dirty="0" smtClean="0">
                <a:latin typeface="微软雅黑" panose="020B0503020204020204" pitchFamily="34" charset="-122"/>
                <a:ea typeface="微软雅黑" panose="020B0503020204020204" pitchFamily="34" charset="-122"/>
              </a:rPr>
              <a:t>内，</a:t>
            </a:r>
            <a:r>
              <a:rPr lang="zh-CN" altLang="en-US" b="1" dirty="0" smtClean="0">
                <a:solidFill>
                  <a:srgbClr val="C00000"/>
                </a:solidFill>
                <a:latin typeface="微软雅黑" panose="020B0503020204020204" pitchFamily="34" charset="-122"/>
                <a:ea typeface="微软雅黑" panose="020B0503020204020204" pitchFamily="34" charset="-122"/>
              </a:rPr>
              <a:t>定时进行有效消毒处理</a:t>
            </a:r>
            <a:r>
              <a:rPr lang="zh-CN" altLang="en-US" dirty="0" smtClean="0">
                <a:latin typeface="微软雅黑" panose="020B0503020204020204" pitchFamily="34" charset="-122"/>
                <a:ea typeface="微软雅黑" panose="020B0503020204020204" pitchFamily="34" charset="-122"/>
              </a:rPr>
              <a:t>。</a:t>
            </a:r>
            <a:endParaRPr lang="zh-CN" altLang="en-US" dirty="0" smtClean="0">
              <a:latin typeface="微软雅黑" panose="020B0503020204020204" pitchFamily="34" charset="-122"/>
              <a:ea typeface="微软雅黑" panose="020B0503020204020204" pitchFamily="34" charset="-122"/>
            </a:endParaRPr>
          </a:p>
          <a:p>
            <a:pPr marL="0" lvl="2">
              <a:lnSpc>
                <a:spcPct val="150000"/>
              </a:lnSpc>
            </a:pPr>
            <a:endParaRPr lang="zh-CN" altLang="en-US" dirty="0" smtClean="0">
              <a:latin typeface="微软雅黑" panose="020B0503020204020204" pitchFamily="34" charset="-122"/>
              <a:ea typeface="微软雅黑" panose="020B0503020204020204" pitchFamily="34" charset="-122"/>
            </a:endParaRPr>
          </a:p>
        </p:txBody>
      </p:sp>
      <p:sp>
        <p:nvSpPr>
          <p:cNvPr id="5" name="矩形 4"/>
          <p:cNvSpPr/>
          <p:nvPr/>
        </p:nvSpPr>
        <p:spPr>
          <a:xfrm>
            <a:off x="498692" y="6254124"/>
            <a:ext cx="11083708" cy="276999"/>
          </a:xfrm>
          <a:prstGeom prst="rect">
            <a:avLst/>
          </a:prstGeom>
        </p:spPr>
        <p:txBody>
          <a:bodyPr wrap="square">
            <a:spAutoFit/>
          </a:bodyPr>
          <a:lstStyle/>
          <a:p>
            <a:r>
              <a:rPr lang="zh-CN" altLang="en-US" sz="1200" b="1" dirty="0" smtClean="0">
                <a:solidFill>
                  <a:schemeClr val="accent5"/>
                </a:solidFill>
                <a:latin typeface="微软雅黑" panose="020B0503020204020204" pitchFamily="34" charset="-122"/>
                <a:ea typeface="微软雅黑" panose="020B0503020204020204" pitchFamily="34" charset="-122"/>
              </a:rPr>
              <a:t>参考： </a:t>
            </a:r>
            <a:r>
              <a:rPr lang="en-US" altLang="zh-CN" sz="1200" b="1" dirty="0" smtClean="0">
                <a:solidFill>
                  <a:schemeClr val="accent5"/>
                </a:solidFill>
                <a:latin typeface="微软雅黑" panose="020B0503020204020204" pitchFamily="34" charset="-122"/>
                <a:ea typeface="微软雅黑" panose="020B0503020204020204" pitchFamily="34" charset="-122"/>
              </a:rPr>
              <a:t>《</a:t>
            </a:r>
            <a:r>
              <a:rPr lang="zh-CN" altLang="en-US" sz="1200" b="1" dirty="0" smtClean="0">
                <a:solidFill>
                  <a:schemeClr val="accent5"/>
                </a:solidFill>
                <a:latin typeface="微软雅黑" panose="020B0503020204020204" pitchFamily="34" charset="-122"/>
                <a:ea typeface="微软雅黑" panose="020B0503020204020204" pitchFamily="34" charset="-122"/>
              </a:rPr>
              <a:t>关于印发</a:t>
            </a:r>
            <a:r>
              <a:rPr lang="en-US" altLang="zh-CN" sz="1200" b="1" dirty="0" smtClean="0">
                <a:solidFill>
                  <a:schemeClr val="accent5"/>
                </a:solidFill>
                <a:latin typeface="微软雅黑" panose="020B0503020204020204" pitchFamily="34" charset="-122"/>
                <a:ea typeface="微软雅黑" panose="020B0503020204020204" pitchFamily="34" charset="-122"/>
              </a:rPr>
              <a:t>&lt;</a:t>
            </a:r>
            <a:r>
              <a:rPr lang="zh-CN" altLang="en-US" sz="1200" b="1" dirty="0" smtClean="0">
                <a:solidFill>
                  <a:schemeClr val="accent5"/>
                </a:solidFill>
                <a:latin typeface="微软雅黑" panose="020B0503020204020204" pitchFamily="34" charset="-122"/>
                <a:ea typeface="微软雅黑" panose="020B0503020204020204" pitchFamily="34" charset="-122"/>
              </a:rPr>
              <a:t>江苏省学校及托幼机构新型冠状病毒感染的肺炎防控卫生学技术指南（试行）</a:t>
            </a:r>
            <a:r>
              <a:rPr lang="en-US" altLang="zh-CN" sz="1200" b="1" dirty="0" smtClean="0">
                <a:solidFill>
                  <a:schemeClr val="accent5"/>
                </a:solidFill>
                <a:latin typeface="微软雅黑" panose="020B0503020204020204" pitchFamily="34" charset="-122"/>
                <a:ea typeface="微软雅黑" panose="020B0503020204020204" pitchFamily="34" charset="-122"/>
              </a:rPr>
              <a:t>&gt;</a:t>
            </a:r>
            <a:r>
              <a:rPr lang="zh-CN" altLang="en-US" sz="1200" b="1" dirty="0" smtClean="0">
                <a:solidFill>
                  <a:schemeClr val="accent5"/>
                </a:solidFill>
                <a:latin typeface="微软雅黑" panose="020B0503020204020204" pitchFamily="34" charset="-122"/>
                <a:ea typeface="微软雅黑" panose="020B0503020204020204" pitchFamily="34" charset="-122"/>
              </a:rPr>
              <a:t>等技术指南的通知</a:t>
            </a:r>
            <a:r>
              <a:rPr lang="en-US" altLang="zh-CN" sz="1200" b="1" dirty="0" smtClean="0">
                <a:solidFill>
                  <a:schemeClr val="accent5"/>
                </a:solidFill>
                <a:latin typeface="微软雅黑" panose="020B0503020204020204" pitchFamily="34" charset="-122"/>
                <a:ea typeface="微软雅黑" panose="020B0503020204020204" pitchFamily="34" charset="-122"/>
              </a:rPr>
              <a:t>》</a:t>
            </a:r>
            <a:r>
              <a:rPr lang="zh-CN" altLang="en-US" sz="1200" b="1" dirty="0" smtClean="0">
                <a:solidFill>
                  <a:schemeClr val="accent5"/>
                </a:solidFill>
                <a:latin typeface="微软雅黑" panose="020B0503020204020204" pitchFamily="34" charset="-122"/>
                <a:ea typeface="微软雅黑" panose="020B0503020204020204" pitchFamily="34" charset="-122"/>
              </a:rPr>
              <a:t>（苏肺炎防控办</a:t>
            </a:r>
            <a:r>
              <a:rPr lang="en-US" altLang="zh-CN" sz="1200" b="1" dirty="0" smtClean="0">
                <a:solidFill>
                  <a:schemeClr val="accent5"/>
                </a:solidFill>
                <a:latin typeface="微软雅黑" panose="020B0503020204020204" pitchFamily="34" charset="-122"/>
                <a:ea typeface="微软雅黑" panose="020B0503020204020204" pitchFamily="34" charset="-122"/>
              </a:rPr>
              <a:t>〔2020〕28</a:t>
            </a:r>
            <a:r>
              <a:rPr lang="zh-CN" altLang="en-US" sz="1200" b="1" dirty="0" smtClean="0">
                <a:solidFill>
                  <a:schemeClr val="accent5"/>
                </a:solidFill>
                <a:latin typeface="微软雅黑" panose="020B0503020204020204" pitchFamily="34" charset="-122"/>
                <a:ea typeface="微软雅黑" panose="020B0503020204020204" pitchFamily="34" charset="-122"/>
              </a:rPr>
              <a:t>号）</a:t>
            </a:r>
            <a:endParaRPr lang="en-US" altLang="zh-CN" sz="1200" b="1" dirty="0" smtClean="0">
              <a:solidFill>
                <a:schemeClr val="accent5"/>
              </a:solidFill>
              <a:latin typeface="微软雅黑" panose="020B0503020204020204" pitchFamily="34" charset="-122"/>
              <a:ea typeface="微软雅黑" panose="020B0503020204020204" pitchFamily="34" charset="-122"/>
            </a:endParaRPr>
          </a:p>
        </p:txBody>
      </p:sp>
      <p:pic>
        <p:nvPicPr>
          <p:cNvPr id="1026" name="Picture 2"/>
          <p:cNvPicPr>
            <a:picLocks noChangeAspect="1" noChangeArrowheads="1"/>
          </p:cNvPicPr>
          <p:nvPr/>
        </p:nvPicPr>
        <p:blipFill>
          <a:blip r:embed="rId1" cstate="print">
            <a:clrChange>
              <a:clrFrom>
                <a:srgbClr val="FFFFFF"/>
              </a:clrFrom>
              <a:clrTo>
                <a:srgbClr val="FFFFFF">
                  <a:alpha val="0"/>
                </a:srgbClr>
              </a:clrTo>
            </a:clrChange>
          </a:blip>
          <a:srcRect/>
          <a:stretch>
            <a:fillRect/>
          </a:stretch>
        </p:blipFill>
        <p:spPr bwMode="auto">
          <a:xfrm>
            <a:off x="9819958" y="3616960"/>
            <a:ext cx="1898375" cy="252952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占位符 4"/>
          <p:cNvSpPr>
            <a:spLocks noGrp="1"/>
          </p:cNvSpPr>
          <p:nvPr>
            <p:ph type="body" sz="quarter" idx="10"/>
          </p:nvPr>
        </p:nvSpPr>
        <p:spPr>
          <a:xfrm>
            <a:off x="1072199" y="171387"/>
            <a:ext cx="4487354" cy="499173"/>
          </a:xfrm>
        </p:spPr>
        <p:txBody>
          <a:bodyPr/>
          <a:lstStyle/>
          <a:p>
            <a:r>
              <a:rPr lang="zh-CN" altLang="en-US" sz="2600" b="1" dirty="0" smtClean="0"/>
              <a:t>学校防控措施</a:t>
            </a:r>
            <a:r>
              <a:rPr lang="en-US" altLang="zh-CN" sz="2600" b="1" dirty="0" smtClean="0"/>
              <a:t>-</a:t>
            </a:r>
            <a:r>
              <a:rPr lang="zh-CN" altLang="en-US" sz="2600" b="1" dirty="0" smtClean="0">
                <a:solidFill>
                  <a:schemeClr val="accent6">
                    <a:lumMod val="75000"/>
                  </a:schemeClr>
                </a:solidFill>
              </a:rPr>
              <a:t>开学后</a:t>
            </a:r>
            <a:endParaRPr lang="zh-CN" altLang="en-US" sz="2400" dirty="0">
              <a:solidFill>
                <a:schemeClr val="accent6">
                  <a:lumMod val="75000"/>
                </a:schemeClr>
              </a:solidFill>
            </a:endParaRPr>
          </a:p>
        </p:txBody>
      </p:sp>
      <p:sp>
        <p:nvSpPr>
          <p:cNvPr id="10" name="矩形 9"/>
          <p:cNvSpPr/>
          <p:nvPr/>
        </p:nvSpPr>
        <p:spPr>
          <a:xfrm>
            <a:off x="938784" y="1026867"/>
            <a:ext cx="10680192" cy="1015663"/>
          </a:xfrm>
          <a:prstGeom prst="rect">
            <a:avLst/>
          </a:prstGeom>
        </p:spPr>
        <p:txBody>
          <a:bodyPr wrap="square">
            <a:spAutoFit/>
          </a:bodyPr>
          <a:lstStyle/>
          <a:p>
            <a:pPr marL="457200" lvl="2" indent="-457200">
              <a:lnSpc>
                <a:spcPct val="150000"/>
              </a:lnSpc>
            </a:pPr>
            <a:r>
              <a:rPr lang="zh-CN" altLang="en-US" sz="2000" b="1" dirty="0" smtClean="0">
                <a:solidFill>
                  <a:schemeClr val="accent6">
                    <a:lumMod val="75000"/>
                  </a:schemeClr>
                </a:solidFill>
                <a:latin typeface="微软雅黑" panose="020B0503020204020204" pitchFamily="34" charset="-122"/>
                <a:ea typeface="微软雅黑" panose="020B0503020204020204" pitchFamily="34" charset="-122"/>
              </a:rPr>
              <a:t>教育局：</a:t>
            </a:r>
            <a:r>
              <a:rPr lang="en-US" altLang="zh-CN" sz="2000" b="1" dirty="0" smtClean="0">
                <a:solidFill>
                  <a:schemeClr val="accent6">
                    <a:lumMod val="75000"/>
                  </a:schemeClr>
                </a:solidFill>
                <a:latin typeface="微软雅黑" panose="020B0503020204020204" pitchFamily="34" charset="-122"/>
                <a:ea typeface="微软雅黑" panose="020B0503020204020204" pitchFamily="34" charset="-122"/>
              </a:rPr>
              <a:t>1.</a:t>
            </a:r>
            <a:r>
              <a:rPr lang="zh-CN" altLang="en-US" sz="2000" b="1" dirty="0" smtClean="0">
                <a:solidFill>
                  <a:schemeClr val="accent6">
                    <a:lumMod val="75000"/>
                  </a:schemeClr>
                </a:solidFill>
                <a:latin typeface="微软雅黑" panose="020B0503020204020204" pitchFamily="34" charset="-122"/>
                <a:ea typeface="微软雅黑" panose="020B0503020204020204" pitchFamily="34" charset="-122"/>
              </a:rPr>
              <a:t>汇总并报送当日各单位日报情况</a:t>
            </a:r>
            <a:endParaRPr lang="en-US" altLang="zh-CN" sz="2000" b="1" dirty="0" smtClean="0">
              <a:solidFill>
                <a:schemeClr val="accent6">
                  <a:lumMod val="75000"/>
                </a:schemeClr>
              </a:solidFill>
              <a:latin typeface="微软雅黑" panose="020B0503020204020204" pitchFamily="34" charset="-122"/>
              <a:ea typeface="微软雅黑" panose="020B0503020204020204" pitchFamily="34" charset="-122"/>
            </a:endParaRPr>
          </a:p>
          <a:p>
            <a:pPr marL="457200" lvl="2" indent="-457200">
              <a:lnSpc>
                <a:spcPct val="150000"/>
              </a:lnSpc>
            </a:pPr>
            <a:r>
              <a:rPr lang="en-US" altLang="zh-CN" sz="2000" b="1" dirty="0" smtClean="0">
                <a:solidFill>
                  <a:schemeClr val="accent6">
                    <a:lumMod val="75000"/>
                  </a:schemeClr>
                </a:solidFill>
                <a:latin typeface="微软雅黑" panose="020B0503020204020204" pitchFamily="34" charset="-122"/>
                <a:ea typeface="微软雅黑" panose="020B0503020204020204" pitchFamily="34" charset="-122"/>
              </a:rPr>
              <a:t>2.</a:t>
            </a:r>
            <a:r>
              <a:rPr lang="zh-CN" altLang="en-US" sz="2000" b="1" dirty="0" smtClean="0">
                <a:solidFill>
                  <a:schemeClr val="accent6">
                    <a:lumMod val="75000"/>
                  </a:schemeClr>
                </a:solidFill>
                <a:latin typeface="微软雅黑" panose="020B0503020204020204" pitchFamily="34" charset="-122"/>
                <a:ea typeface="微软雅黑" panose="020B0503020204020204" pitchFamily="34" charset="-122"/>
              </a:rPr>
              <a:t>报送防控措施日报</a:t>
            </a:r>
            <a:endParaRPr lang="en-US" altLang="zh-CN" sz="2000" b="1" dirty="0" smtClean="0">
              <a:solidFill>
                <a:schemeClr val="accent6">
                  <a:lumMod val="75000"/>
                </a:schemeClr>
              </a:solidFill>
              <a:latin typeface="微软雅黑" panose="020B0503020204020204" pitchFamily="34" charset="-122"/>
              <a:ea typeface="微软雅黑" panose="020B0503020204020204" pitchFamily="34" charset="-122"/>
            </a:endParaRPr>
          </a:p>
        </p:txBody>
      </p:sp>
      <p:sp>
        <p:nvSpPr>
          <p:cNvPr id="9" name="矩形 8"/>
          <p:cNvSpPr/>
          <p:nvPr/>
        </p:nvSpPr>
        <p:spPr>
          <a:xfrm>
            <a:off x="267044" y="5583564"/>
            <a:ext cx="10888636" cy="338554"/>
          </a:xfrm>
          <a:prstGeom prst="rect">
            <a:avLst/>
          </a:prstGeom>
        </p:spPr>
        <p:txBody>
          <a:bodyPr wrap="square">
            <a:spAutoFit/>
          </a:bodyPr>
          <a:lstStyle/>
          <a:p>
            <a:r>
              <a:rPr lang="zh-CN" altLang="en-US" sz="1600" b="1" dirty="0" smtClean="0">
                <a:solidFill>
                  <a:schemeClr val="accent5"/>
                </a:solidFill>
                <a:latin typeface="微软雅黑" panose="020B0503020204020204" pitchFamily="34" charset="-122"/>
                <a:ea typeface="微软雅黑" panose="020B0503020204020204" pitchFamily="34" charset="-122"/>
              </a:rPr>
              <a:t>参考： </a:t>
            </a:r>
            <a:r>
              <a:rPr lang="en-US" altLang="zh-CN" sz="1600" b="1" dirty="0" smtClean="0">
                <a:solidFill>
                  <a:schemeClr val="accent5"/>
                </a:solidFill>
                <a:latin typeface="微软雅黑" panose="020B0503020204020204" pitchFamily="34" charset="-122"/>
                <a:ea typeface="微软雅黑" panose="020B0503020204020204" pitchFamily="34" charset="-122"/>
              </a:rPr>
              <a:t>《</a:t>
            </a:r>
            <a:r>
              <a:rPr lang="zh-CN" altLang="en-US" sz="1600" b="1" dirty="0" smtClean="0">
                <a:solidFill>
                  <a:schemeClr val="accent5"/>
                </a:solidFill>
                <a:latin typeface="微软雅黑" panose="020B0503020204020204" pitchFamily="34" charset="-122"/>
                <a:ea typeface="微软雅黑" panose="020B0503020204020204" pitchFamily="34" charset="-122"/>
              </a:rPr>
              <a:t>关于做好全市教育系统新型冠状病毒感染的肺炎疫情防控信息报送工作的通知</a:t>
            </a:r>
            <a:r>
              <a:rPr lang="en-US" altLang="zh-CN" sz="1600" b="1" dirty="0" smtClean="0">
                <a:solidFill>
                  <a:schemeClr val="accent5"/>
                </a:solidFill>
                <a:latin typeface="微软雅黑" panose="020B0503020204020204" pitchFamily="34" charset="-122"/>
                <a:ea typeface="微软雅黑" panose="020B0503020204020204" pitchFamily="34" charset="-122"/>
              </a:rPr>
              <a:t>》</a:t>
            </a:r>
            <a:r>
              <a:rPr lang="zh-CN" altLang="en-US" sz="1600" b="1" dirty="0" smtClean="0">
                <a:solidFill>
                  <a:schemeClr val="accent5"/>
                </a:solidFill>
                <a:latin typeface="微软雅黑" panose="020B0503020204020204" pitchFamily="34" charset="-122"/>
                <a:ea typeface="微软雅黑" panose="020B0503020204020204" pitchFamily="34" charset="-122"/>
              </a:rPr>
              <a:t>苏教体卫艺教函</a:t>
            </a:r>
            <a:r>
              <a:rPr lang="en-US" altLang="zh-CN" sz="1600" b="1" dirty="0" smtClean="0">
                <a:solidFill>
                  <a:schemeClr val="accent5"/>
                </a:solidFill>
                <a:latin typeface="微软雅黑" panose="020B0503020204020204" pitchFamily="34" charset="-122"/>
                <a:ea typeface="微软雅黑" panose="020B0503020204020204" pitchFamily="34" charset="-122"/>
              </a:rPr>
              <a:t>〔2020〕5</a:t>
            </a:r>
            <a:r>
              <a:rPr lang="zh-CN" altLang="en-US" sz="1600" b="1" dirty="0" smtClean="0">
                <a:solidFill>
                  <a:schemeClr val="accent5"/>
                </a:solidFill>
                <a:latin typeface="微软雅黑" panose="020B0503020204020204" pitchFamily="34" charset="-122"/>
                <a:ea typeface="微软雅黑" panose="020B0503020204020204" pitchFamily="34" charset="-122"/>
              </a:rPr>
              <a:t>号</a:t>
            </a:r>
            <a:endParaRPr lang="en-US" altLang="zh-CN" sz="1600" b="1" dirty="0" smtClean="0">
              <a:solidFill>
                <a:schemeClr val="accent5"/>
              </a:solidFill>
              <a:latin typeface="微软雅黑" panose="020B0503020204020204" pitchFamily="34" charset="-122"/>
              <a:ea typeface="微软雅黑" panose="020B0503020204020204" pitchFamily="34" charset="-122"/>
            </a:endParaRPr>
          </a:p>
        </p:txBody>
      </p:sp>
      <p:pic>
        <p:nvPicPr>
          <p:cNvPr id="40962" name="Picture 2"/>
          <p:cNvPicPr>
            <a:picLocks noChangeAspect="1" noChangeArrowheads="1"/>
          </p:cNvPicPr>
          <p:nvPr/>
        </p:nvPicPr>
        <p:blipFill>
          <a:blip r:embed="rId1" cstate="print"/>
          <a:srcRect t="57825" b="11148"/>
          <a:stretch>
            <a:fillRect/>
          </a:stretch>
        </p:blipFill>
        <p:spPr bwMode="auto">
          <a:xfrm>
            <a:off x="670560" y="2048256"/>
            <a:ext cx="10704576" cy="414528"/>
          </a:xfrm>
          <a:prstGeom prst="rect">
            <a:avLst/>
          </a:prstGeom>
          <a:noFill/>
          <a:ln w="9525">
            <a:noFill/>
            <a:miter lim="800000"/>
            <a:headEnd/>
            <a:tailEnd/>
          </a:ln>
        </p:spPr>
      </p:pic>
      <p:pic>
        <p:nvPicPr>
          <p:cNvPr id="40963" name="Picture 3"/>
          <p:cNvPicPr>
            <a:picLocks noChangeAspect="1" noChangeArrowheads="1"/>
          </p:cNvPicPr>
          <p:nvPr/>
        </p:nvPicPr>
        <p:blipFill>
          <a:blip r:embed="rId2" cstate="print"/>
          <a:srcRect b="52142"/>
          <a:stretch>
            <a:fillRect/>
          </a:stretch>
        </p:blipFill>
        <p:spPr bwMode="auto">
          <a:xfrm>
            <a:off x="616077" y="2670592"/>
            <a:ext cx="10807827" cy="23768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占位符 4"/>
          <p:cNvSpPr txBox="1"/>
          <p:nvPr/>
        </p:nvSpPr>
        <p:spPr bwMode="auto">
          <a:xfrm>
            <a:off x="538880" y="1212979"/>
            <a:ext cx="11506816" cy="3486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r>
              <a:rPr lang="zh-CN" altLang="en-US" sz="2000" dirty="0" smtClean="0">
                <a:solidFill>
                  <a:srgbClr val="7030A0"/>
                </a:solidFill>
                <a:latin typeface="微软雅黑" panose="020B0503020204020204" pitchFamily="34" charset="-122"/>
                <a:ea typeface="微软雅黑" panose="020B0503020204020204" pitchFamily="34" charset="-122"/>
              </a:rPr>
              <a:t>（一）</a:t>
            </a:r>
            <a:r>
              <a:rPr lang="zh-CN" altLang="zh-CN" sz="2000" b="1" dirty="0" smtClean="0">
                <a:solidFill>
                  <a:srgbClr val="7030A0"/>
                </a:solidFill>
                <a:latin typeface="微软雅黑" panose="020B0503020204020204" pitchFamily="34" charset="-122"/>
                <a:ea typeface="微软雅黑" panose="020B0503020204020204" pitchFamily="34" charset="-122"/>
              </a:rPr>
              <a:t>及时送医就诊</a:t>
            </a:r>
            <a:endParaRPr lang="en-US" altLang="zh-CN" sz="2000" b="1" dirty="0" smtClean="0">
              <a:solidFill>
                <a:srgbClr val="7030A0"/>
              </a:solidFill>
              <a:latin typeface="微软雅黑" panose="020B0503020204020204" pitchFamily="34" charset="-122"/>
              <a:ea typeface="微软雅黑" panose="020B0503020204020204" pitchFamily="34" charset="-122"/>
            </a:endParaRPr>
          </a:p>
          <a:p>
            <a:endParaRPr lang="en-US" altLang="zh-CN" b="1" dirty="0" smtClean="0">
              <a:solidFill>
                <a:srgbClr val="7030A0"/>
              </a:solidFill>
              <a:latin typeface="微软雅黑" panose="020B0503020204020204" pitchFamily="34" charset="-122"/>
              <a:ea typeface="微软雅黑" panose="020B0503020204020204" pitchFamily="34" charset="-122"/>
            </a:endParaRPr>
          </a:p>
          <a:p>
            <a:r>
              <a:rPr lang="zh-CN" altLang="zh-CN" dirty="0" smtClean="0">
                <a:latin typeface="微软雅黑" panose="020B0503020204020204" pitchFamily="34" charset="-122"/>
                <a:ea typeface="微软雅黑" panose="020B0503020204020204" pitchFamily="34" charset="-122"/>
              </a:rPr>
              <a:t>发现师生员工出现发热、咳嗽等症状，要求其尽早佩戴口罩，</a:t>
            </a:r>
            <a:r>
              <a:rPr lang="zh-CN" altLang="zh-CN" b="1" dirty="0" smtClean="0">
                <a:solidFill>
                  <a:srgbClr val="C00000"/>
                </a:solidFill>
                <a:latin typeface="微软雅黑" panose="020B0503020204020204" pitchFamily="34" charset="-122"/>
                <a:ea typeface="微软雅黑" panose="020B0503020204020204" pitchFamily="34" charset="-122"/>
              </a:rPr>
              <a:t>送至</a:t>
            </a:r>
            <a:r>
              <a:rPr lang="zh-CN" altLang="en-US" b="1" dirty="0" smtClean="0">
                <a:solidFill>
                  <a:srgbClr val="C00000"/>
                </a:solidFill>
                <a:latin typeface="微软雅黑" panose="020B0503020204020204" pitchFamily="34" charset="-122"/>
                <a:ea typeface="微软雅黑" panose="020B0503020204020204" pitchFamily="34" charset="-122"/>
              </a:rPr>
              <a:t>附近定点医疗机构发热门诊</a:t>
            </a:r>
            <a:r>
              <a:rPr lang="zh-CN" altLang="zh-CN" b="1" dirty="0" smtClean="0">
                <a:solidFill>
                  <a:srgbClr val="C00000"/>
                </a:solidFill>
                <a:latin typeface="微软雅黑" panose="020B0503020204020204" pitchFamily="34" charset="-122"/>
                <a:ea typeface="微软雅黑" panose="020B0503020204020204" pitchFamily="34" charset="-122"/>
              </a:rPr>
              <a:t>诊治。</a:t>
            </a:r>
            <a:endParaRPr lang="zh-CN" altLang="zh-CN" b="1" dirty="0" smtClean="0">
              <a:solidFill>
                <a:srgbClr val="C00000"/>
              </a:solidFill>
              <a:latin typeface="微软雅黑" panose="020B0503020204020204" pitchFamily="34" charset="-122"/>
              <a:ea typeface="微软雅黑" panose="020B0503020204020204" pitchFamily="34" charset="-122"/>
            </a:endParaRPr>
          </a:p>
          <a:p>
            <a:pPr marL="228600" lvl="0" indent="-228600" eaLnBrk="1" hangingPunct="1">
              <a:lnSpc>
                <a:spcPct val="90000"/>
              </a:lnSpc>
              <a:spcBef>
                <a:spcPts val="1000"/>
              </a:spcBef>
              <a:defRPr/>
            </a:pPr>
            <a:endParaRPr lang="en-US" altLang="zh-CN" b="1" dirty="0" smtClean="0">
              <a:latin typeface="微软雅黑" panose="020B0503020204020204" pitchFamily="34" charset="-122"/>
              <a:ea typeface="微软雅黑" panose="020B0503020204020204" pitchFamily="34" charset="-122"/>
            </a:endParaRPr>
          </a:p>
          <a:p>
            <a:pPr marL="228600" lvl="0" indent="-228600">
              <a:lnSpc>
                <a:spcPct val="90000"/>
              </a:lnSpc>
              <a:defRPr/>
            </a:pPr>
            <a:r>
              <a:rPr lang="zh-CN" altLang="en-US" sz="2000" b="1" dirty="0" smtClean="0">
                <a:solidFill>
                  <a:srgbClr val="7030A0"/>
                </a:solidFill>
                <a:latin typeface="微软雅黑" panose="020B0503020204020204" pitchFamily="34" charset="-122"/>
                <a:ea typeface="微软雅黑" panose="020B0503020204020204" pitchFamily="34" charset="-122"/>
              </a:rPr>
              <a:t>（二）做好疫情报告</a:t>
            </a:r>
            <a:endParaRPr lang="en-US" altLang="zh-CN" sz="2000" b="1" dirty="0" smtClean="0">
              <a:solidFill>
                <a:srgbClr val="7030A0"/>
              </a:solidFill>
              <a:latin typeface="微软雅黑" panose="020B0503020204020204" pitchFamily="34" charset="-122"/>
              <a:ea typeface="微软雅黑" panose="020B0503020204020204" pitchFamily="34" charset="-122"/>
            </a:endParaRPr>
          </a:p>
          <a:p>
            <a:pPr marL="228600" lvl="0" indent="-228600" eaLnBrk="1" hangingPunct="1">
              <a:lnSpc>
                <a:spcPct val="90000"/>
              </a:lnSpc>
              <a:spcBef>
                <a:spcPts val="1000"/>
              </a:spcBef>
              <a:defRPr/>
            </a:pPr>
            <a:br>
              <a:rPr lang="zh-CN" altLang="en-US" dirty="0" smtClean="0">
                <a:latin typeface="微软雅黑" panose="020B0503020204020204" pitchFamily="34" charset="-122"/>
                <a:ea typeface="微软雅黑" panose="020B0503020204020204" pitchFamily="34" charset="-122"/>
              </a:rPr>
            </a:br>
            <a:endParaRPr lang="en-US" altLang="zh-CN" dirty="0" smtClean="0">
              <a:latin typeface="微软雅黑" panose="020B0503020204020204" pitchFamily="34" charset="-122"/>
              <a:ea typeface="微软雅黑" panose="020B0503020204020204" pitchFamily="34" charset="-122"/>
            </a:endParaRPr>
          </a:p>
          <a:p>
            <a:pPr marL="228600" lvl="0" indent="-228600" eaLnBrk="1" hangingPunct="1">
              <a:lnSpc>
                <a:spcPct val="90000"/>
              </a:lnSpc>
              <a:spcBef>
                <a:spcPts val="1000"/>
              </a:spcBef>
              <a:defRPr/>
            </a:pPr>
            <a:br>
              <a:rPr lang="zh-CN" altLang="en-US" dirty="0" smtClean="0">
                <a:latin typeface="微软雅黑" panose="020B0503020204020204" pitchFamily="34" charset="-122"/>
                <a:ea typeface="微软雅黑" panose="020B0503020204020204" pitchFamily="34" charset="-122"/>
              </a:rPr>
            </a:br>
            <a:endParaRPr kumimoji="0" lang="zh-CN" altLang="en-US"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endParaRPr>
          </a:p>
        </p:txBody>
      </p:sp>
      <p:sp>
        <p:nvSpPr>
          <p:cNvPr id="6" name="文本占位符 4"/>
          <p:cNvSpPr>
            <a:spLocks noGrp="1"/>
          </p:cNvSpPr>
          <p:nvPr>
            <p:ph type="body" sz="quarter" idx="10"/>
          </p:nvPr>
        </p:nvSpPr>
        <p:spPr>
          <a:xfrm>
            <a:off x="627356" y="171387"/>
            <a:ext cx="4487354" cy="499173"/>
          </a:xfrm>
        </p:spPr>
        <p:txBody>
          <a:bodyPr/>
          <a:lstStyle/>
          <a:p>
            <a:r>
              <a:rPr lang="zh-CN" altLang="en-US" sz="2600" b="1" dirty="0" smtClean="0"/>
              <a:t>学校防控措施</a:t>
            </a:r>
            <a:r>
              <a:rPr lang="en-US" altLang="zh-CN" sz="2600" b="1" dirty="0" smtClean="0"/>
              <a:t>-</a:t>
            </a:r>
            <a:r>
              <a:rPr lang="zh-CN" altLang="en-US" sz="2600" b="1" dirty="0" smtClean="0">
                <a:solidFill>
                  <a:srgbClr val="7030A0"/>
                </a:solidFill>
              </a:rPr>
              <a:t>发生疫情时</a:t>
            </a:r>
            <a:endParaRPr lang="zh-CN" altLang="en-US" sz="2600" b="1" dirty="0" smtClean="0">
              <a:solidFill>
                <a:srgbClr val="7030A0"/>
              </a:solidFill>
            </a:endParaRPr>
          </a:p>
        </p:txBody>
      </p:sp>
      <p:pic>
        <p:nvPicPr>
          <p:cNvPr id="4" name="Picture 2"/>
          <p:cNvPicPr>
            <a:picLocks noChangeAspect="1" noChangeArrowheads="1"/>
          </p:cNvPicPr>
          <p:nvPr/>
        </p:nvPicPr>
        <p:blipFill>
          <a:blip r:embed="rId1" cstate="print"/>
          <a:srcRect/>
          <a:stretch>
            <a:fillRect/>
          </a:stretch>
        </p:blipFill>
        <p:spPr bwMode="auto">
          <a:xfrm>
            <a:off x="5013272" y="2265377"/>
            <a:ext cx="6769524" cy="3675521"/>
          </a:xfrm>
          <a:prstGeom prst="rect">
            <a:avLst/>
          </a:prstGeom>
          <a:ln>
            <a:noFill/>
          </a:ln>
          <a:effectLst>
            <a:outerShdw blurRad="190500" algn="tl" rotWithShape="0">
              <a:srgbClr val="000000">
                <a:alpha val="70000"/>
              </a:srgbClr>
            </a:outerShdw>
          </a:effectLst>
        </p:spPr>
      </p:pic>
      <p:sp>
        <p:nvSpPr>
          <p:cNvPr id="5" name="矩形 4"/>
          <p:cNvSpPr/>
          <p:nvPr/>
        </p:nvSpPr>
        <p:spPr>
          <a:xfrm>
            <a:off x="487680" y="2968211"/>
            <a:ext cx="4425696" cy="1289905"/>
          </a:xfrm>
          <a:prstGeom prst="rect">
            <a:avLst/>
          </a:prstGeom>
        </p:spPr>
        <p:txBody>
          <a:bodyPr wrap="square">
            <a:spAutoFit/>
          </a:bodyPr>
          <a:lstStyle/>
          <a:p>
            <a:pPr>
              <a:lnSpc>
                <a:spcPct val="150000"/>
              </a:lnSpc>
            </a:pPr>
            <a:r>
              <a:rPr lang="zh-CN" altLang="en-US" dirty="0" smtClean="0">
                <a:latin typeface="微软雅黑" panose="020B0503020204020204" pitchFamily="34" charset="-122"/>
                <a:ea typeface="微软雅黑" panose="020B0503020204020204" pitchFamily="34" charset="-122"/>
              </a:rPr>
              <a:t>如果被诊断为新冠肺炎患者，学校应立即</a:t>
            </a:r>
            <a:r>
              <a:rPr lang="zh-CN" altLang="zh-CN" dirty="0" smtClean="0">
                <a:latin typeface="微软雅黑" panose="020B0503020204020204" pitchFamily="34" charset="-122"/>
                <a:ea typeface="微软雅黑" panose="020B0503020204020204" pitchFamily="34" charset="-122"/>
              </a:rPr>
              <a:t>报告</a:t>
            </a:r>
            <a:r>
              <a:rPr lang="zh-CN" altLang="en-US" b="1" dirty="0" smtClean="0">
                <a:solidFill>
                  <a:srgbClr val="C00000"/>
                </a:solidFill>
                <a:latin typeface="微软雅黑" panose="020B0503020204020204" pitchFamily="34" charset="-122"/>
                <a:ea typeface="微软雅黑" panose="020B0503020204020204" pitchFamily="34" charset="-122"/>
              </a:rPr>
              <a:t>辖区</a:t>
            </a:r>
            <a:r>
              <a:rPr lang="zh-CN" altLang="zh-CN" b="1" dirty="0" smtClean="0">
                <a:solidFill>
                  <a:srgbClr val="C00000"/>
                </a:solidFill>
                <a:latin typeface="微软雅黑" panose="020B0503020204020204" pitchFamily="34" charset="-122"/>
                <a:ea typeface="微软雅黑" panose="020B0503020204020204" pitchFamily="34" charset="-122"/>
              </a:rPr>
              <a:t>教育行政部门</a:t>
            </a:r>
            <a:r>
              <a:rPr lang="zh-CN" altLang="zh-CN" dirty="0" smtClean="0">
                <a:latin typeface="微软雅黑" panose="020B0503020204020204" pitchFamily="34" charset="-122"/>
                <a:ea typeface="微软雅黑" panose="020B0503020204020204" pitchFamily="34" charset="-122"/>
              </a:rPr>
              <a:t>，并配合卫生健康部门做好疫情的控制和病人的救治。</a:t>
            </a:r>
            <a:endParaRPr lang="en-US" altLang="zh-CN" dirty="0" smtClean="0">
              <a:latin typeface="微软雅黑" panose="020B0503020204020204" pitchFamily="34" charset="-122"/>
              <a:ea typeface="微软雅黑" panose="020B0503020204020204" pitchFamily="34" charset="-122"/>
            </a:endParaRPr>
          </a:p>
        </p:txBody>
      </p:sp>
      <p:sp>
        <p:nvSpPr>
          <p:cNvPr id="9" name="矩形 8"/>
          <p:cNvSpPr/>
          <p:nvPr/>
        </p:nvSpPr>
        <p:spPr>
          <a:xfrm>
            <a:off x="498692" y="6254124"/>
            <a:ext cx="11083708" cy="276999"/>
          </a:xfrm>
          <a:prstGeom prst="rect">
            <a:avLst/>
          </a:prstGeom>
        </p:spPr>
        <p:txBody>
          <a:bodyPr wrap="square">
            <a:spAutoFit/>
          </a:bodyPr>
          <a:lstStyle/>
          <a:p>
            <a:r>
              <a:rPr lang="zh-CN" altLang="en-US" sz="1200" b="1" dirty="0" smtClean="0">
                <a:solidFill>
                  <a:schemeClr val="accent5"/>
                </a:solidFill>
                <a:latin typeface="微软雅黑" panose="020B0503020204020204" pitchFamily="34" charset="-122"/>
                <a:ea typeface="微软雅黑" panose="020B0503020204020204" pitchFamily="34" charset="-122"/>
              </a:rPr>
              <a:t>参考： </a:t>
            </a:r>
            <a:r>
              <a:rPr lang="en-US" altLang="zh-CN" sz="1200" b="1" dirty="0" smtClean="0">
                <a:solidFill>
                  <a:schemeClr val="accent5"/>
                </a:solidFill>
                <a:latin typeface="微软雅黑" panose="020B0503020204020204" pitchFamily="34" charset="-122"/>
                <a:ea typeface="微软雅黑" panose="020B0503020204020204" pitchFamily="34" charset="-122"/>
              </a:rPr>
              <a:t>《</a:t>
            </a:r>
            <a:r>
              <a:rPr lang="zh-CN" altLang="en-US" sz="1200" b="1" dirty="0" smtClean="0">
                <a:solidFill>
                  <a:schemeClr val="accent5"/>
                </a:solidFill>
                <a:latin typeface="微软雅黑" panose="020B0503020204020204" pitchFamily="34" charset="-122"/>
                <a:ea typeface="微软雅黑" panose="020B0503020204020204" pitchFamily="34" charset="-122"/>
              </a:rPr>
              <a:t>关于印发</a:t>
            </a:r>
            <a:r>
              <a:rPr lang="en-US" altLang="zh-CN" sz="1200" b="1" dirty="0" smtClean="0">
                <a:solidFill>
                  <a:schemeClr val="accent5"/>
                </a:solidFill>
                <a:latin typeface="微软雅黑" panose="020B0503020204020204" pitchFamily="34" charset="-122"/>
                <a:ea typeface="微软雅黑" panose="020B0503020204020204" pitchFamily="34" charset="-122"/>
              </a:rPr>
              <a:t>&lt;</a:t>
            </a:r>
            <a:r>
              <a:rPr lang="zh-CN" altLang="en-US" sz="1200" b="1" dirty="0" smtClean="0">
                <a:solidFill>
                  <a:schemeClr val="accent5"/>
                </a:solidFill>
                <a:latin typeface="微软雅黑" panose="020B0503020204020204" pitchFamily="34" charset="-122"/>
                <a:ea typeface="微软雅黑" panose="020B0503020204020204" pitchFamily="34" charset="-122"/>
              </a:rPr>
              <a:t>江苏省学校及托幼机构新型冠状病毒感染的肺炎防控卫生学技术指南（试行）</a:t>
            </a:r>
            <a:r>
              <a:rPr lang="en-US" altLang="zh-CN" sz="1200" b="1" dirty="0" smtClean="0">
                <a:solidFill>
                  <a:schemeClr val="accent5"/>
                </a:solidFill>
                <a:latin typeface="微软雅黑" panose="020B0503020204020204" pitchFamily="34" charset="-122"/>
                <a:ea typeface="微软雅黑" panose="020B0503020204020204" pitchFamily="34" charset="-122"/>
              </a:rPr>
              <a:t>&gt;</a:t>
            </a:r>
            <a:r>
              <a:rPr lang="zh-CN" altLang="en-US" sz="1200" b="1" dirty="0" smtClean="0">
                <a:solidFill>
                  <a:schemeClr val="accent5"/>
                </a:solidFill>
                <a:latin typeface="微软雅黑" panose="020B0503020204020204" pitchFamily="34" charset="-122"/>
                <a:ea typeface="微软雅黑" panose="020B0503020204020204" pitchFamily="34" charset="-122"/>
              </a:rPr>
              <a:t>等技术指南的通知</a:t>
            </a:r>
            <a:r>
              <a:rPr lang="en-US" altLang="zh-CN" sz="1200" b="1" dirty="0" smtClean="0">
                <a:solidFill>
                  <a:schemeClr val="accent5"/>
                </a:solidFill>
                <a:latin typeface="微软雅黑" panose="020B0503020204020204" pitchFamily="34" charset="-122"/>
                <a:ea typeface="微软雅黑" panose="020B0503020204020204" pitchFamily="34" charset="-122"/>
              </a:rPr>
              <a:t>》</a:t>
            </a:r>
            <a:r>
              <a:rPr lang="zh-CN" altLang="en-US" sz="1200" b="1" dirty="0" smtClean="0">
                <a:solidFill>
                  <a:schemeClr val="accent5"/>
                </a:solidFill>
                <a:latin typeface="微软雅黑" panose="020B0503020204020204" pitchFamily="34" charset="-122"/>
                <a:ea typeface="微软雅黑" panose="020B0503020204020204" pitchFamily="34" charset="-122"/>
              </a:rPr>
              <a:t>（苏肺炎防控办</a:t>
            </a:r>
            <a:r>
              <a:rPr lang="en-US" altLang="zh-CN" sz="1200" b="1" dirty="0" smtClean="0">
                <a:solidFill>
                  <a:schemeClr val="accent5"/>
                </a:solidFill>
                <a:latin typeface="微软雅黑" panose="020B0503020204020204" pitchFamily="34" charset="-122"/>
                <a:ea typeface="微软雅黑" panose="020B0503020204020204" pitchFamily="34" charset="-122"/>
              </a:rPr>
              <a:t>〔2020〕28</a:t>
            </a:r>
            <a:r>
              <a:rPr lang="zh-CN" altLang="en-US" sz="1200" b="1" dirty="0" smtClean="0">
                <a:solidFill>
                  <a:schemeClr val="accent5"/>
                </a:solidFill>
                <a:latin typeface="微软雅黑" panose="020B0503020204020204" pitchFamily="34" charset="-122"/>
                <a:ea typeface="微软雅黑" panose="020B0503020204020204" pitchFamily="34" charset="-122"/>
              </a:rPr>
              <a:t>号）</a:t>
            </a:r>
            <a:endParaRPr lang="en-US" altLang="zh-CN" sz="1200" b="1" dirty="0" smtClean="0">
              <a:solidFill>
                <a:schemeClr val="accent5"/>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占位符 4"/>
          <p:cNvSpPr txBox="1"/>
          <p:nvPr/>
        </p:nvSpPr>
        <p:spPr bwMode="auto">
          <a:xfrm>
            <a:off x="451395" y="869413"/>
            <a:ext cx="11118813" cy="4729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228600" indent="-228600">
              <a:lnSpc>
                <a:spcPct val="150000"/>
              </a:lnSpc>
              <a:defRPr/>
            </a:pPr>
            <a:r>
              <a:rPr lang="zh-CN" altLang="en-US" sz="2000" b="1" dirty="0" smtClean="0">
                <a:solidFill>
                  <a:srgbClr val="7030A0"/>
                </a:solidFill>
                <a:latin typeface="微软雅黑" panose="020B0503020204020204" pitchFamily="34" charset="-122"/>
                <a:ea typeface="微软雅黑" panose="020B0503020204020204" pitchFamily="34" charset="-122"/>
              </a:rPr>
              <a:t>（三）协助防控疫情</a:t>
            </a:r>
            <a:endParaRPr lang="en-US" altLang="zh-CN" sz="2000" b="1" dirty="0" smtClean="0">
              <a:solidFill>
                <a:srgbClr val="7030A0"/>
              </a:solidFill>
              <a:latin typeface="微软雅黑" panose="020B0503020204020204" pitchFamily="34" charset="-122"/>
              <a:ea typeface="微软雅黑" panose="020B0503020204020204" pitchFamily="34" charset="-122"/>
            </a:endParaRPr>
          </a:p>
          <a:p>
            <a:pPr marL="228600" indent="-228600" eaLnBrk="1" hangingPunct="1">
              <a:lnSpc>
                <a:spcPct val="150000"/>
              </a:lnSpc>
              <a:spcBef>
                <a:spcPts val="1000"/>
              </a:spcBef>
              <a:buFont typeface="Arial" panose="020B0604020202020204" pitchFamily="34" charset="0"/>
              <a:buChar char="•"/>
              <a:defRPr/>
            </a:pPr>
            <a:r>
              <a:rPr lang="zh-CN" altLang="en-US" dirty="0" smtClean="0">
                <a:latin typeface="微软雅黑" panose="020B0503020204020204" pitchFamily="34" charset="-122"/>
                <a:ea typeface="微软雅黑" panose="020B0503020204020204" pitchFamily="34" charset="-122"/>
              </a:rPr>
              <a:t>学校应</a:t>
            </a:r>
            <a:r>
              <a:rPr lang="zh-CN" altLang="en-US" b="1" dirty="0" smtClean="0">
                <a:solidFill>
                  <a:srgbClr val="C00000"/>
                </a:solidFill>
                <a:latin typeface="微软雅黑" panose="020B0503020204020204" pitchFamily="34" charset="-122"/>
                <a:ea typeface="微软雅黑" panose="020B0503020204020204" pitchFamily="34" charset="-122"/>
              </a:rPr>
              <a:t>协助</a:t>
            </a:r>
            <a:r>
              <a:rPr lang="zh-CN" altLang="en-US" b="1" dirty="0" smtClean="0">
                <a:latin typeface="微软雅黑" panose="020B0503020204020204" pitchFamily="34" charset="-122"/>
                <a:ea typeface="微软雅黑" panose="020B0503020204020204" pitchFamily="34" charset="-122"/>
              </a:rPr>
              <a:t>卫生健康部门开展调查、采样、密切接触者筛查、隔离、消毒等预防控制措施</a:t>
            </a:r>
            <a:r>
              <a:rPr lang="zh-CN" altLang="en-US" dirty="0" smtClean="0">
                <a:latin typeface="微软雅黑" panose="020B0503020204020204" pitchFamily="34" charset="-122"/>
                <a:ea typeface="微软雅黑" panose="020B0503020204020204" pitchFamily="34" charset="-122"/>
              </a:rPr>
              <a:t>，如实反映有关情况。</a:t>
            </a:r>
            <a:endParaRPr lang="en-US" altLang="zh-CN" dirty="0" smtClean="0">
              <a:latin typeface="微软雅黑" panose="020B0503020204020204" pitchFamily="34" charset="-122"/>
              <a:ea typeface="微软雅黑" panose="020B0503020204020204" pitchFamily="34" charset="-122"/>
            </a:endParaRPr>
          </a:p>
          <a:p>
            <a:pPr marL="228600" indent="-228600" eaLnBrk="1" hangingPunct="1">
              <a:lnSpc>
                <a:spcPct val="150000"/>
              </a:lnSpc>
              <a:spcBef>
                <a:spcPts val="1000"/>
              </a:spcBef>
              <a:buFont typeface="Arial" panose="020B0604020202020204" pitchFamily="34" charset="0"/>
              <a:buChar char="•"/>
              <a:defRPr/>
            </a:pPr>
            <a:r>
              <a:rPr lang="zh-CN" altLang="en-US" dirty="0" smtClean="0">
                <a:solidFill>
                  <a:srgbClr val="C00000"/>
                </a:solidFill>
                <a:latin typeface="微软雅黑" panose="020B0503020204020204" pitchFamily="34" charset="-122"/>
                <a:ea typeface="微软雅黑" panose="020B0503020204020204" pitchFamily="34" charset="-122"/>
              </a:rPr>
              <a:t>如有师生员工被判定密切接触者</a:t>
            </a:r>
            <a:r>
              <a:rPr lang="zh-CN" altLang="en-US" dirty="0" smtClean="0">
                <a:latin typeface="微软雅黑" panose="020B0503020204020204" pitchFamily="34" charset="-122"/>
                <a:ea typeface="微软雅黑" panose="020B0503020204020204" pitchFamily="34" charset="-122"/>
              </a:rPr>
              <a:t>，根据苏州市的相关要求</a:t>
            </a:r>
            <a:r>
              <a:rPr lang="zh-CN" altLang="en-US" dirty="0" smtClean="0">
                <a:solidFill>
                  <a:srgbClr val="C00000"/>
                </a:solidFill>
                <a:latin typeface="微软雅黑" panose="020B0503020204020204" pitchFamily="34" charset="-122"/>
                <a:ea typeface="微软雅黑" panose="020B0503020204020204" pitchFamily="34" charset="-122"/>
              </a:rPr>
              <a:t>送至集中医学观察点进行隔离医学观察</a:t>
            </a:r>
            <a:r>
              <a:rPr lang="zh-CN" altLang="en-US" dirty="0" smtClean="0">
                <a:latin typeface="微软雅黑" panose="020B0503020204020204" pitchFamily="34" charset="-122"/>
                <a:ea typeface="微软雅黑" panose="020B0503020204020204" pitchFamily="34" charset="-122"/>
              </a:rPr>
              <a:t>。</a:t>
            </a:r>
            <a:endParaRPr lang="en-US" altLang="zh-CN" dirty="0" smtClean="0">
              <a:latin typeface="微软雅黑" panose="020B0503020204020204" pitchFamily="34" charset="-122"/>
              <a:ea typeface="微软雅黑" panose="020B0503020204020204" pitchFamily="34" charset="-122"/>
            </a:endParaRPr>
          </a:p>
          <a:p>
            <a:pPr marL="228600" indent="-228600" eaLnBrk="1" hangingPunct="1">
              <a:lnSpc>
                <a:spcPct val="150000"/>
              </a:lnSpc>
              <a:spcBef>
                <a:spcPts val="1000"/>
              </a:spcBef>
              <a:buFont typeface="Arial" panose="020B0604020202020204" pitchFamily="34" charset="0"/>
              <a:buChar char="•"/>
              <a:defRPr/>
            </a:pPr>
            <a:r>
              <a:rPr lang="zh-CN" altLang="en-US" dirty="0" smtClean="0">
                <a:latin typeface="微软雅黑" panose="020B0503020204020204" pitchFamily="34" charset="-122"/>
                <a:ea typeface="微软雅黑" panose="020B0503020204020204" pitchFamily="34" charset="-122"/>
              </a:rPr>
              <a:t>学校根据卫生健康部门建议，</a:t>
            </a:r>
            <a:r>
              <a:rPr lang="zh-CN" altLang="en-US" b="1" dirty="0" smtClean="0">
                <a:latin typeface="微软雅黑" panose="020B0503020204020204" pitchFamily="34" charset="-122"/>
                <a:ea typeface="微软雅黑" panose="020B0503020204020204" pitchFamily="34" charset="-122"/>
              </a:rPr>
              <a:t>必要时采取班级或全校停课等措施</a:t>
            </a:r>
            <a:r>
              <a:rPr lang="zh-CN" altLang="en-US" dirty="0" smtClean="0">
                <a:latin typeface="微软雅黑" panose="020B0503020204020204" pitchFamily="34" charset="-122"/>
                <a:ea typeface="微软雅黑" panose="020B0503020204020204" pitchFamily="34" charset="-122"/>
              </a:rPr>
              <a:t>。</a:t>
            </a:r>
            <a:endParaRPr lang="en-US" altLang="zh-CN" dirty="0" smtClean="0">
              <a:latin typeface="微软雅黑" panose="020B0503020204020204" pitchFamily="34" charset="-122"/>
              <a:ea typeface="微软雅黑" panose="020B0503020204020204" pitchFamily="34" charset="-122"/>
            </a:endParaRPr>
          </a:p>
          <a:p>
            <a:pPr marL="228600" indent="-228600" eaLnBrk="1" hangingPunct="1">
              <a:lnSpc>
                <a:spcPct val="150000"/>
              </a:lnSpc>
              <a:spcBef>
                <a:spcPts val="1000"/>
              </a:spcBef>
              <a:buFont typeface="Arial" panose="020B0604020202020204" pitchFamily="34" charset="0"/>
              <a:buChar char="•"/>
              <a:defRPr/>
            </a:pPr>
            <a:endParaRPr lang="en-US" altLang="zh-CN" dirty="0" smtClean="0">
              <a:latin typeface="微软雅黑" panose="020B0503020204020204" pitchFamily="34" charset="-122"/>
              <a:ea typeface="微软雅黑" panose="020B0503020204020204" pitchFamily="34" charset="-122"/>
            </a:endParaRPr>
          </a:p>
          <a:p>
            <a:pPr marL="228600" indent="-228600">
              <a:lnSpc>
                <a:spcPct val="150000"/>
              </a:lnSpc>
              <a:defRPr/>
            </a:pPr>
            <a:r>
              <a:rPr lang="zh-CN" altLang="en-US" sz="2000" b="1" dirty="0" smtClean="0">
                <a:solidFill>
                  <a:srgbClr val="7030A0"/>
                </a:solidFill>
                <a:latin typeface="微软雅黑" panose="020B0503020204020204" pitchFamily="34" charset="-122"/>
                <a:ea typeface="微软雅黑" panose="020B0503020204020204" pitchFamily="34" charset="-122"/>
              </a:rPr>
              <a:t>（四）出具复课证明</a:t>
            </a:r>
            <a:endParaRPr lang="en-US" altLang="zh-CN" sz="2000" b="1" dirty="0" smtClean="0">
              <a:solidFill>
                <a:srgbClr val="7030A0"/>
              </a:solidFill>
              <a:latin typeface="微软雅黑" panose="020B0503020204020204" pitchFamily="34" charset="-122"/>
              <a:ea typeface="微软雅黑" panose="020B0503020204020204" pitchFamily="34" charset="-122"/>
            </a:endParaRPr>
          </a:p>
          <a:p>
            <a:pPr marL="228600" lvl="0" indent="-228600" eaLnBrk="1" hangingPunct="1">
              <a:lnSpc>
                <a:spcPct val="150000"/>
              </a:lnSpc>
              <a:spcBef>
                <a:spcPts val="1000"/>
              </a:spcBef>
              <a:buFont typeface="Arial" panose="020B0604020202020204" pitchFamily="34" charset="0"/>
              <a:buChar char="•"/>
              <a:defRPr/>
            </a:pPr>
            <a:r>
              <a:rPr lang="zh-CN" altLang="en-US" dirty="0" smtClean="0">
                <a:latin typeface="微软雅黑" panose="020B0503020204020204" pitchFamily="34" charset="-122"/>
                <a:ea typeface="微软雅黑" panose="020B0503020204020204" pitchFamily="34" charset="-122"/>
              </a:rPr>
              <a:t>师生员工病愈或隔离期满后，须持</a:t>
            </a:r>
            <a:r>
              <a:rPr lang="zh-CN" altLang="en-US" b="1" dirty="0" smtClean="0">
                <a:latin typeface="微软雅黑" panose="020B0503020204020204" pitchFamily="34" charset="-122"/>
                <a:ea typeface="微软雅黑" panose="020B0503020204020204" pitchFamily="34" charset="-122"/>
              </a:rPr>
              <a:t>医院</a:t>
            </a:r>
            <a:r>
              <a:rPr lang="zh-CN" altLang="en-US" b="1" dirty="0" smtClean="0">
                <a:solidFill>
                  <a:srgbClr val="C00000"/>
                </a:solidFill>
                <a:latin typeface="微软雅黑" panose="020B0503020204020204" pitchFamily="34" charset="-122"/>
                <a:ea typeface="微软雅黑" panose="020B0503020204020204" pitchFamily="34" charset="-122"/>
              </a:rPr>
              <a:t>出院小结或解除隔离告知书</a:t>
            </a:r>
            <a:r>
              <a:rPr lang="zh-CN" altLang="en-US" dirty="0" smtClean="0">
                <a:latin typeface="微软雅黑" panose="020B0503020204020204" pitchFamily="34" charset="-122"/>
                <a:ea typeface="微软雅黑" panose="020B0503020204020204" pitchFamily="34" charset="-122"/>
              </a:rPr>
              <a:t>等材料到学校卫生室（保健室）复核确认登记，持</a:t>
            </a:r>
            <a:r>
              <a:rPr lang="zh-CN" altLang="en-US" b="1" dirty="0" smtClean="0">
                <a:latin typeface="微软雅黑" panose="020B0503020204020204" pitchFamily="34" charset="-122"/>
                <a:ea typeface="微软雅黑" panose="020B0503020204020204" pitchFamily="34" charset="-122"/>
              </a:rPr>
              <a:t>校医（保健老师）出具</a:t>
            </a:r>
            <a:r>
              <a:rPr lang="zh-CN" altLang="en-US" dirty="0" smtClean="0">
                <a:latin typeface="微软雅黑" panose="020B0503020204020204" pitchFamily="34" charset="-122"/>
                <a:ea typeface="微软雅黑" panose="020B0503020204020204" pitchFamily="34" charset="-122"/>
              </a:rPr>
              <a:t>的</a:t>
            </a:r>
            <a:r>
              <a:rPr lang="zh-CN" altLang="en-US" b="1" dirty="0" smtClean="0">
                <a:solidFill>
                  <a:srgbClr val="C00000"/>
                </a:solidFill>
                <a:latin typeface="微软雅黑" panose="020B0503020204020204" pitchFamily="34" charset="-122"/>
                <a:ea typeface="微软雅黑" panose="020B0503020204020204" pitchFamily="34" charset="-122"/>
              </a:rPr>
              <a:t>复课证明</a:t>
            </a:r>
            <a:r>
              <a:rPr lang="zh-CN" altLang="en-US" dirty="0" smtClean="0">
                <a:latin typeface="微软雅黑" panose="020B0503020204020204" pitchFamily="34" charset="-122"/>
                <a:ea typeface="微软雅黑" panose="020B0503020204020204" pitchFamily="34" charset="-122"/>
              </a:rPr>
              <a:t>方可到教室上课。</a:t>
            </a:r>
            <a:endParaRPr lang="en-US" altLang="zh-CN" dirty="0" smtClean="0">
              <a:latin typeface="微软雅黑" panose="020B0503020204020204" pitchFamily="34" charset="-122"/>
              <a:ea typeface="微软雅黑" panose="020B0503020204020204" pitchFamily="34" charset="-122"/>
            </a:endParaRPr>
          </a:p>
        </p:txBody>
      </p:sp>
      <p:sp>
        <p:nvSpPr>
          <p:cNvPr id="6" name="文本占位符 4"/>
          <p:cNvSpPr>
            <a:spLocks noGrp="1"/>
          </p:cNvSpPr>
          <p:nvPr>
            <p:ph type="body" sz="quarter" idx="10"/>
          </p:nvPr>
        </p:nvSpPr>
        <p:spPr>
          <a:xfrm>
            <a:off x="627356" y="171387"/>
            <a:ext cx="4487354" cy="499173"/>
          </a:xfrm>
        </p:spPr>
        <p:txBody>
          <a:bodyPr/>
          <a:lstStyle/>
          <a:p>
            <a:r>
              <a:rPr lang="zh-CN" altLang="en-US" sz="2600" b="1" dirty="0" smtClean="0"/>
              <a:t>学校防控措施</a:t>
            </a:r>
            <a:r>
              <a:rPr lang="en-US" altLang="zh-CN" sz="2600" b="1" dirty="0" smtClean="0"/>
              <a:t>-</a:t>
            </a:r>
            <a:r>
              <a:rPr lang="zh-CN" altLang="en-US" sz="2600" b="1" dirty="0" smtClean="0">
                <a:solidFill>
                  <a:srgbClr val="7030A0"/>
                </a:solidFill>
              </a:rPr>
              <a:t>发生疫情时</a:t>
            </a:r>
            <a:endParaRPr lang="zh-CN" altLang="en-US" sz="2600" b="1" dirty="0" smtClean="0">
              <a:solidFill>
                <a:srgbClr val="7030A0"/>
              </a:solidFill>
            </a:endParaRPr>
          </a:p>
        </p:txBody>
      </p:sp>
      <p:sp>
        <p:nvSpPr>
          <p:cNvPr id="7" name="矩形 6"/>
          <p:cNvSpPr/>
          <p:nvPr/>
        </p:nvSpPr>
        <p:spPr>
          <a:xfrm>
            <a:off x="498692" y="6038224"/>
            <a:ext cx="11083708" cy="461665"/>
          </a:xfrm>
          <a:prstGeom prst="rect">
            <a:avLst/>
          </a:prstGeom>
        </p:spPr>
        <p:txBody>
          <a:bodyPr wrap="square">
            <a:spAutoFit/>
          </a:bodyPr>
          <a:lstStyle/>
          <a:p>
            <a:r>
              <a:rPr lang="zh-CN" altLang="en-US" sz="1200" b="1" dirty="0" smtClean="0">
                <a:solidFill>
                  <a:schemeClr val="accent5"/>
                </a:solidFill>
                <a:latin typeface="微软雅黑" panose="020B0503020204020204" pitchFamily="34" charset="-122"/>
                <a:ea typeface="微软雅黑" panose="020B0503020204020204" pitchFamily="34" charset="-122"/>
              </a:rPr>
              <a:t>参考： </a:t>
            </a:r>
            <a:r>
              <a:rPr lang="en-US" altLang="zh-CN" sz="1200" b="1" dirty="0" smtClean="0">
                <a:solidFill>
                  <a:schemeClr val="accent5"/>
                </a:solidFill>
                <a:latin typeface="微软雅黑" panose="020B0503020204020204" pitchFamily="34" charset="-122"/>
                <a:ea typeface="微软雅黑" panose="020B0503020204020204" pitchFamily="34" charset="-122"/>
              </a:rPr>
              <a:t>《</a:t>
            </a:r>
            <a:r>
              <a:rPr lang="zh-CN" altLang="en-US" sz="1200" b="1" dirty="0" smtClean="0">
                <a:solidFill>
                  <a:schemeClr val="accent5"/>
                </a:solidFill>
                <a:latin typeface="微软雅黑" panose="020B0503020204020204" pitchFamily="34" charset="-122"/>
                <a:ea typeface="微软雅黑" panose="020B0503020204020204" pitchFamily="34" charset="-122"/>
              </a:rPr>
              <a:t>关于印发</a:t>
            </a:r>
            <a:r>
              <a:rPr lang="en-US" altLang="zh-CN" sz="1200" b="1" dirty="0" smtClean="0">
                <a:solidFill>
                  <a:schemeClr val="accent5"/>
                </a:solidFill>
                <a:latin typeface="微软雅黑" panose="020B0503020204020204" pitchFamily="34" charset="-122"/>
                <a:ea typeface="微软雅黑" panose="020B0503020204020204" pitchFamily="34" charset="-122"/>
              </a:rPr>
              <a:t>&lt;</a:t>
            </a:r>
            <a:r>
              <a:rPr lang="zh-CN" altLang="en-US" sz="1200" b="1" dirty="0" smtClean="0">
                <a:solidFill>
                  <a:schemeClr val="accent5"/>
                </a:solidFill>
                <a:latin typeface="微软雅黑" panose="020B0503020204020204" pitchFamily="34" charset="-122"/>
                <a:ea typeface="微软雅黑" panose="020B0503020204020204" pitchFamily="34" charset="-122"/>
              </a:rPr>
              <a:t>江苏省学校及托幼机构新型冠状病毒感染的肺炎防控卫生学技术指南（试行）</a:t>
            </a:r>
            <a:r>
              <a:rPr lang="en-US" altLang="zh-CN" sz="1200" b="1" dirty="0" smtClean="0">
                <a:solidFill>
                  <a:schemeClr val="accent5"/>
                </a:solidFill>
                <a:latin typeface="微软雅黑" panose="020B0503020204020204" pitchFamily="34" charset="-122"/>
                <a:ea typeface="微软雅黑" panose="020B0503020204020204" pitchFamily="34" charset="-122"/>
              </a:rPr>
              <a:t>&gt;</a:t>
            </a:r>
            <a:r>
              <a:rPr lang="zh-CN" altLang="en-US" sz="1200" b="1" dirty="0" smtClean="0">
                <a:solidFill>
                  <a:schemeClr val="accent5"/>
                </a:solidFill>
                <a:latin typeface="微软雅黑" panose="020B0503020204020204" pitchFamily="34" charset="-122"/>
                <a:ea typeface="微软雅黑" panose="020B0503020204020204" pitchFamily="34" charset="-122"/>
              </a:rPr>
              <a:t>等技术指南的通知</a:t>
            </a:r>
            <a:r>
              <a:rPr lang="en-US" altLang="zh-CN" sz="1200" b="1" dirty="0" smtClean="0">
                <a:solidFill>
                  <a:schemeClr val="accent5"/>
                </a:solidFill>
                <a:latin typeface="微软雅黑" panose="020B0503020204020204" pitchFamily="34" charset="-122"/>
                <a:ea typeface="微软雅黑" panose="020B0503020204020204" pitchFamily="34" charset="-122"/>
              </a:rPr>
              <a:t>》</a:t>
            </a:r>
            <a:r>
              <a:rPr lang="zh-CN" altLang="en-US" sz="1200" b="1" dirty="0" smtClean="0">
                <a:solidFill>
                  <a:schemeClr val="accent5"/>
                </a:solidFill>
                <a:latin typeface="微软雅黑" panose="020B0503020204020204" pitchFamily="34" charset="-122"/>
                <a:ea typeface="微软雅黑" panose="020B0503020204020204" pitchFamily="34" charset="-122"/>
              </a:rPr>
              <a:t>（苏肺炎防控办</a:t>
            </a:r>
            <a:r>
              <a:rPr lang="en-US" altLang="zh-CN" sz="1200" b="1" dirty="0" smtClean="0">
                <a:solidFill>
                  <a:schemeClr val="accent5"/>
                </a:solidFill>
                <a:latin typeface="微软雅黑" panose="020B0503020204020204" pitchFamily="34" charset="-122"/>
                <a:ea typeface="微软雅黑" panose="020B0503020204020204" pitchFamily="34" charset="-122"/>
              </a:rPr>
              <a:t>〔2020〕28</a:t>
            </a:r>
            <a:r>
              <a:rPr lang="zh-CN" altLang="en-US" sz="1200" b="1" dirty="0" smtClean="0">
                <a:solidFill>
                  <a:schemeClr val="accent5"/>
                </a:solidFill>
                <a:latin typeface="微软雅黑" panose="020B0503020204020204" pitchFamily="34" charset="-122"/>
                <a:ea typeface="微软雅黑" panose="020B0503020204020204" pitchFamily="34" charset="-122"/>
              </a:rPr>
              <a:t>号）</a:t>
            </a:r>
            <a:endParaRPr lang="en-US" altLang="zh-CN" sz="1200" b="1" dirty="0" smtClean="0">
              <a:solidFill>
                <a:schemeClr val="accent5"/>
              </a:solidFill>
              <a:latin typeface="微软雅黑" panose="020B0503020204020204" pitchFamily="34" charset="-122"/>
              <a:ea typeface="微软雅黑" panose="020B0503020204020204" pitchFamily="34" charset="-122"/>
            </a:endParaRPr>
          </a:p>
          <a:p>
            <a:r>
              <a:rPr lang="en-US" altLang="zh-CN" sz="1200" b="1" dirty="0" smtClean="0">
                <a:solidFill>
                  <a:schemeClr val="accent5"/>
                </a:solidFill>
                <a:latin typeface="微软雅黑" panose="020B0503020204020204" pitchFamily="34" charset="-122"/>
                <a:ea typeface="微软雅黑" panose="020B0503020204020204" pitchFamily="34" charset="-122"/>
              </a:rPr>
              <a:t>《</a:t>
            </a:r>
            <a:r>
              <a:rPr lang="zh-CN" altLang="en-US" sz="1200" b="1" dirty="0" smtClean="0">
                <a:solidFill>
                  <a:schemeClr val="accent5"/>
                </a:solidFill>
                <a:latin typeface="微软雅黑" panose="020B0503020204020204" pitchFamily="34" charset="-122"/>
                <a:ea typeface="微软雅黑" panose="020B0503020204020204" pitchFamily="34" charset="-122"/>
              </a:rPr>
              <a:t>关于进一步明确苏州市留观点、隔离点、集中观察点和集中医学观察点设置规范的通知</a:t>
            </a:r>
            <a:r>
              <a:rPr lang="en-US" altLang="zh-CN" sz="1200" b="1" dirty="0" smtClean="0">
                <a:solidFill>
                  <a:schemeClr val="accent5"/>
                </a:solidFill>
                <a:latin typeface="微软雅黑" panose="020B0503020204020204" pitchFamily="34" charset="-122"/>
                <a:ea typeface="微软雅黑" panose="020B0503020204020204" pitchFamily="34" charset="-122"/>
              </a:rPr>
              <a:t>》</a:t>
            </a:r>
            <a:r>
              <a:rPr lang="zh-CN" altLang="en-US" sz="1200" b="1" dirty="0" smtClean="0">
                <a:solidFill>
                  <a:schemeClr val="accent5"/>
                </a:solidFill>
                <a:latin typeface="微软雅黑" panose="020B0503020204020204" pitchFamily="34" charset="-122"/>
                <a:ea typeface="微软雅黑" panose="020B0503020204020204" pitchFamily="34" charset="-122"/>
              </a:rPr>
              <a:t>（苏防控预防控制函</a:t>
            </a:r>
            <a:r>
              <a:rPr lang="en-US" altLang="zh-CN" sz="1200" b="1" dirty="0" smtClean="0">
                <a:solidFill>
                  <a:schemeClr val="accent5"/>
                </a:solidFill>
                <a:latin typeface="微软雅黑" panose="020B0503020204020204" pitchFamily="34" charset="-122"/>
                <a:ea typeface="微软雅黑" panose="020B0503020204020204" pitchFamily="34" charset="-122"/>
              </a:rPr>
              <a:t>[2020]4</a:t>
            </a:r>
            <a:r>
              <a:rPr lang="zh-CN" altLang="en-US" sz="1200" b="1" dirty="0" smtClean="0">
                <a:solidFill>
                  <a:schemeClr val="accent5"/>
                </a:solidFill>
                <a:latin typeface="微软雅黑" panose="020B0503020204020204" pitchFamily="34" charset="-122"/>
                <a:ea typeface="微软雅黑" panose="020B0503020204020204" pitchFamily="34" charset="-122"/>
              </a:rPr>
              <a:t>号）</a:t>
            </a:r>
            <a:endParaRPr lang="en-US" altLang="zh-CN" sz="1200" b="1" dirty="0" smtClean="0">
              <a:solidFill>
                <a:schemeClr val="accent5"/>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占位符 4"/>
          <p:cNvSpPr txBox="1"/>
          <p:nvPr/>
        </p:nvSpPr>
        <p:spPr bwMode="auto">
          <a:xfrm>
            <a:off x="561123" y="1125445"/>
            <a:ext cx="11118813" cy="4729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228600" indent="-228600">
              <a:lnSpc>
                <a:spcPct val="150000"/>
              </a:lnSpc>
              <a:defRPr/>
            </a:pPr>
            <a:r>
              <a:rPr lang="zh-CN" altLang="en-US" sz="2000" b="1" dirty="0" smtClean="0">
                <a:solidFill>
                  <a:srgbClr val="7030A0"/>
                </a:solidFill>
                <a:latin typeface="微软雅黑" panose="020B0503020204020204" pitchFamily="34" charset="-122"/>
                <a:ea typeface="微软雅黑" panose="020B0503020204020204" pitchFamily="34" charset="-122"/>
              </a:rPr>
              <a:t>（五）加强通风消毒</a:t>
            </a:r>
            <a:endParaRPr lang="en-US" altLang="zh-CN" sz="2000" b="1" dirty="0" smtClean="0">
              <a:solidFill>
                <a:srgbClr val="7030A0"/>
              </a:solidFill>
              <a:latin typeface="微软雅黑" panose="020B0503020204020204" pitchFamily="34" charset="-122"/>
              <a:ea typeface="微软雅黑" panose="020B0503020204020204" pitchFamily="34" charset="-122"/>
            </a:endParaRPr>
          </a:p>
          <a:p>
            <a:pPr marL="228600" lvl="0" indent="-228600" eaLnBrk="1" hangingPunct="1">
              <a:lnSpc>
                <a:spcPct val="150000"/>
              </a:lnSpc>
              <a:spcBef>
                <a:spcPts val="1000"/>
              </a:spcBef>
              <a:buFont typeface="Arial" panose="020B0604020202020204" pitchFamily="34" charset="0"/>
              <a:buChar char="•"/>
              <a:defRPr/>
            </a:pPr>
            <a:r>
              <a:rPr lang="zh-CN" altLang="en-US" dirty="0" smtClean="0">
                <a:latin typeface="微软雅黑" panose="020B0503020204020204" pitchFamily="34" charset="-122"/>
                <a:ea typeface="微软雅黑" panose="020B0503020204020204" pitchFamily="34" charset="-122"/>
              </a:rPr>
              <a:t>学校加强教室通风，并在当地疾控机构指导下，终末消毒重点场所和物品。</a:t>
            </a:r>
            <a:endParaRPr lang="en-US" altLang="zh-CN" dirty="0" smtClean="0">
              <a:latin typeface="微软雅黑" panose="020B0503020204020204" pitchFamily="34" charset="-122"/>
              <a:ea typeface="微软雅黑" panose="020B0503020204020204" pitchFamily="34" charset="-122"/>
            </a:endParaRPr>
          </a:p>
          <a:p>
            <a:pPr marL="228600" lvl="0" indent="-228600" eaLnBrk="1" hangingPunct="1">
              <a:lnSpc>
                <a:spcPct val="150000"/>
              </a:lnSpc>
              <a:spcBef>
                <a:spcPts val="1000"/>
              </a:spcBef>
              <a:buFont typeface="Arial" panose="020B0604020202020204" pitchFamily="34" charset="0"/>
              <a:buChar char="•"/>
              <a:defRPr/>
            </a:pPr>
            <a:endParaRPr lang="en-US" altLang="zh-CN" dirty="0" smtClean="0">
              <a:latin typeface="微软雅黑" panose="020B0503020204020204" pitchFamily="34" charset="-122"/>
              <a:ea typeface="微软雅黑" panose="020B0503020204020204" pitchFamily="34" charset="-122"/>
            </a:endParaRPr>
          </a:p>
          <a:p>
            <a:pPr marL="228600" indent="-228600" eaLnBrk="1" hangingPunct="1">
              <a:lnSpc>
                <a:spcPct val="150000"/>
              </a:lnSpc>
              <a:spcBef>
                <a:spcPts val="1000"/>
              </a:spcBef>
              <a:defRPr/>
            </a:pPr>
            <a:r>
              <a:rPr lang="zh-CN" altLang="en-US" sz="2000" b="1" dirty="0" smtClean="0">
                <a:solidFill>
                  <a:srgbClr val="7030A0"/>
                </a:solidFill>
                <a:latin typeface="微软雅黑" panose="020B0503020204020204" pitchFamily="34" charset="-122"/>
                <a:ea typeface="微软雅黑" panose="020B0503020204020204" pitchFamily="34" charset="-122"/>
              </a:rPr>
              <a:t>（六）做好心理支持和疏导</a:t>
            </a:r>
            <a:endParaRPr lang="en-US" altLang="zh-CN" sz="2000" b="1" dirty="0" smtClean="0">
              <a:solidFill>
                <a:srgbClr val="7030A0"/>
              </a:solidFill>
              <a:latin typeface="微软雅黑" panose="020B0503020204020204" pitchFamily="34" charset="-122"/>
              <a:ea typeface="微软雅黑" panose="020B0503020204020204" pitchFamily="34" charset="-122"/>
            </a:endParaRPr>
          </a:p>
          <a:p>
            <a:pPr marL="228600" indent="-228600" eaLnBrk="1" hangingPunct="1">
              <a:lnSpc>
                <a:spcPct val="150000"/>
              </a:lnSpc>
              <a:spcBef>
                <a:spcPts val="1000"/>
              </a:spcBef>
              <a:buFont typeface="Arial" panose="020B0604020202020204" pitchFamily="34" charset="0"/>
              <a:buChar char="•"/>
              <a:defRPr/>
            </a:pPr>
            <a:r>
              <a:rPr lang="zh-CN" altLang="en-US" dirty="0" smtClean="0">
                <a:latin typeface="微软雅黑" panose="020B0503020204020204" pitchFamily="34" charset="-122"/>
                <a:ea typeface="微软雅黑" panose="020B0503020204020204" pitchFamily="34" charset="-122"/>
              </a:rPr>
              <a:t>倡导师生、员工维持正常的生活节奏，调整良好的心理状态，</a:t>
            </a:r>
            <a:r>
              <a:rPr lang="zh-CN" altLang="en-US" b="1" dirty="0" smtClean="0">
                <a:latin typeface="微软雅黑" panose="020B0503020204020204" pitchFamily="34" charset="-122"/>
                <a:ea typeface="微软雅黑" panose="020B0503020204020204" pitchFamily="34" charset="-122"/>
              </a:rPr>
              <a:t>提供必要的校园支持，寻求专业的心理帮助</a:t>
            </a:r>
            <a:r>
              <a:rPr lang="zh-CN" altLang="en-US" dirty="0" smtClean="0">
                <a:latin typeface="微软雅黑" panose="020B0503020204020204" pitchFamily="34" charset="-122"/>
                <a:ea typeface="微软雅黑" panose="020B0503020204020204" pitchFamily="34" charset="-122"/>
              </a:rPr>
              <a:t>。</a:t>
            </a:r>
            <a:endParaRPr lang="en-US" altLang="zh-CN" dirty="0" smtClean="0">
              <a:latin typeface="微软雅黑" panose="020B0503020204020204" pitchFamily="34" charset="-122"/>
              <a:ea typeface="微软雅黑" panose="020B0503020204020204" pitchFamily="34" charset="-122"/>
            </a:endParaRPr>
          </a:p>
          <a:p>
            <a:pPr marL="228600" indent="-228600" eaLnBrk="1" hangingPunct="1">
              <a:lnSpc>
                <a:spcPct val="150000"/>
              </a:lnSpc>
              <a:spcBef>
                <a:spcPts val="1000"/>
              </a:spcBef>
              <a:buFont typeface="Arial" panose="020B0604020202020204" pitchFamily="34" charset="0"/>
              <a:buChar char="•"/>
              <a:defRPr/>
            </a:pPr>
            <a:endParaRPr lang="zh-CN" altLang="en-US" dirty="0" smtClean="0">
              <a:latin typeface="微软雅黑" panose="020B0503020204020204" pitchFamily="34" charset="-122"/>
              <a:ea typeface="微软雅黑" panose="020B0503020204020204" pitchFamily="34" charset="-122"/>
            </a:endParaRPr>
          </a:p>
          <a:p>
            <a:pPr marL="228600" indent="-228600" eaLnBrk="1" hangingPunct="1">
              <a:lnSpc>
                <a:spcPct val="150000"/>
              </a:lnSpc>
              <a:spcBef>
                <a:spcPts val="1000"/>
              </a:spcBef>
              <a:defRPr/>
            </a:pPr>
            <a:r>
              <a:rPr lang="zh-CN" altLang="en-US" sz="2000" b="1" dirty="0" smtClean="0">
                <a:solidFill>
                  <a:srgbClr val="7030A0"/>
                </a:solidFill>
                <a:latin typeface="微软雅黑" panose="020B0503020204020204" pitchFamily="34" charset="-122"/>
                <a:ea typeface="微软雅黑" panose="020B0503020204020204" pitchFamily="34" charset="-122"/>
              </a:rPr>
              <a:t>（七）总结疫情发生的经验教训，</a:t>
            </a:r>
            <a:r>
              <a:rPr lang="zh-CN" altLang="en-US" dirty="0" smtClean="0">
                <a:latin typeface="微软雅黑" panose="020B0503020204020204" pitchFamily="34" charset="-122"/>
                <a:ea typeface="微软雅黑" panose="020B0503020204020204" pitchFamily="34" charset="-122"/>
              </a:rPr>
              <a:t>加强重点环节管控，进一步加强健康教育，提高师生疫情防控的知识和技能。</a:t>
            </a:r>
            <a:endParaRPr lang="zh-CN" altLang="en-US" dirty="0" smtClean="0">
              <a:latin typeface="微软雅黑" panose="020B0503020204020204" pitchFamily="34" charset="-122"/>
              <a:ea typeface="微软雅黑" panose="020B0503020204020204" pitchFamily="34" charset="-122"/>
            </a:endParaRPr>
          </a:p>
          <a:p>
            <a:pPr marL="228600" lvl="0" indent="-228600" eaLnBrk="1" hangingPunct="1">
              <a:lnSpc>
                <a:spcPct val="150000"/>
              </a:lnSpc>
              <a:spcBef>
                <a:spcPts val="1000"/>
              </a:spcBef>
              <a:defRPr/>
            </a:pPr>
            <a:endParaRPr lang="zh-CN" altLang="en-US" dirty="0" smtClean="0">
              <a:latin typeface="微软雅黑" panose="020B0503020204020204" pitchFamily="34" charset="-122"/>
              <a:ea typeface="微软雅黑" panose="020B0503020204020204" pitchFamily="34" charset="-122"/>
            </a:endParaRPr>
          </a:p>
          <a:p>
            <a:pPr marL="228600" lvl="0" indent="-228600" eaLnBrk="1" hangingPunct="1">
              <a:lnSpc>
                <a:spcPct val="150000"/>
              </a:lnSpc>
              <a:spcBef>
                <a:spcPts val="1000"/>
              </a:spcBef>
              <a:buFont typeface="Arial" panose="020B0604020202020204" pitchFamily="34" charset="0"/>
              <a:buChar char="•"/>
              <a:defRPr/>
            </a:pPr>
            <a:endParaRPr lang="en-US" altLang="zh-CN" dirty="0" smtClean="0">
              <a:latin typeface="微软雅黑" panose="020B0503020204020204" pitchFamily="34" charset="-122"/>
              <a:ea typeface="微软雅黑" panose="020B0503020204020204" pitchFamily="34" charset="-122"/>
            </a:endParaRPr>
          </a:p>
          <a:p>
            <a:pPr marL="228600" lvl="0" indent="-228600" eaLnBrk="1" hangingPunct="1">
              <a:lnSpc>
                <a:spcPct val="150000"/>
              </a:lnSpc>
              <a:spcBef>
                <a:spcPts val="1000"/>
              </a:spcBef>
              <a:buFont typeface="Arial" panose="020B0604020202020204" pitchFamily="34" charset="0"/>
              <a:buChar char="•"/>
              <a:defRPr/>
            </a:pPr>
            <a:endParaRPr lang="en-US" altLang="zh-CN" dirty="0" smtClean="0">
              <a:latin typeface="微软雅黑" panose="020B0503020204020204" pitchFamily="34" charset="-122"/>
              <a:ea typeface="微软雅黑" panose="020B0503020204020204" pitchFamily="34" charset="-122"/>
            </a:endParaRPr>
          </a:p>
        </p:txBody>
      </p:sp>
      <p:sp>
        <p:nvSpPr>
          <p:cNvPr id="6" name="文本占位符 4"/>
          <p:cNvSpPr>
            <a:spLocks noGrp="1"/>
          </p:cNvSpPr>
          <p:nvPr>
            <p:ph type="body" sz="quarter" idx="10"/>
          </p:nvPr>
        </p:nvSpPr>
        <p:spPr>
          <a:xfrm>
            <a:off x="627356" y="171387"/>
            <a:ext cx="4487354" cy="499173"/>
          </a:xfrm>
        </p:spPr>
        <p:txBody>
          <a:bodyPr/>
          <a:lstStyle/>
          <a:p>
            <a:r>
              <a:rPr lang="zh-CN" altLang="en-US" sz="2600" b="1" dirty="0" smtClean="0"/>
              <a:t>学校防控措施</a:t>
            </a:r>
            <a:r>
              <a:rPr lang="en-US" altLang="zh-CN" sz="2600" b="1" dirty="0" smtClean="0"/>
              <a:t>-</a:t>
            </a:r>
            <a:r>
              <a:rPr lang="zh-CN" altLang="en-US" sz="2600" b="1" dirty="0" smtClean="0">
                <a:solidFill>
                  <a:srgbClr val="7030A0"/>
                </a:solidFill>
              </a:rPr>
              <a:t>发生疫情时</a:t>
            </a:r>
            <a:endParaRPr lang="zh-CN" altLang="en-US" sz="2600" b="1" dirty="0" smtClean="0">
              <a:solidFill>
                <a:srgbClr val="7030A0"/>
              </a:solidFill>
            </a:endParaRPr>
          </a:p>
        </p:txBody>
      </p:sp>
      <p:sp>
        <p:nvSpPr>
          <p:cNvPr id="7" name="矩形 6"/>
          <p:cNvSpPr/>
          <p:nvPr/>
        </p:nvSpPr>
        <p:spPr>
          <a:xfrm>
            <a:off x="498692" y="6254124"/>
            <a:ext cx="11083708" cy="276999"/>
          </a:xfrm>
          <a:prstGeom prst="rect">
            <a:avLst/>
          </a:prstGeom>
        </p:spPr>
        <p:txBody>
          <a:bodyPr wrap="square">
            <a:spAutoFit/>
          </a:bodyPr>
          <a:lstStyle/>
          <a:p>
            <a:r>
              <a:rPr lang="zh-CN" altLang="en-US" sz="1200" b="1" dirty="0" smtClean="0">
                <a:solidFill>
                  <a:schemeClr val="accent5"/>
                </a:solidFill>
                <a:latin typeface="微软雅黑" panose="020B0503020204020204" pitchFamily="34" charset="-122"/>
                <a:ea typeface="微软雅黑" panose="020B0503020204020204" pitchFamily="34" charset="-122"/>
              </a:rPr>
              <a:t>参考： </a:t>
            </a:r>
            <a:r>
              <a:rPr lang="en-US" altLang="zh-CN" sz="1200" b="1" dirty="0" smtClean="0">
                <a:solidFill>
                  <a:schemeClr val="accent5"/>
                </a:solidFill>
                <a:latin typeface="微软雅黑" panose="020B0503020204020204" pitchFamily="34" charset="-122"/>
                <a:ea typeface="微软雅黑" panose="020B0503020204020204" pitchFamily="34" charset="-122"/>
              </a:rPr>
              <a:t>《</a:t>
            </a:r>
            <a:r>
              <a:rPr lang="zh-CN" altLang="en-US" sz="1200" b="1" dirty="0" smtClean="0">
                <a:solidFill>
                  <a:schemeClr val="accent5"/>
                </a:solidFill>
                <a:latin typeface="微软雅黑" panose="020B0503020204020204" pitchFamily="34" charset="-122"/>
                <a:ea typeface="微软雅黑" panose="020B0503020204020204" pitchFamily="34" charset="-122"/>
              </a:rPr>
              <a:t>关于印发</a:t>
            </a:r>
            <a:r>
              <a:rPr lang="en-US" altLang="zh-CN" sz="1200" b="1" dirty="0" smtClean="0">
                <a:solidFill>
                  <a:schemeClr val="accent5"/>
                </a:solidFill>
                <a:latin typeface="微软雅黑" panose="020B0503020204020204" pitchFamily="34" charset="-122"/>
                <a:ea typeface="微软雅黑" panose="020B0503020204020204" pitchFamily="34" charset="-122"/>
              </a:rPr>
              <a:t>&lt;</a:t>
            </a:r>
            <a:r>
              <a:rPr lang="zh-CN" altLang="en-US" sz="1200" b="1" dirty="0" smtClean="0">
                <a:solidFill>
                  <a:schemeClr val="accent5"/>
                </a:solidFill>
                <a:latin typeface="微软雅黑" panose="020B0503020204020204" pitchFamily="34" charset="-122"/>
                <a:ea typeface="微软雅黑" panose="020B0503020204020204" pitchFamily="34" charset="-122"/>
              </a:rPr>
              <a:t>江苏省学校及托幼机构新型冠状病毒感染的肺炎防控卫生学技术指南（试行）</a:t>
            </a:r>
            <a:r>
              <a:rPr lang="en-US" altLang="zh-CN" sz="1200" b="1" dirty="0" smtClean="0">
                <a:solidFill>
                  <a:schemeClr val="accent5"/>
                </a:solidFill>
                <a:latin typeface="微软雅黑" panose="020B0503020204020204" pitchFamily="34" charset="-122"/>
                <a:ea typeface="微软雅黑" panose="020B0503020204020204" pitchFamily="34" charset="-122"/>
              </a:rPr>
              <a:t>&gt;</a:t>
            </a:r>
            <a:r>
              <a:rPr lang="zh-CN" altLang="en-US" sz="1200" b="1" dirty="0" smtClean="0">
                <a:solidFill>
                  <a:schemeClr val="accent5"/>
                </a:solidFill>
                <a:latin typeface="微软雅黑" panose="020B0503020204020204" pitchFamily="34" charset="-122"/>
                <a:ea typeface="微软雅黑" panose="020B0503020204020204" pitchFamily="34" charset="-122"/>
              </a:rPr>
              <a:t>等技术指南的通知</a:t>
            </a:r>
            <a:r>
              <a:rPr lang="en-US" altLang="zh-CN" sz="1200" b="1" dirty="0" smtClean="0">
                <a:solidFill>
                  <a:schemeClr val="accent5"/>
                </a:solidFill>
                <a:latin typeface="微软雅黑" panose="020B0503020204020204" pitchFamily="34" charset="-122"/>
                <a:ea typeface="微软雅黑" panose="020B0503020204020204" pitchFamily="34" charset="-122"/>
              </a:rPr>
              <a:t>》</a:t>
            </a:r>
            <a:r>
              <a:rPr lang="zh-CN" altLang="en-US" sz="1200" b="1" dirty="0" smtClean="0">
                <a:solidFill>
                  <a:schemeClr val="accent5"/>
                </a:solidFill>
                <a:latin typeface="微软雅黑" panose="020B0503020204020204" pitchFamily="34" charset="-122"/>
                <a:ea typeface="微软雅黑" panose="020B0503020204020204" pitchFamily="34" charset="-122"/>
              </a:rPr>
              <a:t>（苏肺炎防控办</a:t>
            </a:r>
            <a:r>
              <a:rPr lang="en-US" altLang="zh-CN" sz="1200" b="1" dirty="0" smtClean="0">
                <a:solidFill>
                  <a:schemeClr val="accent5"/>
                </a:solidFill>
                <a:latin typeface="微软雅黑" panose="020B0503020204020204" pitchFamily="34" charset="-122"/>
                <a:ea typeface="微软雅黑" panose="020B0503020204020204" pitchFamily="34" charset="-122"/>
              </a:rPr>
              <a:t>〔2020〕28</a:t>
            </a:r>
            <a:r>
              <a:rPr lang="zh-CN" altLang="en-US" sz="1200" b="1" dirty="0" smtClean="0">
                <a:solidFill>
                  <a:schemeClr val="accent5"/>
                </a:solidFill>
                <a:latin typeface="微软雅黑" panose="020B0503020204020204" pitchFamily="34" charset="-122"/>
                <a:ea typeface="微软雅黑" panose="020B0503020204020204" pitchFamily="34" charset="-122"/>
              </a:rPr>
              <a:t>号）</a:t>
            </a:r>
            <a:endParaRPr lang="en-US" altLang="zh-CN" sz="1200" b="1" dirty="0" smtClean="0">
              <a:solidFill>
                <a:schemeClr val="accent5"/>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idx="1"/>
          </p:nvPr>
        </p:nvSpPr>
        <p:spPr>
          <a:xfrm>
            <a:off x="2700528" y="1348656"/>
            <a:ext cx="5565648" cy="4351338"/>
          </a:xfrm>
        </p:spPr>
        <p:txBody>
          <a:bodyPr/>
          <a:lstStyle/>
          <a:p>
            <a:pPr marL="805180" indent="-805180">
              <a:lnSpc>
                <a:spcPct val="150000"/>
              </a:lnSpc>
              <a:buFont typeface="Wingdings" panose="05000000000000000000" pitchFamily="2" charset="2"/>
              <a:buChar char="Ø"/>
            </a:pPr>
            <a:r>
              <a:rPr lang="zh-CN" altLang="en-US" b="1" dirty="0" smtClean="0">
                <a:hlinkClick r:id="rId1" action="ppaction://hlinksldjump"/>
              </a:rPr>
              <a:t>新型冠状病毒及其感染的肺炎</a:t>
            </a:r>
            <a:endParaRPr lang="en-US" altLang="zh-CN" b="1" dirty="0" smtClean="0"/>
          </a:p>
          <a:p>
            <a:pPr marL="805180" indent="-805180">
              <a:lnSpc>
                <a:spcPct val="150000"/>
              </a:lnSpc>
              <a:buFont typeface="Wingdings" panose="05000000000000000000" pitchFamily="2" charset="2"/>
              <a:buChar char="Ø"/>
            </a:pPr>
            <a:r>
              <a:rPr lang="zh-CN" altLang="en-US" b="1" dirty="0" smtClean="0">
                <a:hlinkClick r:id="rId2" action="ppaction://hlinksldjump"/>
              </a:rPr>
              <a:t>学校防控指南</a:t>
            </a:r>
            <a:endParaRPr lang="zh-CN" altLang="en-US" b="1" dirty="0" smtClean="0"/>
          </a:p>
          <a:p>
            <a:pPr marL="805180" indent="-805180">
              <a:lnSpc>
                <a:spcPct val="150000"/>
              </a:lnSpc>
              <a:buFont typeface="Wingdings" panose="05000000000000000000" pitchFamily="2" charset="2"/>
              <a:buChar char="Ø"/>
            </a:pPr>
            <a:r>
              <a:rPr lang="zh-CN" altLang="en-US" b="1" dirty="0" smtClean="0">
                <a:solidFill>
                  <a:schemeClr val="accent1">
                    <a:lumMod val="75000"/>
                  </a:schemeClr>
                </a:solidFill>
                <a:hlinkClick r:id="rId3" action="ppaction://hlinksldjump"/>
              </a:rPr>
              <a:t>学校防控措施（重点）</a:t>
            </a:r>
            <a:endParaRPr lang="en-US" altLang="zh-CN" b="1" dirty="0" smtClean="0">
              <a:solidFill>
                <a:schemeClr val="accent1">
                  <a:lumMod val="75000"/>
                </a:schemeClr>
              </a:solidFill>
            </a:endParaRPr>
          </a:p>
          <a:p>
            <a:pPr marL="805180" indent="-805180">
              <a:lnSpc>
                <a:spcPct val="150000"/>
              </a:lnSpc>
              <a:buFont typeface="Wingdings" panose="05000000000000000000" pitchFamily="2" charset="2"/>
              <a:buChar char="Ø"/>
            </a:pPr>
            <a:r>
              <a:rPr lang="zh-CN" altLang="en-US" b="1" dirty="0" smtClean="0">
                <a:hlinkClick r:id="rId4" action="ppaction://hlinksldjump"/>
              </a:rPr>
              <a:t>密切接触者管理</a:t>
            </a:r>
            <a:endParaRPr lang="zh-CN" altLang="en-US" b="1" dirty="0" smtClean="0"/>
          </a:p>
          <a:p>
            <a:pPr marL="805180" indent="-805180">
              <a:lnSpc>
                <a:spcPct val="150000"/>
              </a:lnSpc>
              <a:buFont typeface="Wingdings" panose="05000000000000000000" pitchFamily="2" charset="2"/>
              <a:buChar char="Ø"/>
            </a:pPr>
            <a:r>
              <a:rPr lang="zh-CN" altLang="en-US" b="1" dirty="0" smtClean="0">
                <a:hlinkClick r:id="rId5" action="ppaction://hlinksldjump"/>
              </a:rPr>
              <a:t>学校消毒技术指南</a:t>
            </a:r>
            <a:endParaRPr lang="zh-CN" altLang="en-US" b="1" dirty="0" smtClean="0"/>
          </a:p>
          <a:p>
            <a:pPr marL="805180" indent="-805180">
              <a:lnSpc>
                <a:spcPct val="150000"/>
              </a:lnSpc>
              <a:buFont typeface="Wingdings" panose="05000000000000000000" pitchFamily="2" charset="2"/>
              <a:buChar char="Ø"/>
            </a:pPr>
            <a:r>
              <a:rPr lang="zh-CN" altLang="en-US" b="1" dirty="0" smtClean="0">
                <a:hlinkClick r:id="rId6" action="ppaction://hlinksldjump"/>
              </a:rPr>
              <a:t>学校工作人员的自我防护</a:t>
            </a:r>
            <a:endParaRPr lang="zh-CN" altLang="en-US" b="1" dirty="0" smtClean="0"/>
          </a:p>
          <a:p>
            <a:pPr marL="805180" indent="-805180">
              <a:lnSpc>
                <a:spcPct val="150000"/>
              </a:lnSpc>
              <a:buFont typeface="Wingdings" panose="05000000000000000000" pitchFamily="2" charset="2"/>
              <a:buChar char="Ø"/>
            </a:pPr>
            <a:r>
              <a:rPr lang="zh-CN" altLang="en-US" b="1" dirty="0" smtClean="0">
                <a:hlinkClick r:id="rId7" action="ppaction://hlinksldjump"/>
              </a:rPr>
              <a:t>健康教育主题和材料</a:t>
            </a:r>
            <a:endParaRPr lang="en-US" altLang="zh-CN" b="1" dirty="0" smtClean="0"/>
          </a:p>
          <a:p>
            <a:pPr>
              <a:buFont typeface="Wingdings" panose="05000000000000000000" pitchFamily="2" charset="2"/>
              <a:buChar char="Ø"/>
            </a:pPr>
            <a:endParaRPr lang="zh-CN" altLang="en-US" b="1" dirty="0"/>
          </a:p>
        </p:txBody>
      </p:sp>
      <p:sp>
        <p:nvSpPr>
          <p:cNvPr id="5" name="文本占位符 4"/>
          <p:cNvSpPr>
            <a:spLocks noGrp="1"/>
          </p:cNvSpPr>
          <p:nvPr>
            <p:ph type="body" sz="quarter" idx="10"/>
          </p:nvPr>
        </p:nvSpPr>
        <p:spPr>
          <a:xfrm>
            <a:off x="1242886" y="220155"/>
            <a:ext cx="4816475" cy="499173"/>
          </a:xfrm>
        </p:spPr>
        <p:txBody>
          <a:bodyPr/>
          <a:lstStyle/>
          <a:p>
            <a:r>
              <a:rPr lang="zh-CN" altLang="en-US" b="1" dirty="0" smtClean="0"/>
              <a:t>目录</a:t>
            </a:r>
            <a:endParaRPr lang="zh-CN" altLang="en-US" b="1" dirty="0"/>
          </a:p>
        </p:txBody>
      </p:sp>
      <p:sp>
        <p:nvSpPr>
          <p:cNvPr id="6" name="矩形标注 5"/>
          <p:cNvSpPr/>
          <p:nvPr/>
        </p:nvSpPr>
        <p:spPr>
          <a:xfrm>
            <a:off x="8080513" y="4731027"/>
            <a:ext cx="2991678" cy="1143000"/>
          </a:xfrm>
          <a:prstGeom prst="wedgeRectCallout">
            <a:avLst>
              <a:gd name="adj1" fmla="val -72899"/>
              <a:gd name="adj2" fmla="val -58761"/>
            </a:avLst>
          </a:prstGeom>
        </p:spPr>
        <p:style>
          <a:lnRef idx="2">
            <a:schemeClr val="accent1"/>
          </a:lnRef>
          <a:fillRef idx="1">
            <a:schemeClr val="lt1"/>
          </a:fillRef>
          <a:effectRef idx="0">
            <a:schemeClr val="accent1"/>
          </a:effectRef>
          <a:fontRef idx="minor">
            <a:schemeClr val="dk1"/>
          </a:fontRef>
        </p:style>
        <p:txBody>
          <a:bodyPr rtlCol="0" anchor="ctr"/>
          <a:lstStyle/>
          <a:p>
            <a:pPr algn="ctr">
              <a:lnSpc>
                <a:spcPct val="150000"/>
              </a:lnSpc>
            </a:pPr>
            <a:r>
              <a:rPr lang="zh-CN" altLang="en-US" dirty="0" smtClean="0">
                <a:solidFill>
                  <a:srgbClr val="1D4971"/>
                </a:solidFill>
                <a:latin typeface="微软雅黑" panose="020B0503020204020204" pitchFamily="34" charset="-122"/>
                <a:ea typeface="微软雅黑" panose="020B0503020204020204" pitchFamily="34" charset="-122"/>
              </a:rPr>
              <a:t>可在幻灯片放映中，</a:t>
            </a:r>
            <a:endParaRPr lang="en-US" altLang="zh-CN" dirty="0" smtClean="0">
              <a:solidFill>
                <a:srgbClr val="1D4971"/>
              </a:solidFill>
              <a:latin typeface="微软雅黑" panose="020B0503020204020204" pitchFamily="34" charset="-122"/>
              <a:ea typeface="微软雅黑" panose="020B0503020204020204" pitchFamily="34" charset="-122"/>
            </a:endParaRPr>
          </a:p>
          <a:p>
            <a:pPr algn="ctr">
              <a:lnSpc>
                <a:spcPct val="150000"/>
              </a:lnSpc>
            </a:pPr>
            <a:r>
              <a:rPr lang="zh-CN" altLang="en-US" dirty="0" smtClean="0">
                <a:solidFill>
                  <a:srgbClr val="1D4971"/>
                </a:solidFill>
                <a:latin typeface="微软雅黑" panose="020B0503020204020204" pitchFamily="34" charset="-122"/>
                <a:ea typeface="微软雅黑" panose="020B0503020204020204" pitchFamily="34" charset="-122"/>
              </a:rPr>
              <a:t>点击标题直接链接相应章节</a:t>
            </a:r>
            <a:endParaRPr lang="zh-CN" altLang="en-US" dirty="0">
              <a:solidFill>
                <a:srgbClr val="1D497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占位符 4"/>
          <p:cNvSpPr>
            <a:spLocks noGrp="1"/>
          </p:cNvSpPr>
          <p:nvPr>
            <p:ph type="body" sz="quarter" idx="10"/>
          </p:nvPr>
        </p:nvSpPr>
        <p:spPr>
          <a:xfrm>
            <a:off x="627356" y="171387"/>
            <a:ext cx="4487354" cy="499173"/>
          </a:xfrm>
        </p:spPr>
        <p:txBody>
          <a:bodyPr/>
          <a:lstStyle/>
          <a:p>
            <a:r>
              <a:rPr lang="zh-CN" altLang="en-US" sz="2600" b="1" dirty="0" smtClean="0"/>
              <a:t>学校防控措施</a:t>
            </a:r>
            <a:r>
              <a:rPr lang="en-US" altLang="zh-CN" sz="2600" b="1" dirty="0" smtClean="0"/>
              <a:t>-</a:t>
            </a:r>
            <a:r>
              <a:rPr lang="zh-CN" altLang="en-US" sz="2600" b="1" dirty="0" smtClean="0">
                <a:solidFill>
                  <a:srgbClr val="7030A0"/>
                </a:solidFill>
              </a:rPr>
              <a:t>发生疫情时</a:t>
            </a:r>
            <a:endParaRPr lang="zh-CN" altLang="en-US" sz="2600" b="1" dirty="0" smtClean="0">
              <a:solidFill>
                <a:srgbClr val="7030A0"/>
              </a:solidFill>
            </a:endParaRPr>
          </a:p>
        </p:txBody>
      </p:sp>
      <p:sp>
        <p:nvSpPr>
          <p:cNvPr id="7" name="矩形 6"/>
          <p:cNvSpPr/>
          <p:nvPr/>
        </p:nvSpPr>
        <p:spPr>
          <a:xfrm>
            <a:off x="630772" y="6304924"/>
            <a:ext cx="11083708" cy="276999"/>
          </a:xfrm>
          <a:prstGeom prst="rect">
            <a:avLst/>
          </a:prstGeom>
        </p:spPr>
        <p:txBody>
          <a:bodyPr wrap="square">
            <a:spAutoFit/>
          </a:bodyPr>
          <a:lstStyle/>
          <a:p>
            <a:r>
              <a:rPr lang="zh-CN" altLang="en-US" sz="1200" b="1" dirty="0" smtClean="0">
                <a:solidFill>
                  <a:schemeClr val="accent5"/>
                </a:solidFill>
                <a:latin typeface="微软雅黑" panose="020B0503020204020204" pitchFamily="34" charset="-122"/>
                <a:ea typeface="微软雅黑" panose="020B0503020204020204" pitchFamily="34" charset="-122"/>
              </a:rPr>
              <a:t>参考： </a:t>
            </a:r>
            <a:r>
              <a:rPr lang="en-US" altLang="zh-CN" sz="1200" b="1" dirty="0" smtClean="0">
                <a:solidFill>
                  <a:schemeClr val="accent5"/>
                </a:solidFill>
                <a:latin typeface="微软雅黑" panose="020B0503020204020204" pitchFamily="34" charset="-122"/>
                <a:ea typeface="微软雅黑" panose="020B0503020204020204" pitchFamily="34" charset="-122"/>
              </a:rPr>
              <a:t>《</a:t>
            </a:r>
            <a:r>
              <a:rPr lang="zh-CN" altLang="en-US" sz="1200" b="1" dirty="0" smtClean="0">
                <a:solidFill>
                  <a:schemeClr val="accent5"/>
                </a:solidFill>
                <a:latin typeface="微软雅黑" panose="020B0503020204020204" pitchFamily="34" charset="-122"/>
                <a:ea typeface="微软雅黑" panose="020B0503020204020204" pitchFamily="34" charset="-122"/>
              </a:rPr>
              <a:t>新型冠状病毒感染的肺炎江苏省中小学校防控指导手册（第一版）</a:t>
            </a:r>
            <a:r>
              <a:rPr lang="en-US" altLang="zh-CN" sz="1200" b="1" dirty="0" smtClean="0">
                <a:solidFill>
                  <a:schemeClr val="accent5"/>
                </a:solidFill>
                <a:latin typeface="微软雅黑" panose="020B0503020204020204" pitchFamily="34" charset="-122"/>
                <a:ea typeface="微软雅黑" panose="020B0503020204020204" pitchFamily="34" charset="-122"/>
              </a:rPr>
              <a:t>》</a:t>
            </a:r>
            <a:endParaRPr lang="en-US" altLang="zh-CN" sz="1200" b="1" dirty="0" smtClean="0">
              <a:solidFill>
                <a:schemeClr val="accent5"/>
              </a:solidFill>
              <a:latin typeface="微软雅黑" panose="020B0503020204020204" pitchFamily="34" charset="-122"/>
              <a:ea typeface="微软雅黑" panose="020B0503020204020204" pitchFamily="34" charset="-122"/>
            </a:endParaRPr>
          </a:p>
        </p:txBody>
      </p:sp>
      <p:graphicFrame>
        <p:nvGraphicFramePr>
          <p:cNvPr id="9" name="图示 8"/>
          <p:cNvGraphicFramePr/>
          <p:nvPr/>
        </p:nvGraphicFramePr>
        <p:xfrm>
          <a:off x="1188720" y="709506"/>
          <a:ext cx="10627360" cy="5418667"/>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10" name="同侧圆角矩形 9"/>
          <p:cNvSpPr/>
          <p:nvPr/>
        </p:nvSpPr>
        <p:spPr>
          <a:xfrm>
            <a:off x="477520" y="1188720"/>
            <a:ext cx="680720" cy="4704080"/>
          </a:xfrm>
          <a:prstGeom prst="round2Same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latin typeface="微软雅黑" panose="020B0503020204020204" pitchFamily="34" charset="-122"/>
                <a:ea typeface="微软雅黑" panose="020B0503020204020204" pitchFamily="34" charset="-122"/>
              </a:rPr>
              <a:t>疫情处置流程</a:t>
            </a:r>
            <a:endParaRPr lang="zh-CN" altLang="en-US" b="1" dirty="0">
              <a:latin typeface="微软雅黑" panose="020B0503020204020204" pitchFamily="34" charset="-122"/>
              <a:ea typeface="微软雅黑" panose="020B0503020204020204" pitchFamily="34" charset="-122"/>
            </a:endParaRPr>
          </a:p>
        </p:txBody>
      </p:sp>
      <p:sp>
        <p:nvSpPr>
          <p:cNvPr id="11" name="动作按钮: 上一张 10">
            <a:hlinkClick r:id="rId6" action="ppaction://hlinksldjump" highlightClick="1"/>
          </p:cNvPr>
          <p:cNvSpPr/>
          <p:nvPr/>
        </p:nvSpPr>
        <p:spPr>
          <a:xfrm>
            <a:off x="11724640" y="6146800"/>
            <a:ext cx="467360" cy="3556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占位符 4"/>
          <p:cNvSpPr txBox="1"/>
          <p:nvPr/>
        </p:nvSpPr>
        <p:spPr bwMode="auto">
          <a:xfrm>
            <a:off x="1041718" y="1738059"/>
            <a:ext cx="10113962" cy="454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228600" indent="-228600">
              <a:lnSpc>
                <a:spcPct val="90000"/>
              </a:lnSpc>
              <a:defRPr/>
            </a:pPr>
            <a:endParaRPr lang="zh-CN" altLang="en-US" sz="2000" dirty="0" smtClean="0">
              <a:latin typeface="微软雅黑" panose="020B0503020204020204" pitchFamily="34" charset="-122"/>
              <a:ea typeface="微软雅黑" panose="020B0503020204020204" pitchFamily="34" charset="-122"/>
            </a:endParaRPr>
          </a:p>
        </p:txBody>
      </p:sp>
      <p:sp>
        <p:nvSpPr>
          <p:cNvPr id="6" name="文本占位符 4"/>
          <p:cNvSpPr>
            <a:spLocks noGrp="1"/>
          </p:cNvSpPr>
          <p:nvPr>
            <p:ph type="body" sz="quarter" idx="10"/>
          </p:nvPr>
        </p:nvSpPr>
        <p:spPr>
          <a:xfrm>
            <a:off x="627356" y="171387"/>
            <a:ext cx="4487354" cy="499173"/>
          </a:xfrm>
        </p:spPr>
        <p:txBody>
          <a:bodyPr/>
          <a:lstStyle/>
          <a:p>
            <a:r>
              <a:rPr lang="zh-CN" altLang="en-US" sz="2600" b="1" dirty="0" smtClean="0"/>
              <a:t>密切接触者管理</a:t>
            </a:r>
            <a:endParaRPr lang="zh-CN" altLang="en-US" sz="2600" b="1" dirty="0" smtClean="0"/>
          </a:p>
        </p:txBody>
      </p:sp>
      <p:sp>
        <p:nvSpPr>
          <p:cNvPr id="4" name="TextBox 3"/>
          <p:cNvSpPr txBox="1"/>
          <p:nvPr/>
        </p:nvSpPr>
        <p:spPr>
          <a:xfrm>
            <a:off x="531926" y="6242828"/>
            <a:ext cx="10854813" cy="461665"/>
          </a:xfrm>
          <a:prstGeom prst="rect">
            <a:avLst/>
          </a:prstGeom>
          <a:noFill/>
        </p:spPr>
        <p:txBody>
          <a:bodyPr wrap="square" rtlCol="0">
            <a:spAutoFit/>
          </a:bodyPr>
          <a:lstStyle/>
          <a:p>
            <a:r>
              <a:rPr lang="zh-CN" altLang="en-US" sz="1200" b="1" dirty="0" smtClean="0">
                <a:solidFill>
                  <a:schemeClr val="accent5"/>
                </a:solidFill>
                <a:latin typeface="微软雅黑" panose="020B0503020204020204" pitchFamily="34" charset="-122"/>
                <a:ea typeface="微软雅黑" panose="020B0503020204020204" pitchFamily="34" charset="-122"/>
              </a:rPr>
              <a:t>参考：</a:t>
            </a:r>
            <a:r>
              <a:rPr lang="en-US" altLang="zh-CN" sz="1200" b="1" dirty="0" smtClean="0">
                <a:solidFill>
                  <a:schemeClr val="accent5"/>
                </a:solidFill>
                <a:latin typeface="微软雅黑" panose="020B0503020204020204" pitchFamily="34" charset="-122"/>
                <a:ea typeface="微软雅黑" panose="020B0503020204020204" pitchFamily="34" charset="-122"/>
              </a:rPr>
              <a:t>《</a:t>
            </a:r>
            <a:r>
              <a:rPr lang="zh-CN" altLang="en-US" sz="1200" b="1" dirty="0" smtClean="0">
                <a:solidFill>
                  <a:schemeClr val="accent5"/>
                </a:solidFill>
                <a:latin typeface="微软雅黑" panose="020B0503020204020204" pitchFamily="34" charset="-122"/>
                <a:ea typeface="微软雅黑" panose="020B0503020204020204" pitchFamily="34" charset="-122"/>
              </a:rPr>
              <a:t>新型冠状病毒肺炎病例密切接触者管理方案（第四版）</a:t>
            </a:r>
            <a:r>
              <a:rPr lang="en-US" altLang="zh-CN" sz="1200" b="1" dirty="0" smtClean="0">
                <a:solidFill>
                  <a:schemeClr val="accent5"/>
                </a:solidFill>
                <a:latin typeface="微软雅黑" panose="020B0503020204020204" pitchFamily="34" charset="-122"/>
                <a:ea typeface="微软雅黑" panose="020B0503020204020204" pitchFamily="34" charset="-122"/>
              </a:rPr>
              <a:t>》</a:t>
            </a:r>
            <a:br>
              <a:rPr lang="zh-CN" altLang="en-US" sz="1200" b="1" dirty="0" smtClean="0">
                <a:solidFill>
                  <a:schemeClr val="accent5"/>
                </a:solidFill>
                <a:latin typeface="微软雅黑" panose="020B0503020204020204" pitchFamily="34" charset="-122"/>
                <a:ea typeface="微软雅黑" panose="020B0503020204020204" pitchFamily="34" charset="-122"/>
              </a:rPr>
            </a:br>
            <a:endParaRPr lang="zh-CN" altLang="en-US" sz="1200" dirty="0"/>
          </a:p>
        </p:txBody>
      </p:sp>
      <p:sp>
        <p:nvSpPr>
          <p:cNvPr id="15" name="矩形 14"/>
          <p:cNvSpPr/>
          <p:nvPr/>
        </p:nvSpPr>
        <p:spPr>
          <a:xfrm>
            <a:off x="457200" y="997613"/>
            <a:ext cx="11450320" cy="4893647"/>
          </a:xfrm>
          <a:prstGeom prst="rect">
            <a:avLst/>
          </a:prstGeom>
        </p:spPr>
        <p:txBody>
          <a:bodyPr wrap="square">
            <a:spAutoFit/>
          </a:bodyPr>
          <a:lstStyle/>
          <a:p>
            <a:pPr>
              <a:lnSpc>
                <a:spcPct val="150000"/>
              </a:lnSpc>
            </a:pPr>
            <a:r>
              <a:rPr lang="zh-CN" altLang="en-US" sz="2800" b="1" dirty="0" smtClean="0">
                <a:solidFill>
                  <a:schemeClr val="accent5"/>
                </a:solidFill>
                <a:latin typeface="微软雅黑" panose="020B0503020204020204" pitchFamily="34" charset="-122"/>
                <a:ea typeface="微软雅黑" panose="020B0503020204020204" pitchFamily="34" charset="-122"/>
              </a:rPr>
              <a:t>密切接触者判定标准</a:t>
            </a:r>
            <a:endParaRPr lang="en-US" altLang="zh-CN" sz="2800" b="1" dirty="0" smtClean="0">
              <a:solidFill>
                <a:schemeClr val="accent5"/>
              </a:solidFill>
              <a:latin typeface="微软雅黑" panose="020B0503020204020204" pitchFamily="34" charset="-122"/>
              <a:ea typeface="微软雅黑" panose="020B0503020204020204" pitchFamily="34" charset="-122"/>
            </a:endParaRPr>
          </a:p>
          <a:p>
            <a:pPr>
              <a:lnSpc>
                <a:spcPct val="150000"/>
              </a:lnSpc>
            </a:pPr>
            <a:endParaRPr lang="zh-CN" altLang="en-US" dirty="0" smtClean="0">
              <a:latin typeface="微软雅黑" panose="020B0503020204020204" pitchFamily="34" charset="-122"/>
              <a:ea typeface="微软雅黑" panose="020B0503020204020204" pitchFamily="34" charset="-122"/>
            </a:endParaRPr>
          </a:p>
          <a:p>
            <a:pPr>
              <a:lnSpc>
                <a:spcPct val="150000"/>
              </a:lnSpc>
            </a:pPr>
            <a:r>
              <a:rPr lang="zh-CN" altLang="en-US" b="1" dirty="0" smtClean="0">
                <a:latin typeface="微软雅黑" panose="020B0503020204020204" pitchFamily="34" charset="-122"/>
                <a:ea typeface="微软雅黑" panose="020B0503020204020204" pitchFamily="34" charset="-122"/>
              </a:rPr>
              <a:t>密切接触者指与疑似病例、确诊病例、轻症病例发病后，无症状感染者检测阳性后，有如下接触情形之一，但未采取有效防护者：</a:t>
            </a:r>
            <a:r>
              <a:rPr lang="zh-CN" altLang="en-US" dirty="0" smtClean="0">
                <a:latin typeface="微软雅黑" panose="020B0503020204020204" pitchFamily="34" charset="-122"/>
                <a:ea typeface="微软雅黑" panose="020B0503020204020204" pitchFamily="34" charset="-122"/>
              </a:rPr>
              <a:t>	</a:t>
            </a:r>
            <a:endParaRPr lang="zh-CN" altLang="en-US" dirty="0" smtClean="0">
              <a:latin typeface="微软雅黑" panose="020B0503020204020204" pitchFamily="34" charset="-122"/>
              <a:ea typeface="微软雅黑" panose="020B0503020204020204" pitchFamily="34" charset="-122"/>
            </a:endParaRPr>
          </a:p>
          <a:p>
            <a:pPr marL="263525" indent="-263525">
              <a:lnSpc>
                <a:spcPct val="150000"/>
              </a:lnSpc>
              <a:buFont typeface="Arial" panose="020B0604020202020204" pitchFamily="34" charset="0"/>
              <a:buChar char="•"/>
            </a:pPr>
            <a:r>
              <a:rPr lang="en-US" altLang="zh-CN" dirty="0" smtClean="0">
                <a:latin typeface="微软雅黑" panose="020B0503020204020204" pitchFamily="34" charset="-122"/>
                <a:ea typeface="微软雅黑" panose="020B0503020204020204" pitchFamily="34" charset="-122"/>
              </a:rPr>
              <a:t>1.</a:t>
            </a:r>
            <a:r>
              <a:rPr lang="zh-CN" altLang="en-US" dirty="0" smtClean="0">
                <a:latin typeface="微软雅黑" panose="020B0503020204020204" pitchFamily="34" charset="-122"/>
                <a:ea typeface="微软雅黑" panose="020B0503020204020204" pitchFamily="34" charset="-122"/>
              </a:rPr>
              <a:t>共同居住、学习、工作，或其他有密切接触的人员，如近距离工作或</a:t>
            </a:r>
            <a:r>
              <a:rPr lang="zh-CN" altLang="en-US" b="1" dirty="0" smtClean="0">
                <a:solidFill>
                  <a:srgbClr val="C00000"/>
                </a:solidFill>
                <a:latin typeface="微软雅黑" panose="020B0503020204020204" pitchFamily="34" charset="-122"/>
                <a:ea typeface="微软雅黑" panose="020B0503020204020204" pitchFamily="34" charset="-122"/>
              </a:rPr>
              <a:t>共用同一教室</a:t>
            </a:r>
            <a:r>
              <a:rPr lang="zh-CN" altLang="en-US" dirty="0" smtClean="0">
                <a:latin typeface="微软雅黑" panose="020B0503020204020204" pitchFamily="34" charset="-122"/>
                <a:ea typeface="微软雅黑" panose="020B0503020204020204" pitchFamily="34" charset="-122"/>
              </a:rPr>
              <a:t>或在同一所房屋中生活</a:t>
            </a:r>
            <a:endParaRPr lang="zh-CN" altLang="en-US" dirty="0" smtClean="0">
              <a:latin typeface="微软雅黑" panose="020B0503020204020204" pitchFamily="34" charset="-122"/>
              <a:ea typeface="微软雅黑" panose="020B0503020204020204" pitchFamily="34" charset="-122"/>
            </a:endParaRPr>
          </a:p>
          <a:p>
            <a:pPr marL="263525" indent="-263525">
              <a:lnSpc>
                <a:spcPct val="150000"/>
              </a:lnSpc>
              <a:buFont typeface="Arial" panose="020B0604020202020204" pitchFamily="34" charset="0"/>
              <a:buChar char="•"/>
            </a:pPr>
            <a:r>
              <a:rPr lang="en-US" altLang="zh-CN" dirty="0" smtClean="0">
                <a:latin typeface="微软雅黑" panose="020B0503020204020204" pitchFamily="34" charset="-122"/>
                <a:ea typeface="微软雅黑" panose="020B0503020204020204" pitchFamily="34" charset="-122"/>
              </a:rPr>
              <a:t>2.</a:t>
            </a:r>
            <a:r>
              <a:rPr lang="zh-CN" altLang="en-US" b="1" dirty="0" smtClean="0">
                <a:solidFill>
                  <a:srgbClr val="C00000"/>
                </a:solidFill>
                <a:latin typeface="微软雅黑" panose="020B0503020204020204" pitchFamily="34" charset="-122"/>
                <a:ea typeface="微软雅黑" panose="020B0503020204020204" pitchFamily="34" charset="-122"/>
              </a:rPr>
              <a:t>诊疗、护理、探视病例</a:t>
            </a:r>
            <a:r>
              <a:rPr lang="zh-CN" altLang="en-US" dirty="0" smtClean="0">
                <a:latin typeface="微软雅黑" panose="020B0503020204020204" pitchFamily="34" charset="-122"/>
                <a:ea typeface="微软雅黑" panose="020B0503020204020204" pitchFamily="34" charset="-122"/>
              </a:rPr>
              <a:t>的医护人员、家属或其他有类似近距离接触的人员，如到密闭环境中探视病人或停留，同病室的其他患者及其陪护人员</a:t>
            </a:r>
            <a:endParaRPr lang="zh-CN" altLang="en-US" dirty="0" smtClean="0">
              <a:latin typeface="微软雅黑" panose="020B0503020204020204" pitchFamily="34" charset="-122"/>
              <a:ea typeface="微软雅黑" panose="020B0503020204020204" pitchFamily="34" charset="-122"/>
            </a:endParaRPr>
          </a:p>
          <a:p>
            <a:pPr marL="263525" indent="-263525">
              <a:lnSpc>
                <a:spcPct val="150000"/>
              </a:lnSpc>
              <a:buFont typeface="Arial" panose="020B0604020202020204" pitchFamily="34" charset="0"/>
              <a:buChar char="•"/>
            </a:pPr>
            <a:r>
              <a:rPr lang="en-US" altLang="zh-CN" dirty="0" smtClean="0">
                <a:latin typeface="微软雅黑" panose="020B0503020204020204" pitchFamily="34" charset="-122"/>
                <a:ea typeface="微软雅黑" panose="020B0503020204020204" pitchFamily="34" charset="-122"/>
              </a:rPr>
              <a:t>3.</a:t>
            </a:r>
            <a:r>
              <a:rPr lang="zh-CN" altLang="en-US" b="1" dirty="0" smtClean="0">
                <a:solidFill>
                  <a:srgbClr val="C00000"/>
                </a:solidFill>
                <a:latin typeface="微软雅黑" panose="020B0503020204020204" pitchFamily="34" charset="-122"/>
                <a:ea typeface="微软雅黑" panose="020B0503020204020204" pitchFamily="34" charset="-122"/>
              </a:rPr>
              <a:t>乘坐同一交通工具并有近距离接触</a:t>
            </a:r>
            <a:r>
              <a:rPr lang="zh-CN" altLang="en-US" dirty="0" smtClean="0">
                <a:latin typeface="微软雅黑" panose="020B0503020204020204" pitchFamily="34" charset="-122"/>
                <a:ea typeface="微软雅黑" panose="020B0503020204020204" pitchFamily="34" charset="-122"/>
              </a:rPr>
              <a:t>人员，包括在交通工具上照料护理人员、同行人员（家人、同事、朋友等）、或经调查评估后发现有可能近距离接触病例和无症状感染者的其他乘客和乘务人员（具体参考</a:t>
            </a:r>
            <a:r>
              <a:rPr lang="en-US" altLang="zh-CN" dirty="0" smtClean="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新型冠状病毒感染的肺炎防控方案（第四版）附件</a:t>
            </a:r>
            <a:r>
              <a:rPr lang="en-US" altLang="zh-CN" dirty="0" smtClean="0">
                <a:latin typeface="微软雅黑" panose="020B0503020204020204" pitchFamily="34" charset="-122"/>
                <a:ea typeface="微软雅黑" panose="020B0503020204020204" pitchFamily="34" charset="-122"/>
              </a:rPr>
              <a:t>1</a:t>
            </a:r>
            <a:r>
              <a:rPr lang="zh-CN" altLang="en-US" dirty="0" smtClean="0">
                <a:latin typeface="微软雅黑" panose="020B0503020204020204" pitchFamily="34" charset="-122"/>
                <a:ea typeface="微软雅黑" panose="020B0503020204020204" pitchFamily="34" charset="-122"/>
              </a:rPr>
              <a:t>交通工具接触者判定指引）</a:t>
            </a:r>
            <a:endParaRPr lang="zh-CN" altLang="en-US" dirty="0" smtClean="0">
              <a:latin typeface="微软雅黑" panose="020B0503020204020204" pitchFamily="34" charset="-122"/>
              <a:ea typeface="微软雅黑" panose="020B0503020204020204" pitchFamily="34" charset="-122"/>
            </a:endParaRPr>
          </a:p>
          <a:p>
            <a:pPr marL="263525" indent="-263525">
              <a:lnSpc>
                <a:spcPct val="150000"/>
              </a:lnSpc>
              <a:buFont typeface="Arial" panose="020B0604020202020204" pitchFamily="34" charset="0"/>
              <a:buChar char="•"/>
            </a:pPr>
            <a:r>
              <a:rPr lang="en-US" altLang="zh-CN" dirty="0" smtClean="0">
                <a:latin typeface="微软雅黑" panose="020B0503020204020204" pitchFamily="34" charset="-122"/>
                <a:ea typeface="微软雅黑" panose="020B0503020204020204" pitchFamily="34" charset="-122"/>
              </a:rPr>
              <a:t>4.</a:t>
            </a:r>
            <a:r>
              <a:rPr lang="zh-CN" altLang="en-US" b="1" dirty="0" smtClean="0">
                <a:latin typeface="微软雅黑" panose="020B0503020204020204" pitchFamily="34" charset="-122"/>
                <a:ea typeface="微软雅黑" panose="020B0503020204020204" pitchFamily="34" charset="-122"/>
              </a:rPr>
              <a:t>现场调查人员调查后经评估认为</a:t>
            </a:r>
            <a:r>
              <a:rPr lang="zh-CN" altLang="en-US" dirty="0" smtClean="0">
                <a:latin typeface="微软雅黑" panose="020B0503020204020204" pitchFamily="34" charset="-122"/>
                <a:ea typeface="微软雅黑" panose="020B0503020204020204" pitchFamily="34" charset="-122"/>
              </a:rPr>
              <a:t>符合</a:t>
            </a:r>
            <a:r>
              <a:rPr lang="zh-CN" altLang="en-US" b="1" dirty="0" smtClean="0">
                <a:solidFill>
                  <a:srgbClr val="C00000"/>
                </a:solidFill>
                <a:latin typeface="微软雅黑" panose="020B0503020204020204" pitchFamily="34" charset="-122"/>
                <a:ea typeface="微软雅黑" panose="020B0503020204020204" pitchFamily="34" charset="-122"/>
              </a:rPr>
              <a:t>其他</a:t>
            </a:r>
            <a:r>
              <a:rPr lang="zh-CN" altLang="en-US" dirty="0" smtClean="0">
                <a:latin typeface="微软雅黑" panose="020B0503020204020204" pitchFamily="34" charset="-122"/>
                <a:ea typeface="微软雅黑" panose="020B0503020204020204" pitchFamily="34" charset="-122"/>
              </a:rPr>
              <a:t>与密切接触者接触的人员</a:t>
            </a:r>
            <a:endParaRPr lang="zh-CN" altLang="en-US"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占位符 4"/>
          <p:cNvSpPr txBox="1"/>
          <p:nvPr/>
        </p:nvSpPr>
        <p:spPr bwMode="auto">
          <a:xfrm>
            <a:off x="1041718" y="1738059"/>
            <a:ext cx="10113962" cy="454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228600" indent="-228600">
              <a:lnSpc>
                <a:spcPct val="90000"/>
              </a:lnSpc>
              <a:defRPr/>
            </a:pPr>
            <a:endParaRPr lang="zh-CN" altLang="en-US" sz="2000" dirty="0" smtClean="0">
              <a:latin typeface="微软雅黑" panose="020B0503020204020204" pitchFamily="34" charset="-122"/>
              <a:ea typeface="微软雅黑" panose="020B0503020204020204" pitchFamily="34" charset="-122"/>
            </a:endParaRPr>
          </a:p>
        </p:txBody>
      </p:sp>
      <p:sp>
        <p:nvSpPr>
          <p:cNvPr id="6" name="文本占位符 4"/>
          <p:cNvSpPr>
            <a:spLocks noGrp="1"/>
          </p:cNvSpPr>
          <p:nvPr>
            <p:ph type="body" sz="quarter" idx="10"/>
          </p:nvPr>
        </p:nvSpPr>
        <p:spPr>
          <a:xfrm>
            <a:off x="627356" y="171387"/>
            <a:ext cx="4487354" cy="499173"/>
          </a:xfrm>
        </p:spPr>
        <p:txBody>
          <a:bodyPr/>
          <a:lstStyle/>
          <a:p>
            <a:r>
              <a:rPr lang="zh-CN" altLang="en-US" sz="2600" b="1" dirty="0" smtClean="0"/>
              <a:t>密切接触者管理</a:t>
            </a:r>
            <a:endParaRPr lang="zh-CN" altLang="en-US" sz="2600" b="1" dirty="0" smtClean="0"/>
          </a:p>
        </p:txBody>
      </p:sp>
      <p:sp>
        <p:nvSpPr>
          <p:cNvPr id="4" name="TextBox 3"/>
          <p:cNvSpPr txBox="1"/>
          <p:nvPr/>
        </p:nvSpPr>
        <p:spPr>
          <a:xfrm>
            <a:off x="420166" y="6142335"/>
            <a:ext cx="11771834" cy="600164"/>
          </a:xfrm>
          <a:prstGeom prst="rect">
            <a:avLst/>
          </a:prstGeom>
          <a:noFill/>
        </p:spPr>
        <p:txBody>
          <a:bodyPr wrap="square" rtlCol="0">
            <a:spAutoFit/>
          </a:bodyPr>
          <a:lstStyle/>
          <a:p>
            <a:r>
              <a:rPr lang="zh-CN" altLang="en-US" sz="1100" b="1" dirty="0" smtClean="0">
                <a:solidFill>
                  <a:schemeClr val="accent5"/>
                </a:solidFill>
                <a:latin typeface="微软雅黑" panose="020B0503020204020204" pitchFamily="34" charset="-122"/>
                <a:ea typeface="微软雅黑" panose="020B0503020204020204" pitchFamily="34" charset="-122"/>
              </a:rPr>
              <a:t>参考： </a:t>
            </a:r>
            <a:r>
              <a:rPr lang="en-US" altLang="zh-CN" sz="1100" b="1" dirty="0" smtClean="0">
                <a:solidFill>
                  <a:schemeClr val="accent5"/>
                </a:solidFill>
                <a:latin typeface="微软雅黑" panose="020B0503020204020204" pitchFamily="34" charset="-122"/>
                <a:ea typeface="微软雅黑" panose="020B0503020204020204" pitchFamily="34" charset="-122"/>
              </a:rPr>
              <a:t>《</a:t>
            </a:r>
            <a:r>
              <a:rPr lang="zh-CN" altLang="en-US" sz="1100" b="1" dirty="0" smtClean="0">
                <a:solidFill>
                  <a:schemeClr val="accent5"/>
                </a:solidFill>
                <a:latin typeface="微软雅黑" panose="020B0503020204020204" pitchFamily="34" charset="-122"/>
                <a:ea typeface="微软雅黑" panose="020B0503020204020204" pitchFamily="34" charset="-122"/>
              </a:rPr>
              <a:t>新型冠状病毒肺炎病例密切接触者管理方案（第四版）</a:t>
            </a:r>
            <a:r>
              <a:rPr lang="en-US" altLang="zh-CN" sz="1100" b="1" dirty="0" smtClean="0">
                <a:solidFill>
                  <a:schemeClr val="accent5"/>
                </a:solidFill>
                <a:latin typeface="微软雅黑" panose="020B0503020204020204" pitchFamily="34" charset="-122"/>
                <a:ea typeface="微软雅黑" panose="020B0503020204020204" pitchFamily="34" charset="-122"/>
              </a:rPr>
              <a:t>》</a:t>
            </a:r>
            <a:r>
              <a:rPr lang="zh-CN" altLang="en-US" sz="1100" b="1" dirty="0" smtClean="0">
                <a:solidFill>
                  <a:schemeClr val="accent5"/>
                </a:solidFill>
                <a:latin typeface="微软雅黑" panose="020B0503020204020204" pitchFamily="34" charset="-122"/>
                <a:ea typeface="微软雅黑" panose="020B0503020204020204" pitchFamily="34" charset="-122"/>
              </a:rPr>
              <a:t>，</a:t>
            </a:r>
            <a:r>
              <a:rPr lang="en-US" altLang="zh-CN" sz="1100" b="1" dirty="0" smtClean="0">
                <a:solidFill>
                  <a:schemeClr val="accent5"/>
                </a:solidFill>
                <a:latin typeface="微软雅黑" panose="020B0503020204020204" pitchFamily="34" charset="-122"/>
                <a:ea typeface="微软雅黑" panose="020B0503020204020204" pitchFamily="34" charset="-122"/>
              </a:rPr>
              <a:t>《</a:t>
            </a:r>
            <a:r>
              <a:rPr lang="zh-CN" altLang="en-US" sz="1100" b="1" dirty="0" smtClean="0">
                <a:solidFill>
                  <a:schemeClr val="accent5"/>
                </a:solidFill>
                <a:latin typeface="微软雅黑" panose="020B0503020204020204" pitchFamily="34" charset="-122"/>
                <a:ea typeface="微软雅黑" panose="020B0503020204020204" pitchFamily="34" charset="-122"/>
              </a:rPr>
              <a:t>关于进一步明确苏州市留验点、隔离点、集中观察点和集中医学观察点设置规范的通知</a:t>
            </a:r>
            <a:r>
              <a:rPr lang="en-US" altLang="zh-CN" sz="1100" b="1" dirty="0" smtClean="0">
                <a:solidFill>
                  <a:schemeClr val="accent5"/>
                </a:solidFill>
                <a:latin typeface="微软雅黑" panose="020B0503020204020204" pitchFamily="34" charset="-122"/>
                <a:ea typeface="微软雅黑" panose="020B0503020204020204" pitchFamily="34" charset="-122"/>
              </a:rPr>
              <a:t>--</a:t>
            </a:r>
            <a:r>
              <a:rPr lang="zh-CN" altLang="en-US" sz="1100" b="1" dirty="0" smtClean="0">
                <a:solidFill>
                  <a:schemeClr val="accent5"/>
                </a:solidFill>
                <a:latin typeface="微软雅黑" panose="020B0503020204020204" pitchFamily="34" charset="-122"/>
                <a:ea typeface="微软雅黑" panose="020B0503020204020204" pitchFamily="34" charset="-122"/>
              </a:rPr>
              <a:t>苏防控预防控制函</a:t>
            </a:r>
            <a:r>
              <a:rPr lang="en-US" altLang="zh-CN" sz="1100" b="1" dirty="0" smtClean="0">
                <a:solidFill>
                  <a:schemeClr val="accent5"/>
                </a:solidFill>
                <a:latin typeface="微软雅黑" panose="020B0503020204020204" pitchFamily="34" charset="-122"/>
                <a:ea typeface="微软雅黑" panose="020B0503020204020204" pitchFamily="34" charset="-122"/>
              </a:rPr>
              <a:t>〔2020〕4</a:t>
            </a:r>
            <a:r>
              <a:rPr lang="zh-CN" altLang="en-US" sz="1100" b="1" dirty="0" smtClean="0">
                <a:solidFill>
                  <a:schemeClr val="accent5"/>
                </a:solidFill>
                <a:latin typeface="微软雅黑" panose="020B0503020204020204" pitchFamily="34" charset="-122"/>
                <a:ea typeface="微软雅黑" panose="020B0503020204020204" pitchFamily="34" charset="-122"/>
              </a:rPr>
              <a:t>号</a:t>
            </a:r>
            <a:r>
              <a:rPr lang="en-US" altLang="zh-CN" sz="1100" b="1" dirty="0" smtClean="0">
                <a:solidFill>
                  <a:schemeClr val="accent5"/>
                </a:solidFill>
                <a:latin typeface="微软雅黑" panose="020B0503020204020204" pitchFamily="34" charset="-122"/>
                <a:ea typeface="微软雅黑" panose="020B0503020204020204" pitchFamily="34" charset="-122"/>
              </a:rPr>
              <a:t>》</a:t>
            </a:r>
            <a:br>
              <a:rPr lang="zh-CN" altLang="en-US" sz="1100" b="1" dirty="0" smtClean="0">
                <a:solidFill>
                  <a:schemeClr val="accent5"/>
                </a:solidFill>
                <a:latin typeface="微软雅黑" panose="020B0503020204020204" pitchFamily="34" charset="-122"/>
                <a:ea typeface="微软雅黑" panose="020B0503020204020204" pitchFamily="34" charset="-122"/>
              </a:rPr>
            </a:br>
            <a:endParaRPr lang="zh-CN" altLang="en-US" sz="1100" dirty="0"/>
          </a:p>
        </p:txBody>
      </p:sp>
      <p:sp>
        <p:nvSpPr>
          <p:cNvPr id="9" name="矩形 8"/>
          <p:cNvSpPr/>
          <p:nvPr/>
        </p:nvSpPr>
        <p:spPr>
          <a:xfrm>
            <a:off x="294640" y="753467"/>
            <a:ext cx="7477760" cy="5309146"/>
          </a:xfrm>
          <a:prstGeom prst="rect">
            <a:avLst/>
          </a:prstGeom>
        </p:spPr>
        <p:txBody>
          <a:bodyPr wrap="square">
            <a:spAutoFit/>
          </a:bodyPr>
          <a:lstStyle/>
          <a:p>
            <a:pPr eaLnBrk="1" hangingPunct="1">
              <a:lnSpc>
                <a:spcPct val="150000"/>
              </a:lnSpc>
            </a:pPr>
            <a:r>
              <a:rPr lang="zh-CN" altLang="en-US" sz="2400" b="1" dirty="0" smtClean="0">
                <a:solidFill>
                  <a:schemeClr val="accent5"/>
                </a:solidFill>
                <a:latin typeface="微软雅黑" panose="020B0503020204020204" pitchFamily="34" charset="-122"/>
                <a:ea typeface="微软雅黑" panose="020B0503020204020204" pitchFamily="34" charset="-122"/>
              </a:rPr>
              <a:t>密切接触者管理要求</a:t>
            </a:r>
            <a:endParaRPr lang="zh-CN" altLang="en-US" sz="2400" b="1" dirty="0" smtClean="0">
              <a:solidFill>
                <a:schemeClr val="accent5"/>
              </a:solidFill>
              <a:latin typeface="微软雅黑" panose="020B0503020204020204" pitchFamily="34" charset="-122"/>
              <a:ea typeface="微软雅黑" panose="020B0503020204020204" pitchFamily="34" charset="-122"/>
            </a:endParaRPr>
          </a:p>
          <a:p>
            <a:pPr marL="342900" indent="-342900" eaLnBrk="1" hangingPunct="1">
              <a:lnSpc>
                <a:spcPct val="150000"/>
              </a:lnSpc>
            </a:pPr>
            <a:r>
              <a:rPr lang="en-US" altLang="zh-CN" sz="1600" b="1" dirty="0" smtClean="0">
                <a:latin typeface="微软雅黑" panose="020B0503020204020204" pitchFamily="34" charset="-122"/>
                <a:ea typeface="微软雅黑" panose="020B0503020204020204" pitchFamily="34" charset="-122"/>
              </a:rPr>
              <a:t>1.</a:t>
            </a:r>
            <a:r>
              <a:rPr lang="zh-CN" altLang="en-US" sz="1600" b="1" dirty="0" smtClean="0">
                <a:latin typeface="微软雅黑" panose="020B0503020204020204" pitchFamily="34" charset="-122"/>
                <a:ea typeface="微软雅黑" panose="020B0503020204020204" pitchFamily="34" charset="-122"/>
              </a:rPr>
              <a:t>应集中隔离：</a:t>
            </a:r>
            <a:endParaRPr lang="en-US" altLang="zh-CN" sz="1600" b="1" dirty="0" smtClean="0">
              <a:latin typeface="微软雅黑" panose="020B0503020204020204" pitchFamily="34" charset="-122"/>
              <a:ea typeface="微软雅黑" panose="020B0503020204020204" pitchFamily="34" charset="-122"/>
            </a:endParaRPr>
          </a:p>
          <a:p>
            <a:pPr marL="342900" indent="-342900" eaLnBrk="1" hangingPunct="1">
              <a:lnSpc>
                <a:spcPct val="150000"/>
              </a:lnSpc>
              <a:buFont typeface="Arial" panose="020B0604020202020204" pitchFamily="34" charset="0"/>
              <a:buChar char="•"/>
            </a:pPr>
            <a:r>
              <a:rPr lang="zh-CN" altLang="en-US" sz="1600" b="1" dirty="0" smtClean="0">
                <a:solidFill>
                  <a:srgbClr val="C00000"/>
                </a:solidFill>
                <a:latin typeface="微软雅黑" panose="020B0503020204020204" pitchFamily="34" charset="-122"/>
                <a:ea typeface="微软雅黑" panose="020B0503020204020204" pitchFamily="34" charset="-122"/>
              </a:rPr>
              <a:t>密切接触者应</a:t>
            </a:r>
            <a:r>
              <a:rPr lang="zh-CN" altLang="en-US" b="1" u="sng" dirty="0" smtClean="0">
                <a:solidFill>
                  <a:srgbClr val="C00000"/>
                </a:solidFill>
                <a:latin typeface="微软雅黑" panose="020B0503020204020204" pitchFamily="34" charset="-122"/>
                <a:ea typeface="微软雅黑" panose="020B0503020204020204" pitchFamily="34" charset="-122"/>
              </a:rPr>
              <a:t>采取集中隔离医学观察。</a:t>
            </a:r>
            <a:endParaRPr lang="en-US" altLang="zh-CN" sz="1600" b="1" dirty="0" smtClean="0">
              <a:solidFill>
                <a:srgbClr val="C00000"/>
              </a:solidFill>
              <a:latin typeface="微软雅黑" panose="020B0503020204020204" pitchFamily="34" charset="-122"/>
              <a:ea typeface="微软雅黑" panose="020B0503020204020204" pitchFamily="34" charset="-122"/>
            </a:endParaRPr>
          </a:p>
          <a:p>
            <a:pPr marL="342900" indent="-342900" eaLnBrk="1" hangingPunct="1">
              <a:lnSpc>
                <a:spcPct val="150000"/>
              </a:lnSpc>
              <a:buFont typeface="Arial" panose="020B0604020202020204" pitchFamily="34" charset="0"/>
              <a:buChar char="•"/>
            </a:pPr>
            <a:endParaRPr lang="en-US" altLang="zh-CN" sz="500" b="1" dirty="0" smtClean="0">
              <a:solidFill>
                <a:srgbClr val="C00000"/>
              </a:solidFill>
              <a:latin typeface="微软雅黑" panose="020B0503020204020204" pitchFamily="34" charset="-122"/>
              <a:ea typeface="微软雅黑" panose="020B0503020204020204" pitchFamily="34" charset="-122"/>
            </a:endParaRPr>
          </a:p>
          <a:p>
            <a:pPr marL="342900" indent="-342900" eaLnBrk="1" hangingPunct="1">
              <a:lnSpc>
                <a:spcPct val="150000"/>
              </a:lnSpc>
            </a:pPr>
            <a:r>
              <a:rPr lang="en-US" altLang="zh-CN" sz="1600" b="1" dirty="0" smtClean="0">
                <a:latin typeface="微软雅黑" panose="020B0503020204020204" pitchFamily="34" charset="-122"/>
                <a:ea typeface="微软雅黑" panose="020B0503020204020204" pitchFamily="34" charset="-122"/>
              </a:rPr>
              <a:t>2.</a:t>
            </a:r>
            <a:r>
              <a:rPr lang="zh-CN" altLang="en-US" sz="1600" b="1" dirty="0" smtClean="0">
                <a:latin typeface="微软雅黑" panose="020B0503020204020204" pitchFamily="34" charset="-122"/>
                <a:ea typeface="微软雅黑" panose="020B0503020204020204" pitchFamily="34" charset="-122"/>
              </a:rPr>
              <a:t>强制隔离：</a:t>
            </a:r>
            <a:endParaRPr lang="en-US" altLang="zh-CN" sz="1600" b="1" dirty="0" smtClean="0">
              <a:latin typeface="微软雅黑" panose="020B0503020204020204" pitchFamily="34" charset="-122"/>
              <a:ea typeface="微软雅黑" panose="020B0503020204020204" pitchFamily="34" charset="-122"/>
            </a:endParaRPr>
          </a:p>
          <a:p>
            <a:pPr marL="342900" indent="-342900" eaLnBrk="1" hangingPunct="1">
              <a:lnSpc>
                <a:spcPct val="150000"/>
              </a:lnSpc>
              <a:buFont typeface="Arial" panose="020B0604020202020204" pitchFamily="34" charset="0"/>
              <a:buChar char="•"/>
            </a:pPr>
            <a:r>
              <a:rPr lang="zh-CN" altLang="en-US" sz="1600" b="1" dirty="0" smtClean="0">
                <a:latin typeface="微软雅黑" panose="020B0503020204020204" pitchFamily="34" charset="-122"/>
                <a:ea typeface="微软雅黑" panose="020B0503020204020204" pitchFamily="34" charset="-122"/>
              </a:rPr>
              <a:t>各地卫生健康行政部门会同相关部门组织</a:t>
            </a:r>
            <a:r>
              <a:rPr lang="zh-CN" altLang="en-US" sz="1600" dirty="0" smtClean="0">
                <a:latin typeface="微软雅黑" panose="020B0503020204020204" pitchFamily="34" charset="-122"/>
                <a:ea typeface="微软雅黑" panose="020B0503020204020204" pitchFamily="34" charset="-122"/>
              </a:rPr>
              <a:t>实施密切接触者的医学观察。</a:t>
            </a:r>
            <a:r>
              <a:rPr lang="zh-CN" altLang="en-US" sz="1600" b="1" dirty="0" smtClean="0">
                <a:latin typeface="微软雅黑" panose="020B0503020204020204" pitchFamily="34" charset="-122"/>
                <a:ea typeface="微软雅黑" panose="020B0503020204020204" pitchFamily="34" charset="-122"/>
              </a:rPr>
              <a:t>拒不执行者，可以由当地公安机关协助</a:t>
            </a:r>
            <a:r>
              <a:rPr lang="zh-CN" altLang="en-US" sz="1600" dirty="0" smtClean="0">
                <a:latin typeface="微软雅黑" panose="020B0503020204020204" pitchFamily="34" charset="-122"/>
                <a:ea typeface="微软雅黑" panose="020B0503020204020204" pitchFamily="34" charset="-122"/>
              </a:rPr>
              <a:t>采取</a:t>
            </a:r>
            <a:r>
              <a:rPr lang="zh-CN" altLang="en-US" sz="1600" b="1" dirty="0" smtClean="0">
                <a:solidFill>
                  <a:srgbClr val="C00000"/>
                </a:solidFill>
                <a:latin typeface="微软雅黑" panose="020B0503020204020204" pitchFamily="34" charset="-122"/>
                <a:ea typeface="微软雅黑" panose="020B0503020204020204" pitchFamily="34" charset="-122"/>
              </a:rPr>
              <a:t>强制隔离</a:t>
            </a:r>
            <a:r>
              <a:rPr lang="zh-CN" altLang="en-US" sz="1600" dirty="0" smtClean="0">
                <a:latin typeface="微软雅黑" panose="020B0503020204020204" pitchFamily="34" charset="-122"/>
                <a:ea typeface="微软雅黑" panose="020B0503020204020204" pitchFamily="34" charset="-122"/>
              </a:rPr>
              <a:t>措施。</a:t>
            </a:r>
            <a:endParaRPr lang="en-US" altLang="zh-CN" sz="1600" dirty="0" smtClean="0">
              <a:latin typeface="微软雅黑" panose="020B0503020204020204" pitchFamily="34" charset="-122"/>
              <a:ea typeface="微软雅黑" panose="020B0503020204020204" pitchFamily="34" charset="-122"/>
            </a:endParaRPr>
          </a:p>
          <a:p>
            <a:pPr marL="342900" indent="-342900" eaLnBrk="1" hangingPunct="1">
              <a:lnSpc>
                <a:spcPct val="150000"/>
              </a:lnSpc>
              <a:buFont typeface="Arial" panose="020B0604020202020204" pitchFamily="34" charset="0"/>
              <a:buChar char="•"/>
            </a:pPr>
            <a:endParaRPr lang="en-US" altLang="zh-CN" sz="300" b="1" dirty="0" smtClean="0">
              <a:solidFill>
                <a:srgbClr val="C00000"/>
              </a:solidFill>
              <a:latin typeface="微软雅黑" panose="020B0503020204020204" pitchFamily="34" charset="-122"/>
              <a:ea typeface="微软雅黑" panose="020B0503020204020204" pitchFamily="34" charset="-122"/>
            </a:endParaRPr>
          </a:p>
          <a:p>
            <a:pPr marL="342900" indent="-342900" eaLnBrk="1" hangingPunct="1">
              <a:lnSpc>
                <a:spcPct val="150000"/>
              </a:lnSpc>
            </a:pPr>
            <a:r>
              <a:rPr lang="en-US" altLang="zh-CN" sz="1600" b="1" dirty="0" smtClean="0">
                <a:latin typeface="微软雅黑" panose="020B0503020204020204" pitchFamily="34" charset="-122"/>
                <a:ea typeface="微软雅黑" panose="020B0503020204020204" pitchFamily="34" charset="-122"/>
              </a:rPr>
              <a:t>3.</a:t>
            </a:r>
            <a:r>
              <a:rPr lang="zh-CN" altLang="en-US" sz="1600" b="1" dirty="0" smtClean="0">
                <a:latin typeface="微软雅黑" panose="020B0503020204020204" pitchFamily="34" charset="-122"/>
                <a:ea typeface="微软雅黑" panose="020B0503020204020204" pitchFamily="34" charset="-122"/>
              </a:rPr>
              <a:t>隔离告知与风险告知：</a:t>
            </a:r>
            <a:endParaRPr lang="zh-CN" altLang="en-US" sz="1600" b="1" dirty="0" smtClean="0">
              <a:latin typeface="微软雅黑" panose="020B0503020204020204" pitchFamily="34" charset="-122"/>
              <a:ea typeface="微软雅黑" panose="020B0503020204020204" pitchFamily="34" charset="-122"/>
            </a:endParaRPr>
          </a:p>
          <a:p>
            <a:pPr marL="355600" indent="-355600" eaLnBrk="1" hangingPunct="1">
              <a:lnSpc>
                <a:spcPct val="150000"/>
              </a:lnSpc>
              <a:buFont typeface="Arial" panose="020B0604020202020204" pitchFamily="34" charset="0"/>
              <a:buChar char="•"/>
            </a:pPr>
            <a:r>
              <a:rPr lang="zh-CN" altLang="en-US" sz="1600" b="1" dirty="0" smtClean="0">
                <a:latin typeface="微软雅黑" panose="020B0503020204020204" pitchFamily="34" charset="-122"/>
                <a:ea typeface="微软雅黑" panose="020B0503020204020204" pitchFamily="34" charset="-122"/>
              </a:rPr>
              <a:t>对</a:t>
            </a:r>
            <a:r>
              <a:rPr lang="zh-CN" altLang="en-US" sz="1600" b="1" dirty="0" smtClean="0">
                <a:solidFill>
                  <a:schemeClr val="accent5"/>
                </a:solidFill>
                <a:latin typeface="微软雅黑" panose="020B0503020204020204" pitchFamily="34" charset="-122"/>
                <a:ea typeface="微软雅黑" panose="020B0503020204020204" pitchFamily="34" charset="-122"/>
              </a:rPr>
              <a:t>密切接触者</a:t>
            </a:r>
            <a:r>
              <a:rPr lang="zh-CN" altLang="en-US" sz="1600" dirty="0" smtClean="0">
                <a:latin typeface="微软雅黑" panose="020B0503020204020204" pitchFamily="34" charset="-122"/>
                <a:ea typeface="微软雅黑" panose="020B0503020204020204" pitchFamily="34" charset="-122"/>
              </a:rPr>
              <a:t>实施医学观察时，应当</a:t>
            </a:r>
            <a:r>
              <a:rPr lang="zh-CN" altLang="en-US" sz="1600" b="1" dirty="0" smtClean="0">
                <a:latin typeface="微软雅黑" panose="020B0503020204020204" pitchFamily="34" charset="-122"/>
                <a:ea typeface="微软雅黑" panose="020B0503020204020204" pitchFamily="34" charset="-122"/>
              </a:rPr>
              <a:t>书面或口头告知</a:t>
            </a:r>
            <a:r>
              <a:rPr lang="zh-CN" altLang="en-US" sz="1600" dirty="0" smtClean="0">
                <a:latin typeface="微软雅黑" panose="020B0503020204020204" pitchFamily="34" charset="-122"/>
                <a:ea typeface="微软雅黑" panose="020B0503020204020204" pitchFamily="34" charset="-122"/>
              </a:rPr>
              <a:t>医学观察的缘由、期限、法律依据、注意事项和疾病相关知识，以及负责医学观察的医疗卫生机构及联系人和联系方式。</a:t>
            </a:r>
            <a:endParaRPr lang="en-US" altLang="zh-CN" sz="1600" dirty="0" smtClean="0">
              <a:latin typeface="微软雅黑" panose="020B0503020204020204" pitchFamily="34" charset="-122"/>
              <a:ea typeface="微软雅黑" panose="020B0503020204020204" pitchFamily="34" charset="-122"/>
            </a:endParaRPr>
          </a:p>
          <a:p>
            <a:pPr marL="355600" indent="-355600" eaLnBrk="1" hangingPunct="1">
              <a:lnSpc>
                <a:spcPct val="150000"/>
              </a:lnSpc>
              <a:buFont typeface="Arial" panose="020B0604020202020204" pitchFamily="34" charset="0"/>
              <a:buChar char="•"/>
            </a:pPr>
            <a:r>
              <a:rPr lang="zh-CN" altLang="en-US" sz="1600" dirty="0" smtClean="0">
                <a:latin typeface="微软雅黑" panose="020B0503020204020204" pitchFamily="34" charset="-122"/>
                <a:ea typeface="微软雅黑" panose="020B0503020204020204" pitchFamily="34" charset="-122"/>
              </a:rPr>
              <a:t>对乘坐飞机、火车和轮船等同一交通工具及共同生活、学习、工作中密切接触者之外的</a:t>
            </a:r>
            <a:r>
              <a:rPr lang="zh-CN" altLang="en-US" sz="1600" b="1" dirty="0" smtClean="0">
                <a:solidFill>
                  <a:schemeClr val="accent5"/>
                </a:solidFill>
                <a:latin typeface="微软雅黑" panose="020B0503020204020204" pitchFamily="34" charset="-122"/>
                <a:ea typeface="微软雅黑" panose="020B0503020204020204" pitchFamily="34" charset="-122"/>
              </a:rPr>
              <a:t>一般接触者</a:t>
            </a:r>
            <a:r>
              <a:rPr lang="zh-CN" altLang="en-US" sz="1600" b="1" dirty="0" smtClean="0">
                <a:latin typeface="微软雅黑" panose="020B0503020204020204" pitchFamily="34" charset="-122"/>
                <a:ea typeface="微软雅黑" panose="020B0503020204020204" pitchFamily="34" charset="-122"/>
              </a:rPr>
              <a:t>要进行健康风险告知</a:t>
            </a:r>
            <a:r>
              <a:rPr lang="zh-CN" altLang="en-US" sz="1600" dirty="0" smtClean="0">
                <a:latin typeface="微软雅黑" panose="020B0503020204020204" pitchFamily="34" charset="-122"/>
                <a:ea typeface="微软雅黑" panose="020B0503020204020204" pitchFamily="34" charset="-122"/>
              </a:rPr>
              <a:t>，嘱其一旦出现发热、咳嗽等呼吸道感染症状以及腹泻、结膜充血等症状时要</a:t>
            </a:r>
            <a:r>
              <a:rPr lang="zh-CN" altLang="en-US" sz="1600" b="1" dirty="0" smtClean="0">
                <a:latin typeface="微软雅黑" panose="020B0503020204020204" pitchFamily="34" charset="-122"/>
                <a:ea typeface="微软雅黑" panose="020B0503020204020204" pitchFamily="34" charset="-122"/>
              </a:rPr>
              <a:t>及时就医</a:t>
            </a:r>
            <a:r>
              <a:rPr lang="zh-CN" altLang="en-US" sz="1600" dirty="0" smtClean="0">
                <a:latin typeface="微软雅黑" panose="020B0503020204020204" pitchFamily="34" charset="-122"/>
                <a:ea typeface="微软雅黑" panose="020B0503020204020204" pitchFamily="34" charset="-122"/>
              </a:rPr>
              <a:t>，并</a:t>
            </a:r>
            <a:r>
              <a:rPr lang="zh-CN" altLang="en-US" sz="1600" b="1" dirty="0" smtClean="0">
                <a:solidFill>
                  <a:srgbClr val="C00000"/>
                </a:solidFill>
                <a:latin typeface="微软雅黑" panose="020B0503020204020204" pitchFamily="34" charset="-122"/>
                <a:ea typeface="微软雅黑" panose="020B0503020204020204" pitchFamily="34" charset="-122"/>
              </a:rPr>
              <a:t>主动告知近期活动史</a:t>
            </a:r>
            <a:r>
              <a:rPr lang="zh-CN" altLang="en-US" sz="1600" dirty="0" smtClean="0">
                <a:latin typeface="微软雅黑" panose="020B0503020204020204" pitchFamily="34" charset="-122"/>
                <a:ea typeface="微软雅黑" panose="020B0503020204020204" pitchFamily="34" charset="-122"/>
              </a:rPr>
              <a:t>。</a:t>
            </a:r>
            <a:endParaRPr lang="zh-CN" altLang="en-US" sz="1600" dirty="0">
              <a:latin typeface="微软雅黑" panose="020B0503020204020204" pitchFamily="34" charset="-122"/>
              <a:ea typeface="微软雅黑" panose="020B0503020204020204" pitchFamily="34" charset="-122"/>
            </a:endParaRPr>
          </a:p>
        </p:txBody>
      </p:sp>
      <p:pic>
        <p:nvPicPr>
          <p:cNvPr id="5122" name="Picture 2"/>
          <p:cNvPicPr>
            <a:picLocks noChangeAspect="1" noChangeArrowheads="1"/>
          </p:cNvPicPr>
          <p:nvPr/>
        </p:nvPicPr>
        <p:blipFill>
          <a:blip r:embed="rId1" cstate="print"/>
          <a:srcRect/>
          <a:stretch>
            <a:fillRect/>
          </a:stretch>
        </p:blipFill>
        <p:spPr bwMode="auto">
          <a:xfrm>
            <a:off x="7985760" y="1165225"/>
            <a:ext cx="3873500" cy="4513612"/>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730537" y="4483335"/>
            <a:ext cx="11197303" cy="2008902"/>
            <a:chOff x="0" y="3457846"/>
            <a:chExt cx="10913806" cy="1501004"/>
          </a:xfrm>
        </p:grpSpPr>
        <p:sp>
          <p:nvSpPr>
            <p:cNvPr id="14" name="矩形 13"/>
            <p:cNvSpPr/>
            <p:nvPr/>
          </p:nvSpPr>
          <p:spPr>
            <a:xfrm>
              <a:off x="0" y="3457846"/>
              <a:ext cx="10913806" cy="1417500"/>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5" name="矩形 14"/>
            <p:cNvSpPr/>
            <p:nvPr/>
          </p:nvSpPr>
          <p:spPr>
            <a:xfrm>
              <a:off x="0" y="3541350"/>
              <a:ext cx="10913806" cy="14175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47033" tIns="104140" rIns="847033" bIns="128016" numCol="1" spcCol="1270" anchor="t" anchorCtr="0">
              <a:noAutofit/>
            </a:bodyPr>
            <a:lstStyle/>
            <a:p>
              <a:pPr marL="171450" lvl="1" indent="-171450" algn="l" defTabSz="800100" rtl="0">
                <a:lnSpc>
                  <a:spcPct val="150000"/>
                </a:lnSpc>
                <a:spcBef>
                  <a:spcPct val="0"/>
                </a:spcBef>
                <a:spcAft>
                  <a:spcPct val="15000"/>
                </a:spcAft>
                <a:buChar char="•"/>
              </a:pPr>
              <a:r>
                <a:rPr lang="zh-CN" sz="1800" kern="1200" dirty="0" smtClean="0">
                  <a:latin typeface="微软雅黑" panose="020B0503020204020204" pitchFamily="34" charset="-122"/>
                  <a:ea typeface="微软雅黑" panose="020B0503020204020204" pitchFamily="34" charset="-122"/>
                </a:rPr>
                <a:t>医学观察期限为</a:t>
              </a:r>
              <a:r>
                <a:rPr lang="zh-CN" sz="1800" kern="1200" dirty="0" smtClean="0">
                  <a:solidFill>
                    <a:srgbClr val="C00000"/>
                  </a:solidFill>
                  <a:latin typeface="微软雅黑" panose="020B0503020204020204" pitchFamily="34" charset="-122"/>
                  <a:ea typeface="微软雅黑" panose="020B0503020204020204" pitchFamily="34" charset="-122"/>
                </a:rPr>
                <a:t>自最后一次与病例、</a:t>
              </a:r>
              <a:r>
                <a:rPr lang="zh-CN" altLang="en-US" sz="1800" kern="1200" dirty="0" smtClean="0">
                  <a:solidFill>
                    <a:srgbClr val="C00000"/>
                  </a:solidFill>
                  <a:latin typeface="微软雅黑" panose="020B0503020204020204" pitchFamily="34" charset="-122"/>
                  <a:ea typeface="微软雅黑" panose="020B0503020204020204" pitchFamily="34" charset="-122"/>
                </a:rPr>
                <a:t>无症状</a:t>
              </a:r>
              <a:r>
                <a:rPr lang="zh-CN" sz="1800" kern="1200" dirty="0" smtClean="0">
                  <a:solidFill>
                    <a:srgbClr val="C00000"/>
                  </a:solidFill>
                  <a:latin typeface="微软雅黑" panose="020B0503020204020204" pitchFamily="34" charset="-122"/>
                  <a:ea typeface="微软雅黑" panose="020B0503020204020204" pitchFamily="34" charset="-122"/>
                </a:rPr>
                <a:t>感染者发生无有效防护的接触后</a:t>
              </a:r>
              <a:r>
                <a:rPr lang="en-US" sz="1800" b="1" kern="1200" dirty="0" smtClean="0">
                  <a:solidFill>
                    <a:srgbClr val="C00000"/>
                  </a:solidFill>
                  <a:latin typeface="微软雅黑" panose="020B0503020204020204" pitchFamily="34" charset="-122"/>
                  <a:ea typeface="微软雅黑" panose="020B0503020204020204" pitchFamily="34" charset="-122"/>
                </a:rPr>
                <a:t>14</a:t>
              </a:r>
              <a:r>
                <a:rPr lang="zh-CN" sz="1800" b="1" kern="1200" dirty="0" smtClean="0">
                  <a:solidFill>
                    <a:srgbClr val="C00000"/>
                  </a:solidFill>
                  <a:latin typeface="微软雅黑" panose="020B0503020204020204" pitchFamily="34" charset="-122"/>
                  <a:ea typeface="微软雅黑" panose="020B0503020204020204" pitchFamily="34" charset="-122"/>
                </a:rPr>
                <a:t>天</a:t>
              </a:r>
              <a:r>
                <a:rPr lang="zh-CN" sz="1800" kern="1200" dirty="0" smtClean="0">
                  <a:latin typeface="微软雅黑" panose="020B0503020204020204" pitchFamily="34" charset="-122"/>
                  <a:ea typeface="微软雅黑" panose="020B0503020204020204" pitchFamily="34" charset="-122"/>
                </a:rPr>
                <a:t>。</a:t>
              </a:r>
              <a:endParaRPr lang="en-US" sz="1800" kern="1200" dirty="0">
                <a:latin typeface="微软雅黑" panose="020B0503020204020204" pitchFamily="34" charset="-122"/>
                <a:ea typeface="微软雅黑" panose="020B0503020204020204" pitchFamily="34" charset="-122"/>
              </a:endParaRPr>
            </a:p>
            <a:p>
              <a:pPr marL="171450" lvl="1" indent="-171450" algn="l" defTabSz="800100" rtl="0">
                <a:lnSpc>
                  <a:spcPct val="150000"/>
                </a:lnSpc>
                <a:spcBef>
                  <a:spcPct val="0"/>
                </a:spcBef>
                <a:spcAft>
                  <a:spcPct val="15000"/>
                </a:spcAft>
                <a:buChar char="•"/>
              </a:pPr>
              <a:r>
                <a:rPr lang="zh-CN" sz="1800" b="1" kern="1200" dirty="0" smtClean="0">
                  <a:latin typeface="微软雅黑" panose="020B0503020204020204" pitchFamily="34" charset="-122"/>
                  <a:ea typeface="微软雅黑" panose="020B0503020204020204" pitchFamily="34" charset="-122"/>
                </a:rPr>
                <a:t>确诊病例和</a:t>
              </a:r>
              <a:r>
                <a:rPr lang="zh-CN" altLang="en-US" sz="1800" b="1" kern="1200" dirty="0" smtClean="0">
                  <a:latin typeface="微软雅黑" panose="020B0503020204020204" pitchFamily="34" charset="-122"/>
                  <a:ea typeface="微软雅黑" panose="020B0503020204020204" pitchFamily="34" charset="-122"/>
                </a:rPr>
                <a:t>无症状</a:t>
              </a:r>
              <a:r>
                <a:rPr lang="zh-CN" sz="1800" b="1" kern="1200" dirty="0" smtClean="0">
                  <a:latin typeface="微软雅黑" panose="020B0503020204020204" pitchFamily="34" charset="-122"/>
                  <a:ea typeface="微软雅黑" panose="020B0503020204020204" pitchFamily="34" charset="-122"/>
                </a:rPr>
                <a:t>感染者的密切接触者</a:t>
              </a:r>
              <a:r>
                <a:rPr lang="zh-CN" sz="1800" kern="1200" dirty="0" smtClean="0">
                  <a:latin typeface="微软雅黑" panose="020B0503020204020204" pitchFamily="34" charset="-122"/>
                  <a:ea typeface="微软雅黑" panose="020B0503020204020204" pitchFamily="34" charset="-122"/>
                </a:rPr>
                <a:t>在医学观察期间若检测阴性，仍需持续至观察期满。</a:t>
              </a:r>
              <a:endParaRPr lang="en-US" sz="1800" kern="1200" dirty="0">
                <a:latin typeface="微软雅黑" panose="020B0503020204020204" pitchFamily="34" charset="-122"/>
                <a:ea typeface="微软雅黑" panose="020B0503020204020204" pitchFamily="34" charset="-122"/>
              </a:endParaRPr>
            </a:p>
            <a:p>
              <a:pPr marL="171450" lvl="1" indent="-171450" algn="l" defTabSz="800100" rtl="0">
                <a:lnSpc>
                  <a:spcPct val="150000"/>
                </a:lnSpc>
                <a:spcBef>
                  <a:spcPct val="0"/>
                </a:spcBef>
                <a:spcAft>
                  <a:spcPct val="15000"/>
                </a:spcAft>
                <a:buChar char="•"/>
              </a:pPr>
              <a:r>
                <a:rPr lang="zh-CN" sz="1800" b="1" kern="1200" dirty="0" smtClean="0">
                  <a:latin typeface="微软雅黑" panose="020B0503020204020204" pitchFamily="34" charset="-122"/>
                  <a:ea typeface="微软雅黑" panose="020B0503020204020204" pitchFamily="34" charset="-122"/>
                </a:rPr>
                <a:t>疑似病例</a:t>
              </a:r>
              <a:r>
                <a:rPr lang="zh-CN" sz="1800" kern="1200" dirty="0" smtClean="0">
                  <a:latin typeface="微软雅黑" panose="020B0503020204020204" pitchFamily="34" charset="-122"/>
                  <a:ea typeface="微软雅黑" panose="020B0503020204020204" pitchFamily="34" charset="-122"/>
                </a:rPr>
                <a:t>在排除后，</a:t>
              </a:r>
              <a:r>
                <a:rPr lang="zh-CN" sz="1800" b="1" kern="1200" dirty="0" smtClean="0">
                  <a:latin typeface="微软雅黑" panose="020B0503020204020204" pitchFamily="34" charset="-122"/>
                  <a:ea typeface="微软雅黑" panose="020B0503020204020204" pitchFamily="34" charset="-122"/>
                </a:rPr>
                <a:t>其密切接触者</a:t>
              </a:r>
              <a:r>
                <a:rPr lang="zh-CN" sz="1800" kern="1200" dirty="0" smtClean="0">
                  <a:latin typeface="微软雅黑" panose="020B0503020204020204" pitchFamily="34" charset="-122"/>
                  <a:ea typeface="微软雅黑" panose="020B0503020204020204" pitchFamily="34" charset="-122"/>
                </a:rPr>
                <a:t>可解除医学观察。</a:t>
              </a:r>
              <a:endParaRPr lang="en-US" sz="1800" kern="1200" dirty="0">
                <a:latin typeface="微软雅黑" panose="020B0503020204020204" pitchFamily="34" charset="-122"/>
                <a:ea typeface="微软雅黑" panose="020B0503020204020204" pitchFamily="34" charset="-122"/>
              </a:endParaRPr>
            </a:p>
          </p:txBody>
        </p:sp>
      </p:grpSp>
      <p:sp>
        <p:nvSpPr>
          <p:cNvPr id="8" name="文本占位符 4"/>
          <p:cNvSpPr txBox="1"/>
          <p:nvPr/>
        </p:nvSpPr>
        <p:spPr bwMode="auto">
          <a:xfrm>
            <a:off x="1041718" y="1738059"/>
            <a:ext cx="10113962" cy="454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228600" indent="-228600">
              <a:lnSpc>
                <a:spcPct val="90000"/>
              </a:lnSpc>
              <a:defRPr/>
            </a:pPr>
            <a:endParaRPr lang="zh-CN" altLang="en-US" sz="2000" dirty="0" smtClean="0">
              <a:latin typeface="微软雅黑" panose="020B0503020204020204" pitchFamily="34" charset="-122"/>
              <a:ea typeface="微软雅黑" panose="020B0503020204020204" pitchFamily="34" charset="-122"/>
            </a:endParaRPr>
          </a:p>
        </p:txBody>
      </p:sp>
      <p:sp>
        <p:nvSpPr>
          <p:cNvPr id="6" name="文本占位符 4"/>
          <p:cNvSpPr>
            <a:spLocks noGrp="1"/>
          </p:cNvSpPr>
          <p:nvPr>
            <p:ph type="body" sz="quarter" idx="10"/>
          </p:nvPr>
        </p:nvSpPr>
        <p:spPr>
          <a:xfrm>
            <a:off x="627356" y="171387"/>
            <a:ext cx="4487354" cy="499173"/>
          </a:xfrm>
        </p:spPr>
        <p:txBody>
          <a:bodyPr/>
          <a:lstStyle/>
          <a:p>
            <a:r>
              <a:rPr lang="zh-CN" altLang="en-US" sz="2600" b="1" dirty="0" smtClean="0"/>
              <a:t>密切接触者管理</a:t>
            </a:r>
            <a:endParaRPr lang="zh-CN" altLang="en-US" sz="2600" b="1" dirty="0" smtClean="0"/>
          </a:p>
        </p:txBody>
      </p:sp>
      <p:sp>
        <p:nvSpPr>
          <p:cNvPr id="7" name="矩形 6"/>
          <p:cNvSpPr/>
          <p:nvPr/>
        </p:nvSpPr>
        <p:spPr>
          <a:xfrm>
            <a:off x="731857" y="772160"/>
            <a:ext cx="10606703" cy="3554819"/>
          </a:xfrm>
          <a:prstGeom prst="rect">
            <a:avLst/>
          </a:prstGeom>
        </p:spPr>
        <p:txBody>
          <a:bodyPr wrap="square">
            <a:spAutoFit/>
          </a:bodyPr>
          <a:lstStyle/>
          <a:p>
            <a:pPr eaLnBrk="1" hangingPunct="1">
              <a:lnSpc>
                <a:spcPct val="150000"/>
              </a:lnSpc>
            </a:pPr>
            <a:r>
              <a:rPr lang="zh-CN" altLang="en-US" sz="2400" b="1" dirty="0" smtClean="0">
                <a:solidFill>
                  <a:schemeClr val="accent5"/>
                </a:solidFill>
                <a:latin typeface="微软雅黑" panose="020B0503020204020204" pitchFamily="34" charset="-122"/>
                <a:ea typeface="微软雅黑" panose="020B0503020204020204" pitchFamily="34" charset="-122"/>
              </a:rPr>
              <a:t>医学观察期间措施（包括居家隔离者）</a:t>
            </a:r>
            <a:endParaRPr lang="en-US" altLang="zh-CN" sz="2400" b="1" dirty="0" smtClean="0">
              <a:solidFill>
                <a:schemeClr val="accent5"/>
              </a:solidFill>
              <a:latin typeface="微软雅黑" panose="020B0503020204020204" pitchFamily="34" charset="-122"/>
              <a:ea typeface="微软雅黑" panose="020B0503020204020204" pitchFamily="34" charset="-122"/>
            </a:endParaRPr>
          </a:p>
          <a:p>
            <a:pPr marL="447675" indent="-447675" eaLnBrk="1" hangingPunct="1">
              <a:lnSpc>
                <a:spcPct val="150000"/>
              </a:lnSpc>
              <a:buFont typeface="Arial" panose="020B0604020202020204" pitchFamily="34" charset="0"/>
              <a:buChar char="•"/>
            </a:pPr>
            <a:r>
              <a:rPr lang="zh-CN" altLang="en-US" dirty="0" smtClean="0">
                <a:latin typeface="微软雅黑" panose="020B0503020204020204" pitchFamily="34" charset="-122"/>
                <a:ea typeface="微软雅黑" panose="020B0503020204020204" pitchFamily="34" charset="-122"/>
              </a:rPr>
              <a:t>医学观察期间，密切接触者</a:t>
            </a:r>
            <a:r>
              <a:rPr lang="zh-CN" altLang="en-US" b="1" dirty="0" smtClean="0">
                <a:solidFill>
                  <a:srgbClr val="C00000"/>
                </a:solidFill>
                <a:latin typeface="微软雅黑" panose="020B0503020204020204" pitchFamily="34" charset="-122"/>
                <a:ea typeface="微软雅黑" panose="020B0503020204020204" pitchFamily="34" charset="-122"/>
              </a:rPr>
              <a:t>一旦出现任何症状</a:t>
            </a:r>
            <a:r>
              <a:rPr lang="zh-CN" altLang="en-US" dirty="0" smtClean="0">
                <a:latin typeface="微软雅黑" panose="020B0503020204020204" pitchFamily="34" charset="-122"/>
                <a:ea typeface="微软雅黑" panose="020B0503020204020204" pitchFamily="34" charset="-122"/>
              </a:rPr>
              <a:t>（包括发热、寒战、干咳、咳痰、鼻塞、流涕、咽痛、头痛、乏力、肌肉酸痛、关节酸痛、气促、呼吸困难、胸闷、结膜充血、恶心、呕吐、腹泻和腹痛等），则</a:t>
            </a:r>
            <a:r>
              <a:rPr lang="zh-CN" altLang="en-US" b="1" dirty="0" smtClean="0">
                <a:solidFill>
                  <a:srgbClr val="C00000"/>
                </a:solidFill>
                <a:latin typeface="微软雅黑" panose="020B0503020204020204" pitchFamily="34" charset="-122"/>
                <a:ea typeface="微软雅黑" panose="020B0503020204020204" pitchFamily="34" charset="-122"/>
              </a:rPr>
              <a:t>立即向当地的卫生健康部门报告，并按规定送定点医疗机构诊治，采集标本开展实验室检测与排查工作</a:t>
            </a:r>
            <a:r>
              <a:rPr lang="zh-CN" altLang="en-US" dirty="0" smtClean="0">
                <a:latin typeface="微软雅黑" panose="020B0503020204020204" pitchFamily="34" charset="-122"/>
                <a:ea typeface="微软雅黑" panose="020B0503020204020204" pitchFamily="34" charset="-122"/>
              </a:rPr>
              <a:t>。如排查结果为疑似病例、确诊病例，应对其密切接触的人员进行医学观察。</a:t>
            </a:r>
            <a:endParaRPr lang="en-US" altLang="zh-CN" dirty="0" smtClean="0">
              <a:latin typeface="微软雅黑" panose="020B0503020204020204" pitchFamily="34" charset="-122"/>
              <a:ea typeface="微软雅黑" panose="020B0503020204020204" pitchFamily="34" charset="-122"/>
            </a:endParaRPr>
          </a:p>
          <a:p>
            <a:pPr marL="447675" indent="-447675" eaLnBrk="1" hangingPunct="1">
              <a:lnSpc>
                <a:spcPct val="150000"/>
              </a:lnSpc>
              <a:buFont typeface="Arial" panose="020B0604020202020204" pitchFamily="34" charset="0"/>
              <a:buChar char="•"/>
            </a:pPr>
            <a:endParaRPr lang="en-US" altLang="zh-CN" dirty="0" smtClean="0">
              <a:latin typeface="微软雅黑" panose="020B0503020204020204" pitchFamily="34" charset="-122"/>
              <a:ea typeface="微软雅黑" panose="020B0503020204020204" pitchFamily="34" charset="-122"/>
            </a:endParaRPr>
          </a:p>
          <a:p>
            <a:pPr marL="447675" indent="-447675" eaLnBrk="1" hangingPunct="1">
              <a:lnSpc>
                <a:spcPct val="150000"/>
              </a:lnSpc>
              <a:buFont typeface="Arial" panose="020B0604020202020204" pitchFamily="34" charset="0"/>
              <a:buChar char="•"/>
            </a:pPr>
            <a:r>
              <a:rPr lang="zh-CN" altLang="en-US" dirty="0" smtClean="0">
                <a:latin typeface="微软雅黑" panose="020B0503020204020204" pitchFamily="34" charset="-122"/>
                <a:ea typeface="微软雅黑" panose="020B0503020204020204" pitchFamily="34" charset="-122"/>
              </a:rPr>
              <a:t>医学观察期满时，如密切接触者无异常情况，应及时解除医学观察</a:t>
            </a:r>
            <a:br>
              <a:rPr lang="zh-CN" altLang="en-US" dirty="0" smtClean="0"/>
            </a:br>
            <a:endParaRPr lang="zh-CN" altLang="en-US" b="1" dirty="0" smtClean="0">
              <a:solidFill>
                <a:schemeClr val="accent5"/>
              </a:solidFill>
              <a:latin typeface="微软雅黑" panose="020B0503020204020204" pitchFamily="34" charset="-122"/>
              <a:ea typeface="微软雅黑" panose="020B0503020204020204" pitchFamily="34" charset="-122"/>
            </a:endParaRPr>
          </a:p>
        </p:txBody>
      </p:sp>
      <p:grpSp>
        <p:nvGrpSpPr>
          <p:cNvPr id="11" name="组合 10"/>
          <p:cNvGrpSpPr/>
          <p:nvPr/>
        </p:nvGrpSpPr>
        <p:grpSpPr>
          <a:xfrm>
            <a:off x="909934" y="4055963"/>
            <a:ext cx="7632203" cy="612934"/>
            <a:chOff x="545157" y="2918712"/>
            <a:chExt cx="7632203" cy="612934"/>
          </a:xfrm>
        </p:grpSpPr>
        <p:sp>
          <p:nvSpPr>
            <p:cNvPr id="12" name="圆角矩形 11"/>
            <p:cNvSpPr/>
            <p:nvPr/>
          </p:nvSpPr>
          <p:spPr>
            <a:xfrm>
              <a:off x="545157" y="2918712"/>
              <a:ext cx="7632203" cy="61293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圆角矩形 6"/>
            <p:cNvSpPr/>
            <p:nvPr/>
          </p:nvSpPr>
          <p:spPr>
            <a:xfrm>
              <a:off x="575078" y="2948633"/>
              <a:ext cx="7572361" cy="5530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88761" tIns="0" rIns="288761" bIns="0" numCol="1" spcCol="1270" anchor="ctr" anchorCtr="0">
              <a:noAutofit/>
            </a:bodyPr>
            <a:lstStyle/>
            <a:p>
              <a:pPr lvl="0" algn="l" defTabSz="800100">
                <a:lnSpc>
                  <a:spcPct val="90000"/>
                </a:lnSpc>
                <a:spcBef>
                  <a:spcPct val="0"/>
                </a:spcBef>
                <a:spcAft>
                  <a:spcPct val="35000"/>
                </a:spcAft>
              </a:pPr>
              <a:r>
                <a:rPr lang="zh-CN" sz="1800" b="1" kern="1200" dirty="0" smtClean="0">
                  <a:latin typeface="微软雅黑" panose="020B0503020204020204" pitchFamily="34" charset="-122"/>
                  <a:ea typeface="微软雅黑" panose="020B0503020204020204" pitchFamily="34" charset="-122"/>
                </a:rPr>
                <a:t>解除医学观察的条件</a:t>
              </a:r>
              <a:endParaRPr lang="zh-CN" altLang="en-US" sz="1800" b="0" i="0" kern="1200" dirty="0">
                <a:latin typeface="微软雅黑" panose="020B0503020204020204" pitchFamily="34" charset="-122"/>
                <a:ea typeface="微软雅黑" panose="020B0503020204020204" pitchFamily="34" charset="-122"/>
              </a:endParaRPr>
            </a:p>
          </p:txBody>
        </p:sp>
      </p:grpSp>
      <p:sp>
        <p:nvSpPr>
          <p:cNvPr id="16" name="动作按钮: 上一张 15">
            <a:hlinkClick r:id="rId1" action="ppaction://hlinksldjump" highlightClick="1"/>
          </p:cNvPr>
          <p:cNvSpPr/>
          <p:nvPr/>
        </p:nvSpPr>
        <p:spPr>
          <a:xfrm>
            <a:off x="11724640" y="6197600"/>
            <a:ext cx="467360" cy="3556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内容占位符 6"/>
          <p:cNvGraphicFramePr>
            <a:graphicFrameLocks noGrp="1"/>
          </p:cNvGraphicFramePr>
          <p:nvPr>
            <p:ph idx="1"/>
          </p:nvPr>
        </p:nvGraphicFramePr>
        <p:xfrm>
          <a:off x="827088" y="1422400"/>
          <a:ext cx="10515600" cy="4351338"/>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5" name="文本占位符 4"/>
          <p:cNvSpPr>
            <a:spLocks noGrp="1"/>
          </p:cNvSpPr>
          <p:nvPr>
            <p:ph type="body" sz="quarter" idx="10"/>
          </p:nvPr>
        </p:nvSpPr>
        <p:spPr/>
        <p:txBody>
          <a:bodyPr/>
          <a:lstStyle/>
          <a:p>
            <a:r>
              <a:rPr lang="zh-CN" altLang="en-US" b="1" dirty="0" smtClean="0"/>
              <a:t>学校消毒技术指南</a:t>
            </a:r>
            <a:endParaRPr lang="zh-CN" altLang="en-US" b="1" dirty="0"/>
          </a:p>
        </p:txBody>
      </p:sp>
      <p:sp>
        <p:nvSpPr>
          <p:cNvPr id="8" name="矩形 7"/>
          <p:cNvSpPr/>
          <p:nvPr/>
        </p:nvSpPr>
        <p:spPr>
          <a:xfrm>
            <a:off x="873760" y="6306235"/>
            <a:ext cx="7244080" cy="276999"/>
          </a:xfrm>
          <a:prstGeom prst="rect">
            <a:avLst/>
          </a:prstGeom>
        </p:spPr>
        <p:txBody>
          <a:bodyPr wrap="square">
            <a:spAutoFit/>
          </a:bodyPr>
          <a:lstStyle/>
          <a:p>
            <a:r>
              <a:rPr lang="zh-CN" altLang="en-US" sz="1200" b="1" dirty="0" smtClean="0">
                <a:solidFill>
                  <a:schemeClr val="accent5"/>
                </a:solidFill>
                <a:latin typeface="微软雅黑" panose="020B0503020204020204" pitchFamily="34" charset="-122"/>
                <a:ea typeface="微软雅黑" panose="020B0503020204020204" pitchFamily="34" charset="-122"/>
              </a:rPr>
              <a:t>参考： </a:t>
            </a:r>
            <a:r>
              <a:rPr lang="en-US" altLang="zh-CN" sz="1200" b="1" dirty="0" smtClean="0">
                <a:solidFill>
                  <a:schemeClr val="accent5"/>
                </a:solidFill>
                <a:latin typeface="微软雅黑" panose="020B0503020204020204" pitchFamily="34" charset="-122"/>
                <a:ea typeface="微软雅黑" panose="020B0503020204020204" pitchFamily="34" charset="-122"/>
              </a:rPr>
              <a:t>《</a:t>
            </a:r>
            <a:r>
              <a:rPr lang="zh-CN" altLang="en-US" sz="1200" b="1" dirty="0" smtClean="0">
                <a:solidFill>
                  <a:schemeClr val="accent5"/>
                </a:solidFill>
                <a:latin typeface="微软雅黑" panose="020B0503020204020204" pitchFamily="34" charset="-122"/>
                <a:ea typeface="微软雅黑" panose="020B0503020204020204" pitchFamily="34" charset="-122"/>
              </a:rPr>
              <a:t>苏州市学校和托幼机构预防新型冠状病毒感染的肺炎疫情消毒技术指南（试行）</a:t>
            </a:r>
            <a:r>
              <a:rPr lang="en-US" altLang="zh-CN" sz="1200" b="1" dirty="0" smtClean="0">
                <a:solidFill>
                  <a:schemeClr val="accent5"/>
                </a:solidFill>
                <a:latin typeface="微软雅黑" panose="020B0503020204020204" pitchFamily="34" charset="-122"/>
                <a:ea typeface="微软雅黑" panose="020B0503020204020204" pitchFamily="34" charset="-122"/>
              </a:rPr>
              <a:t>》</a:t>
            </a:r>
            <a:endParaRPr lang="zh-CN" altLang="en-US" sz="1200" b="1" dirty="0">
              <a:solidFill>
                <a:schemeClr val="accent5"/>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idx="1"/>
          </p:nvPr>
        </p:nvSpPr>
        <p:spPr>
          <a:xfrm>
            <a:off x="722129" y="903588"/>
            <a:ext cx="11018767" cy="5627921"/>
          </a:xfrm>
        </p:spPr>
        <p:txBody>
          <a:bodyPr/>
          <a:lstStyle/>
          <a:p>
            <a:pPr>
              <a:lnSpc>
                <a:spcPct val="150000"/>
              </a:lnSpc>
            </a:pPr>
            <a:r>
              <a:rPr lang="zh-CN" altLang="en-US" sz="2000" b="1" dirty="0" smtClean="0">
                <a:solidFill>
                  <a:srgbClr val="7030A0"/>
                </a:solidFill>
              </a:rPr>
              <a:t>日常预防性消毒方法</a:t>
            </a:r>
            <a:r>
              <a:rPr lang="zh-CN" altLang="en-US" sz="2000" b="1" dirty="0" smtClean="0">
                <a:solidFill>
                  <a:srgbClr val="C00000"/>
                </a:solidFill>
              </a:rPr>
              <a:t>（注意消毒方法选择、消毒剂浓度、消毒频率和时间）</a:t>
            </a:r>
            <a:endParaRPr lang="en-US" altLang="zh-CN" sz="2000" b="1" dirty="0" smtClean="0">
              <a:solidFill>
                <a:srgbClr val="C00000"/>
              </a:solidFill>
            </a:endParaRPr>
          </a:p>
          <a:p>
            <a:pPr>
              <a:lnSpc>
                <a:spcPct val="150000"/>
              </a:lnSpc>
              <a:buNone/>
            </a:pPr>
            <a:r>
              <a:rPr lang="zh-CN" altLang="zh-CN" sz="1800" b="1" dirty="0" smtClean="0">
                <a:solidFill>
                  <a:srgbClr val="7030A0"/>
                </a:solidFill>
              </a:rPr>
              <a:t>（</a:t>
            </a:r>
            <a:r>
              <a:rPr lang="en-US" altLang="zh-CN" sz="1800" b="1" dirty="0" smtClean="0">
                <a:solidFill>
                  <a:srgbClr val="7030A0"/>
                </a:solidFill>
              </a:rPr>
              <a:t>1</a:t>
            </a:r>
            <a:r>
              <a:rPr lang="zh-CN" altLang="zh-CN" sz="1800" b="1" dirty="0" smtClean="0">
                <a:solidFill>
                  <a:srgbClr val="7030A0"/>
                </a:solidFill>
              </a:rPr>
              <a:t>）空气：</a:t>
            </a:r>
            <a:endParaRPr lang="en-US" altLang="zh-CN" sz="1800" b="1" dirty="0" smtClean="0">
              <a:solidFill>
                <a:srgbClr val="7030A0"/>
              </a:solidFill>
            </a:endParaRPr>
          </a:p>
          <a:p>
            <a:pPr>
              <a:lnSpc>
                <a:spcPct val="150000"/>
              </a:lnSpc>
            </a:pPr>
            <a:r>
              <a:rPr lang="zh-CN" altLang="zh-CN" sz="1800" dirty="0" smtClean="0"/>
              <a:t>首选</a:t>
            </a:r>
            <a:r>
              <a:rPr lang="zh-CN" altLang="zh-CN" sz="1800" b="1" dirty="0" smtClean="0">
                <a:solidFill>
                  <a:srgbClr val="C00000"/>
                </a:solidFill>
              </a:rPr>
              <a:t>开窗通风换气</a:t>
            </a:r>
            <a:r>
              <a:rPr lang="zh-CN" altLang="zh-CN" sz="1800" dirty="0" smtClean="0"/>
              <a:t>。</a:t>
            </a:r>
            <a:r>
              <a:rPr lang="zh-CN" altLang="zh-CN" sz="1800" b="1" dirty="0" smtClean="0"/>
              <a:t>温暖季节宜实行全日开窗</a:t>
            </a:r>
            <a:r>
              <a:rPr lang="zh-CN" altLang="zh-CN" sz="1800" dirty="0" smtClean="0"/>
              <a:t>；寒冷季节可在课前和课间休息期间开启教室和走廊的门窗换气，</a:t>
            </a:r>
            <a:r>
              <a:rPr lang="zh-CN" altLang="zh-CN" sz="1800" b="1" dirty="0" smtClean="0"/>
              <a:t>每日通风</a:t>
            </a:r>
            <a:r>
              <a:rPr lang="en-US" altLang="zh-CN" sz="1800" b="1" dirty="0" smtClean="0"/>
              <a:t>2-3</a:t>
            </a:r>
            <a:r>
              <a:rPr lang="zh-CN" altLang="zh-CN" sz="1800" b="1" dirty="0" smtClean="0"/>
              <a:t>次，每次不少于</a:t>
            </a:r>
            <a:r>
              <a:rPr lang="en-US" altLang="zh-CN" sz="1800" b="1" dirty="0" smtClean="0"/>
              <a:t>30min</a:t>
            </a:r>
            <a:r>
              <a:rPr lang="zh-CN" altLang="zh-CN" sz="1800" dirty="0" smtClean="0"/>
              <a:t>。</a:t>
            </a:r>
            <a:endParaRPr lang="en-US" altLang="zh-CN" sz="1800" dirty="0" smtClean="0"/>
          </a:p>
          <a:p>
            <a:pPr>
              <a:lnSpc>
                <a:spcPct val="150000"/>
              </a:lnSpc>
            </a:pPr>
            <a:r>
              <a:rPr lang="zh-CN" altLang="zh-CN" sz="1800" dirty="0" smtClean="0"/>
              <a:t>通风条件不良的建筑，可采用排气扇进行</a:t>
            </a:r>
            <a:r>
              <a:rPr lang="zh-CN" altLang="zh-CN" sz="1800" b="1" dirty="0" smtClean="0">
                <a:solidFill>
                  <a:schemeClr val="accent5"/>
                </a:solidFill>
              </a:rPr>
              <a:t>机械通风换气</a:t>
            </a:r>
            <a:r>
              <a:rPr lang="zh-CN" altLang="zh-CN" sz="1800" dirty="0" smtClean="0"/>
              <a:t>。</a:t>
            </a:r>
            <a:endParaRPr lang="zh-CN" altLang="zh-CN" sz="1800" dirty="0" smtClean="0"/>
          </a:p>
          <a:p>
            <a:pPr>
              <a:lnSpc>
                <a:spcPct val="150000"/>
              </a:lnSpc>
            </a:pPr>
            <a:r>
              <a:rPr lang="zh-CN" altLang="zh-CN" sz="1800" dirty="0" smtClean="0"/>
              <a:t>对于无法开窗的情况，采用</a:t>
            </a:r>
            <a:r>
              <a:rPr lang="zh-CN" altLang="zh-CN" sz="1800" b="1" dirty="0" smtClean="0">
                <a:solidFill>
                  <a:schemeClr val="accent5"/>
                </a:solidFill>
              </a:rPr>
              <a:t>移动式紫外线消毒器</a:t>
            </a:r>
            <a:r>
              <a:rPr lang="zh-CN" altLang="zh-CN" sz="1800" dirty="0" smtClean="0"/>
              <a:t>（按照紫外线灯管功率为</a:t>
            </a:r>
            <a:r>
              <a:rPr lang="en-US" altLang="zh-CN" sz="1800" dirty="0" smtClean="0"/>
              <a:t>1.5</a:t>
            </a:r>
            <a:r>
              <a:rPr lang="zh-CN" altLang="zh-CN" sz="1800" dirty="0" smtClean="0"/>
              <a:t>瓦</a:t>
            </a:r>
            <a:r>
              <a:rPr lang="en-US" altLang="zh-CN" sz="1800" dirty="0" smtClean="0"/>
              <a:t>/m³</a:t>
            </a:r>
            <a:r>
              <a:rPr lang="zh-CN" altLang="zh-CN" sz="1800" dirty="0" smtClean="0"/>
              <a:t>均匀分布于室内）</a:t>
            </a:r>
            <a:r>
              <a:rPr lang="zh-CN" altLang="en-US" sz="1800" dirty="0" smtClean="0"/>
              <a:t>，</a:t>
            </a:r>
            <a:r>
              <a:rPr lang="zh-CN" altLang="zh-CN" sz="1800" b="1" dirty="0" smtClean="0"/>
              <a:t>每次照射不少于</a:t>
            </a:r>
            <a:r>
              <a:rPr lang="en-US" altLang="zh-CN" sz="1800" b="1" dirty="0" smtClean="0"/>
              <a:t>1h</a:t>
            </a:r>
            <a:r>
              <a:rPr lang="zh-CN" altLang="zh-CN" sz="1800" b="1" dirty="0" smtClean="0"/>
              <a:t>，每天</a:t>
            </a:r>
            <a:r>
              <a:rPr lang="en-US" altLang="zh-CN" sz="1800" b="1" dirty="0" smtClean="0"/>
              <a:t>1</a:t>
            </a:r>
            <a:r>
              <a:rPr lang="zh-CN" altLang="zh-CN" sz="1800" b="1" dirty="0" smtClean="0"/>
              <a:t>次。</a:t>
            </a:r>
            <a:endParaRPr lang="zh-CN" altLang="zh-CN" sz="1800" b="1" dirty="0" smtClean="0"/>
          </a:p>
          <a:p>
            <a:pPr>
              <a:lnSpc>
                <a:spcPct val="150000"/>
              </a:lnSpc>
            </a:pPr>
            <a:r>
              <a:rPr lang="zh-CN" altLang="zh-CN" sz="1800" b="1" dirty="0" smtClean="0">
                <a:solidFill>
                  <a:schemeClr val="accent5"/>
                </a:solidFill>
              </a:rPr>
              <a:t>空气消毒机消毒</a:t>
            </a:r>
            <a:r>
              <a:rPr lang="zh-CN" altLang="zh-CN" sz="1800" dirty="0" smtClean="0"/>
              <a:t>：可采用紫外线循环风、高电压静电循环风等类型的空气消毒机，按照设备使用说明书操作使用。提倡有人条件下开启使用。</a:t>
            </a:r>
            <a:endParaRPr lang="en-US" altLang="zh-CN" sz="1800" dirty="0" smtClean="0"/>
          </a:p>
          <a:p>
            <a:pPr>
              <a:lnSpc>
                <a:spcPct val="150000"/>
              </a:lnSpc>
            </a:pPr>
            <a:r>
              <a:rPr lang="zh-CN" altLang="en-US" sz="1800" b="1" dirty="0" smtClean="0"/>
              <a:t>禁止</a:t>
            </a:r>
            <a:r>
              <a:rPr lang="zh-CN" altLang="zh-CN" sz="1800" b="1" dirty="0" smtClean="0"/>
              <a:t>使用集中空调系统</a:t>
            </a:r>
            <a:r>
              <a:rPr lang="zh-CN" altLang="en-US" sz="1800" b="1" dirty="0" smtClean="0"/>
              <a:t>。</a:t>
            </a:r>
            <a:endParaRPr lang="zh-CN" altLang="zh-CN" sz="1800" dirty="0" smtClean="0"/>
          </a:p>
          <a:p>
            <a:pPr>
              <a:lnSpc>
                <a:spcPct val="150000"/>
              </a:lnSpc>
              <a:buNone/>
            </a:pPr>
            <a:br>
              <a:rPr lang="zh-CN" altLang="en-US" sz="1800" dirty="0" smtClean="0"/>
            </a:br>
            <a:endParaRPr lang="en-US" altLang="zh-CN" sz="1800" dirty="0" smtClean="0"/>
          </a:p>
          <a:p>
            <a:pPr>
              <a:lnSpc>
                <a:spcPct val="150000"/>
              </a:lnSpc>
            </a:pPr>
            <a:endParaRPr lang="en-US" altLang="zh-CN" sz="1800" dirty="0" smtClean="0"/>
          </a:p>
          <a:p>
            <a:pPr>
              <a:lnSpc>
                <a:spcPct val="150000"/>
              </a:lnSpc>
            </a:pPr>
            <a:endParaRPr lang="zh-CN" altLang="en-US" sz="1800" dirty="0"/>
          </a:p>
        </p:txBody>
      </p:sp>
      <p:sp>
        <p:nvSpPr>
          <p:cNvPr id="7" name="文本占位符 4"/>
          <p:cNvSpPr>
            <a:spLocks noGrp="1"/>
          </p:cNvSpPr>
          <p:nvPr>
            <p:ph type="body" sz="quarter" idx="10"/>
          </p:nvPr>
        </p:nvSpPr>
        <p:spPr>
          <a:xfrm>
            <a:off x="694246" y="171387"/>
            <a:ext cx="4816475" cy="499173"/>
          </a:xfrm>
        </p:spPr>
        <p:txBody>
          <a:bodyPr/>
          <a:lstStyle/>
          <a:p>
            <a:r>
              <a:rPr lang="zh-CN" altLang="en-US" b="1" dirty="0" smtClean="0"/>
              <a:t>学校消毒技术指南</a:t>
            </a:r>
            <a:endParaRPr lang="zh-CN" altLang="en-US" b="1" dirty="0" smtClean="0"/>
          </a:p>
          <a:p>
            <a:endParaRPr lang="zh-CN" altLang="en-US" b="1" dirty="0"/>
          </a:p>
        </p:txBody>
      </p:sp>
      <p:sp>
        <p:nvSpPr>
          <p:cNvPr id="5" name="矩形 4"/>
          <p:cNvSpPr/>
          <p:nvPr/>
        </p:nvSpPr>
        <p:spPr>
          <a:xfrm>
            <a:off x="873760" y="6306235"/>
            <a:ext cx="7244080" cy="276999"/>
          </a:xfrm>
          <a:prstGeom prst="rect">
            <a:avLst/>
          </a:prstGeom>
        </p:spPr>
        <p:txBody>
          <a:bodyPr wrap="square">
            <a:spAutoFit/>
          </a:bodyPr>
          <a:lstStyle/>
          <a:p>
            <a:r>
              <a:rPr lang="zh-CN" altLang="en-US" sz="1200" b="1" dirty="0" smtClean="0">
                <a:solidFill>
                  <a:schemeClr val="accent5"/>
                </a:solidFill>
                <a:latin typeface="微软雅黑" panose="020B0503020204020204" pitchFamily="34" charset="-122"/>
                <a:ea typeface="微软雅黑" panose="020B0503020204020204" pitchFamily="34" charset="-122"/>
              </a:rPr>
              <a:t>参考： </a:t>
            </a:r>
            <a:r>
              <a:rPr lang="en-US" altLang="zh-CN" sz="1200" b="1" dirty="0" smtClean="0">
                <a:solidFill>
                  <a:schemeClr val="accent5"/>
                </a:solidFill>
                <a:latin typeface="微软雅黑" panose="020B0503020204020204" pitchFamily="34" charset="-122"/>
                <a:ea typeface="微软雅黑" panose="020B0503020204020204" pitchFamily="34" charset="-122"/>
              </a:rPr>
              <a:t>《</a:t>
            </a:r>
            <a:r>
              <a:rPr lang="zh-CN" altLang="en-US" sz="1200" b="1" dirty="0" smtClean="0">
                <a:solidFill>
                  <a:schemeClr val="accent5"/>
                </a:solidFill>
                <a:latin typeface="微软雅黑" panose="020B0503020204020204" pitchFamily="34" charset="-122"/>
                <a:ea typeface="微软雅黑" panose="020B0503020204020204" pitchFamily="34" charset="-122"/>
              </a:rPr>
              <a:t>苏州市学校和托幼机构预防新型冠状病毒感染的肺炎疫情消毒技术指南（试行）</a:t>
            </a:r>
            <a:r>
              <a:rPr lang="en-US" altLang="zh-CN" sz="1200" b="1" dirty="0" smtClean="0">
                <a:solidFill>
                  <a:schemeClr val="accent5"/>
                </a:solidFill>
                <a:latin typeface="微软雅黑" panose="020B0503020204020204" pitchFamily="34" charset="-122"/>
                <a:ea typeface="微软雅黑" panose="020B0503020204020204" pitchFamily="34" charset="-122"/>
              </a:rPr>
              <a:t>》</a:t>
            </a:r>
            <a:endParaRPr lang="zh-CN" altLang="en-US" sz="1200" b="1" dirty="0">
              <a:solidFill>
                <a:schemeClr val="accent5"/>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idx="1"/>
          </p:nvPr>
        </p:nvSpPr>
        <p:spPr>
          <a:xfrm>
            <a:off x="685553" y="1074276"/>
            <a:ext cx="10994383" cy="5627921"/>
          </a:xfrm>
        </p:spPr>
        <p:txBody>
          <a:bodyPr/>
          <a:lstStyle/>
          <a:p>
            <a:pPr>
              <a:lnSpc>
                <a:spcPct val="150000"/>
              </a:lnSpc>
            </a:pPr>
            <a:r>
              <a:rPr lang="zh-CN" altLang="en-US" sz="2000" b="1" dirty="0" smtClean="0">
                <a:solidFill>
                  <a:srgbClr val="7030A0"/>
                </a:solidFill>
              </a:rPr>
              <a:t>日常预防性消毒方法</a:t>
            </a:r>
            <a:r>
              <a:rPr lang="zh-CN" altLang="en-US" sz="2000" b="1" dirty="0" smtClean="0">
                <a:solidFill>
                  <a:srgbClr val="C00000"/>
                </a:solidFill>
              </a:rPr>
              <a:t>（注意消毒方法选择、消毒剂浓度、消毒频率和时间）</a:t>
            </a:r>
            <a:endParaRPr lang="en-US" altLang="zh-CN" sz="2000" b="1" dirty="0" smtClean="0">
              <a:solidFill>
                <a:srgbClr val="C00000"/>
              </a:solidFill>
            </a:endParaRPr>
          </a:p>
          <a:p>
            <a:pPr>
              <a:lnSpc>
                <a:spcPct val="150000"/>
              </a:lnSpc>
              <a:buNone/>
            </a:pPr>
            <a:r>
              <a:rPr lang="zh-CN" altLang="zh-CN" sz="1800" b="1" dirty="0" smtClean="0">
                <a:solidFill>
                  <a:srgbClr val="7030A0"/>
                </a:solidFill>
              </a:rPr>
              <a:t>（</a:t>
            </a:r>
            <a:r>
              <a:rPr lang="en-US" altLang="zh-CN" sz="1800" b="1" dirty="0" smtClean="0">
                <a:solidFill>
                  <a:srgbClr val="7030A0"/>
                </a:solidFill>
              </a:rPr>
              <a:t>2</a:t>
            </a:r>
            <a:r>
              <a:rPr lang="zh-CN" altLang="zh-CN" sz="1800" b="1" dirty="0" smtClean="0">
                <a:solidFill>
                  <a:srgbClr val="7030A0"/>
                </a:solidFill>
              </a:rPr>
              <a:t>）</a:t>
            </a:r>
            <a:r>
              <a:rPr lang="zh-CN" altLang="en-US" sz="1800" b="1" dirty="0" smtClean="0">
                <a:solidFill>
                  <a:srgbClr val="7030A0"/>
                </a:solidFill>
              </a:rPr>
              <a:t>地面、</a:t>
            </a:r>
            <a:r>
              <a:rPr lang="zh-CN" altLang="zh-CN" sz="1800" b="1" dirty="0" smtClean="0">
                <a:solidFill>
                  <a:srgbClr val="7030A0"/>
                </a:solidFill>
              </a:rPr>
              <a:t>物体表面：</a:t>
            </a:r>
            <a:endParaRPr lang="en-US" altLang="zh-CN" sz="1800" dirty="0" smtClean="0"/>
          </a:p>
          <a:p>
            <a:pPr>
              <a:lnSpc>
                <a:spcPct val="150000"/>
              </a:lnSpc>
            </a:pPr>
            <a:r>
              <a:rPr lang="zh-CN" altLang="zh-CN" sz="1800" b="1" dirty="0" smtClean="0">
                <a:solidFill>
                  <a:schemeClr val="accent1"/>
                </a:solidFill>
              </a:rPr>
              <a:t>地面</a:t>
            </a:r>
            <a:r>
              <a:rPr lang="zh-CN" altLang="en-US" sz="1800" b="1" dirty="0" smtClean="0">
                <a:solidFill>
                  <a:schemeClr val="accent1"/>
                </a:solidFill>
              </a:rPr>
              <a:t>：</a:t>
            </a:r>
            <a:r>
              <a:rPr lang="zh-CN" altLang="zh-CN" sz="1800" dirty="0" smtClean="0"/>
              <a:t>可用有</a:t>
            </a:r>
            <a:r>
              <a:rPr lang="zh-CN" altLang="zh-CN" sz="1800" b="1" dirty="0" smtClean="0">
                <a:solidFill>
                  <a:srgbClr val="C00000"/>
                </a:solidFill>
              </a:rPr>
              <a:t>效氯浓度为</a:t>
            </a:r>
            <a:r>
              <a:rPr lang="en-US" altLang="zh-CN" sz="1800" b="1" dirty="0" smtClean="0">
                <a:solidFill>
                  <a:srgbClr val="C00000"/>
                </a:solidFill>
              </a:rPr>
              <a:t>250mg/L</a:t>
            </a:r>
            <a:r>
              <a:rPr lang="zh-CN" altLang="zh-CN" sz="1800" b="1" dirty="0" smtClean="0">
                <a:solidFill>
                  <a:srgbClr val="C00000"/>
                </a:solidFill>
              </a:rPr>
              <a:t>～</a:t>
            </a:r>
            <a:r>
              <a:rPr lang="en-US" altLang="zh-CN" sz="1800" b="1" dirty="0" smtClean="0">
                <a:solidFill>
                  <a:srgbClr val="C00000"/>
                </a:solidFill>
              </a:rPr>
              <a:t>500mg/L</a:t>
            </a:r>
            <a:r>
              <a:rPr lang="zh-CN" altLang="zh-CN" sz="1800" b="1" dirty="0" smtClean="0">
                <a:solidFill>
                  <a:srgbClr val="C00000"/>
                </a:solidFill>
              </a:rPr>
              <a:t>的消毒剂拖拭</a:t>
            </a:r>
            <a:r>
              <a:rPr lang="zh-CN" altLang="zh-CN" sz="1800" dirty="0" smtClean="0"/>
              <a:t>，如不耐腐蚀的地面可作用</a:t>
            </a:r>
            <a:r>
              <a:rPr lang="en-US" altLang="zh-CN" sz="1800" b="1" dirty="0" smtClean="0"/>
              <a:t>30</a:t>
            </a:r>
            <a:r>
              <a:rPr lang="zh-CN" altLang="zh-CN" sz="1800" b="1" dirty="0" smtClean="0"/>
              <a:t>分钟</a:t>
            </a:r>
            <a:r>
              <a:rPr lang="zh-CN" altLang="zh-CN" sz="1800" dirty="0" smtClean="0"/>
              <a:t>后再用</a:t>
            </a:r>
            <a:r>
              <a:rPr lang="zh-CN" altLang="zh-CN" sz="1800" b="1" dirty="0" smtClean="0"/>
              <a:t>清水</a:t>
            </a:r>
            <a:r>
              <a:rPr lang="zh-CN" altLang="zh-CN" sz="1800" dirty="0" smtClean="0"/>
              <a:t>拖拭干净；</a:t>
            </a:r>
            <a:endParaRPr lang="en-US" altLang="zh-CN" sz="1800" dirty="0" smtClean="0"/>
          </a:p>
          <a:p>
            <a:pPr>
              <a:lnSpc>
                <a:spcPct val="150000"/>
              </a:lnSpc>
            </a:pPr>
            <a:endParaRPr lang="en-US" altLang="zh-CN" sz="100" dirty="0" smtClean="0"/>
          </a:p>
          <a:p>
            <a:pPr>
              <a:lnSpc>
                <a:spcPct val="150000"/>
              </a:lnSpc>
            </a:pPr>
            <a:r>
              <a:rPr lang="zh-CN" altLang="zh-CN" sz="1800" b="1" dirty="0" smtClean="0">
                <a:solidFill>
                  <a:schemeClr val="accent1"/>
                </a:solidFill>
              </a:rPr>
              <a:t>讲台、课桌椅、窗台、角橱、门窗把手、床栏、电话机、开关、洗手盆、坐便器、台面等</a:t>
            </a:r>
            <a:r>
              <a:rPr lang="zh-CN" altLang="en-US" sz="1800" dirty="0" smtClean="0"/>
              <a:t>：</a:t>
            </a:r>
            <a:r>
              <a:rPr lang="zh-CN" altLang="zh-CN" sz="1800" dirty="0" smtClean="0"/>
              <a:t>用</a:t>
            </a:r>
            <a:r>
              <a:rPr lang="en-US" altLang="zh-CN" sz="1800" b="1" dirty="0" smtClean="0"/>
              <a:t>250mg/L</a:t>
            </a:r>
            <a:r>
              <a:rPr lang="zh-CN" altLang="zh-CN" sz="1800" b="1" dirty="0" smtClean="0"/>
              <a:t>～</a:t>
            </a:r>
            <a:r>
              <a:rPr lang="en-US" altLang="zh-CN" sz="1800" b="1" dirty="0" smtClean="0"/>
              <a:t>500mg/L</a:t>
            </a:r>
            <a:r>
              <a:rPr lang="zh-CN" altLang="zh-CN" sz="1800" b="1" dirty="0" smtClean="0">
                <a:solidFill>
                  <a:srgbClr val="C00000"/>
                </a:solidFill>
              </a:rPr>
              <a:t>含氯消毒液擦拭消毒</a:t>
            </a:r>
            <a:r>
              <a:rPr lang="zh-CN" altLang="zh-CN" sz="1800" dirty="0" smtClean="0"/>
              <a:t>，作用</a:t>
            </a:r>
            <a:r>
              <a:rPr lang="en-US" altLang="zh-CN" sz="1800" b="1" dirty="0" smtClean="0"/>
              <a:t>30min</a:t>
            </a:r>
            <a:r>
              <a:rPr lang="zh-CN" altLang="zh-CN" sz="1800" b="1" dirty="0" smtClean="0"/>
              <a:t>后</a:t>
            </a:r>
            <a:r>
              <a:rPr lang="zh-CN" altLang="zh-CN" sz="1800" dirty="0" smtClean="0"/>
              <a:t>用清水擦拭干净，</a:t>
            </a:r>
            <a:r>
              <a:rPr lang="zh-CN" altLang="zh-CN" sz="1800" b="1" dirty="0" smtClean="0"/>
              <a:t>每天至少一次</a:t>
            </a:r>
            <a:r>
              <a:rPr lang="zh-CN" altLang="zh-CN" sz="1800" dirty="0" smtClean="0"/>
              <a:t>。</a:t>
            </a:r>
            <a:endParaRPr lang="en-US" altLang="zh-CN" sz="1800" dirty="0" smtClean="0"/>
          </a:p>
          <a:p>
            <a:pPr>
              <a:lnSpc>
                <a:spcPct val="150000"/>
              </a:lnSpc>
            </a:pPr>
            <a:endParaRPr lang="en-US" altLang="zh-CN" sz="100" dirty="0" smtClean="0"/>
          </a:p>
          <a:p>
            <a:pPr>
              <a:lnSpc>
                <a:spcPct val="150000"/>
              </a:lnSpc>
            </a:pPr>
            <a:r>
              <a:rPr lang="zh-CN" altLang="zh-CN" sz="1800" b="1" dirty="0" smtClean="0">
                <a:solidFill>
                  <a:schemeClr val="accent1"/>
                </a:solidFill>
              </a:rPr>
              <a:t>电脑键盘及其他贵重电子设备</a:t>
            </a:r>
            <a:r>
              <a:rPr lang="zh-CN" altLang="en-US" sz="1800" b="1" dirty="0" smtClean="0">
                <a:solidFill>
                  <a:schemeClr val="accent1"/>
                </a:solidFill>
              </a:rPr>
              <a:t>：</a:t>
            </a:r>
            <a:r>
              <a:rPr lang="zh-CN" altLang="zh-CN" sz="1800" dirty="0" smtClean="0"/>
              <a:t>可以用含乙</a:t>
            </a:r>
            <a:r>
              <a:rPr lang="zh-CN" altLang="zh-CN" sz="1800" b="1" dirty="0" smtClean="0"/>
              <a:t>醇</a:t>
            </a:r>
            <a:r>
              <a:rPr lang="en-US" altLang="zh-CN" sz="1800" b="1" dirty="0" smtClean="0"/>
              <a:t>75%</a:t>
            </a:r>
            <a:r>
              <a:rPr lang="zh-CN" altLang="zh-CN" sz="1800" b="1" dirty="0" smtClean="0"/>
              <a:t>的酒精棉球或酒精消毒片</a:t>
            </a:r>
            <a:r>
              <a:rPr lang="zh-CN" altLang="zh-CN" sz="1800" dirty="0" smtClean="0"/>
              <a:t>擦拭消毒。</a:t>
            </a:r>
            <a:br>
              <a:rPr lang="zh-CN" altLang="en-US" sz="1800" dirty="0" smtClean="0"/>
            </a:br>
            <a:endParaRPr lang="en-US" altLang="zh-CN" sz="1800" dirty="0" smtClean="0"/>
          </a:p>
          <a:p>
            <a:pPr>
              <a:lnSpc>
                <a:spcPct val="150000"/>
              </a:lnSpc>
            </a:pPr>
            <a:endParaRPr lang="en-US" altLang="zh-CN" sz="1800" dirty="0" smtClean="0"/>
          </a:p>
          <a:p>
            <a:pPr>
              <a:lnSpc>
                <a:spcPct val="150000"/>
              </a:lnSpc>
            </a:pPr>
            <a:endParaRPr lang="zh-CN" altLang="en-US" sz="1800" dirty="0"/>
          </a:p>
        </p:txBody>
      </p:sp>
      <p:sp>
        <p:nvSpPr>
          <p:cNvPr id="7" name="文本占位符 4"/>
          <p:cNvSpPr>
            <a:spLocks noGrp="1"/>
          </p:cNvSpPr>
          <p:nvPr>
            <p:ph type="body" sz="quarter" idx="10"/>
          </p:nvPr>
        </p:nvSpPr>
        <p:spPr>
          <a:xfrm>
            <a:off x="694246" y="171387"/>
            <a:ext cx="4816475" cy="499173"/>
          </a:xfrm>
        </p:spPr>
        <p:txBody>
          <a:bodyPr/>
          <a:lstStyle/>
          <a:p>
            <a:r>
              <a:rPr lang="zh-CN" altLang="en-US" b="1" dirty="0" smtClean="0"/>
              <a:t>学校消毒技术指南</a:t>
            </a:r>
            <a:endParaRPr lang="zh-CN" altLang="en-US" b="1" dirty="0" smtClean="0"/>
          </a:p>
          <a:p>
            <a:endParaRPr lang="zh-CN" altLang="en-US" b="1" dirty="0"/>
          </a:p>
        </p:txBody>
      </p:sp>
      <p:sp>
        <p:nvSpPr>
          <p:cNvPr id="5" name="矩形 4"/>
          <p:cNvSpPr/>
          <p:nvPr/>
        </p:nvSpPr>
        <p:spPr>
          <a:xfrm>
            <a:off x="873760" y="6306235"/>
            <a:ext cx="7244080" cy="276999"/>
          </a:xfrm>
          <a:prstGeom prst="rect">
            <a:avLst/>
          </a:prstGeom>
        </p:spPr>
        <p:txBody>
          <a:bodyPr wrap="square">
            <a:spAutoFit/>
          </a:bodyPr>
          <a:lstStyle/>
          <a:p>
            <a:r>
              <a:rPr lang="zh-CN" altLang="en-US" sz="1200" b="1" dirty="0" smtClean="0">
                <a:solidFill>
                  <a:schemeClr val="accent5"/>
                </a:solidFill>
                <a:latin typeface="微软雅黑" panose="020B0503020204020204" pitchFamily="34" charset="-122"/>
                <a:ea typeface="微软雅黑" panose="020B0503020204020204" pitchFamily="34" charset="-122"/>
              </a:rPr>
              <a:t>参考： </a:t>
            </a:r>
            <a:r>
              <a:rPr lang="en-US" altLang="zh-CN" sz="1200" b="1" dirty="0" smtClean="0">
                <a:solidFill>
                  <a:schemeClr val="accent5"/>
                </a:solidFill>
                <a:latin typeface="微软雅黑" panose="020B0503020204020204" pitchFamily="34" charset="-122"/>
                <a:ea typeface="微软雅黑" panose="020B0503020204020204" pitchFamily="34" charset="-122"/>
              </a:rPr>
              <a:t>《</a:t>
            </a:r>
            <a:r>
              <a:rPr lang="zh-CN" altLang="en-US" sz="1200" b="1" dirty="0" smtClean="0">
                <a:solidFill>
                  <a:schemeClr val="accent5"/>
                </a:solidFill>
                <a:latin typeface="微软雅黑" panose="020B0503020204020204" pitchFamily="34" charset="-122"/>
                <a:ea typeface="微软雅黑" panose="020B0503020204020204" pitchFamily="34" charset="-122"/>
              </a:rPr>
              <a:t>苏州市学校和托幼机构预防新型冠状病毒感染的肺炎疫情消毒技术指南（试行）</a:t>
            </a:r>
            <a:r>
              <a:rPr lang="en-US" altLang="zh-CN" sz="1200" b="1" dirty="0" smtClean="0">
                <a:solidFill>
                  <a:schemeClr val="accent5"/>
                </a:solidFill>
                <a:latin typeface="微软雅黑" panose="020B0503020204020204" pitchFamily="34" charset="-122"/>
                <a:ea typeface="微软雅黑" panose="020B0503020204020204" pitchFamily="34" charset="-122"/>
              </a:rPr>
              <a:t>》</a:t>
            </a:r>
            <a:endParaRPr lang="zh-CN" altLang="en-US" sz="1200" b="1" dirty="0">
              <a:solidFill>
                <a:schemeClr val="accent5"/>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idx="1"/>
          </p:nvPr>
        </p:nvSpPr>
        <p:spPr>
          <a:xfrm>
            <a:off x="758435" y="1230079"/>
            <a:ext cx="10764972" cy="5627921"/>
          </a:xfrm>
        </p:spPr>
        <p:txBody>
          <a:bodyPr/>
          <a:lstStyle/>
          <a:p>
            <a:pPr>
              <a:lnSpc>
                <a:spcPct val="150000"/>
              </a:lnSpc>
            </a:pPr>
            <a:r>
              <a:rPr lang="zh-CN" altLang="en-US" sz="2000" b="1" dirty="0" smtClean="0">
                <a:solidFill>
                  <a:srgbClr val="7030A0"/>
                </a:solidFill>
              </a:rPr>
              <a:t>日常预防性消毒方法</a:t>
            </a:r>
            <a:endParaRPr lang="en-US" altLang="zh-CN" sz="2000" b="1" dirty="0" smtClean="0">
              <a:solidFill>
                <a:srgbClr val="7030A0"/>
              </a:solidFill>
            </a:endParaRPr>
          </a:p>
          <a:p>
            <a:pPr>
              <a:lnSpc>
                <a:spcPct val="150000"/>
              </a:lnSpc>
              <a:buNone/>
            </a:pPr>
            <a:r>
              <a:rPr lang="zh-CN" altLang="en-US" sz="1800" b="1" dirty="0" smtClean="0">
                <a:solidFill>
                  <a:srgbClr val="7030A0"/>
                </a:solidFill>
              </a:rPr>
              <a:t>（</a:t>
            </a:r>
            <a:r>
              <a:rPr lang="en-US" altLang="zh-CN" sz="1800" b="1" dirty="0" smtClean="0">
                <a:solidFill>
                  <a:srgbClr val="7030A0"/>
                </a:solidFill>
              </a:rPr>
              <a:t>3</a:t>
            </a:r>
            <a:r>
              <a:rPr lang="zh-CN" altLang="en-US" sz="1800" b="1" dirty="0" smtClean="0">
                <a:solidFill>
                  <a:srgbClr val="7030A0"/>
                </a:solidFill>
              </a:rPr>
              <a:t>）公共餐饮具：</a:t>
            </a:r>
            <a:endParaRPr lang="en-US" altLang="zh-CN" sz="1800" b="1" dirty="0" smtClean="0">
              <a:solidFill>
                <a:srgbClr val="7030A0"/>
              </a:solidFill>
            </a:endParaRPr>
          </a:p>
          <a:p>
            <a:pPr>
              <a:lnSpc>
                <a:spcPct val="150000"/>
              </a:lnSpc>
            </a:pPr>
            <a:r>
              <a:rPr lang="zh-CN" altLang="en-US" sz="1800" dirty="0" smtClean="0"/>
              <a:t>餐饮具和盛放直接入口食品的容器要集中消毒，</a:t>
            </a:r>
            <a:r>
              <a:rPr lang="zh-CN" altLang="en-US" sz="1800" b="1" dirty="0" smtClean="0">
                <a:solidFill>
                  <a:srgbClr val="C00000"/>
                </a:solidFill>
              </a:rPr>
              <a:t>首选煮沸消毒或流通蒸汽消毒</a:t>
            </a:r>
            <a:r>
              <a:rPr lang="zh-CN" altLang="en-US" sz="1800" b="1" dirty="0" smtClean="0"/>
              <a:t>至少</a:t>
            </a:r>
            <a:r>
              <a:rPr lang="en-US" altLang="zh-CN" sz="1800" b="1" dirty="0" smtClean="0"/>
              <a:t>15min</a:t>
            </a:r>
            <a:r>
              <a:rPr lang="zh-CN" altLang="en-US" sz="1800" dirty="0" smtClean="0"/>
              <a:t>。</a:t>
            </a:r>
            <a:endParaRPr lang="en-US" altLang="zh-CN" sz="1800" dirty="0" smtClean="0"/>
          </a:p>
          <a:p>
            <a:pPr>
              <a:lnSpc>
                <a:spcPct val="150000"/>
              </a:lnSpc>
            </a:pPr>
            <a:r>
              <a:rPr lang="zh-CN" altLang="en-US" sz="1800" dirty="0" smtClean="0"/>
              <a:t>无法进行煮沸消毒或流通蒸汽消毒的可用</a:t>
            </a:r>
            <a:r>
              <a:rPr lang="zh-CN" altLang="en-US" sz="1800" b="1" dirty="0" smtClean="0"/>
              <a:t>餐具消毒柜</a:t>
            </a:r>
            <a:r>
              <a:rPr lang="zh-CN" altLang="en-US" sz="1800" dirty="0" smtClean="0"/>
              <a:t>按产品使用说明书进行消毒，也可用</a:t>
            </a:r>
            <a:r>
              <a:rPr lang="en-US" altLang="zh-CN" sz="1800" dirty="0" smtClean="0"/>
              <a:t>250mg/L</a:t>
            </a:r>
            <a:r>
              <a:rPr lang="zh-CN" altLang="en-US" sz="1800" dirty="0" smtClean="0"/>
              <a:t>含氯消毒液或</a:t>
            </a:r>
            <a:r>
              <a:rPr lang="en-US" altLang="zh-CN" sz="1800" dirty="0" smtClean="0"/>
              <a:t>50</a:t>
            </a:r>
            <a:r>
              <a:rPr lang="zh-CN" altLang="en-US" sz="1800" dirty="0" smtClean="0"/>
              <a:t>～</a:t>
            </a:r>
            <a:r>
              <a:rPr lang="en-US" altLang="zh-CN" sz="1800" dirty="0" smtClean="0"/>
              <a:t>100mg/L</a:t>
            </a:r>
            <a:r>
              <a:rPr lang="zh-CN" altLang="en-US" sz="1800" dirty="0" smtClean="0"/>
              <a:t>二氧化氯消毒液</a:t>
            </a:r>
            <a:r>
              <a:rPr lang="zh-CN" altLang="en-US" sz="1800" b="1" dirty="0" smtClean="0"/>
              <a:t>浸泡消毒</a:t>
            </a:r>
            <a:r>
              <a:rPr lang="zh-CN" altLang="en-US" sz="1800" dirty="0" smtClean="0"/>
              <a:t>，作用</a:t>
            </a:r>
            <a:r>
              <a:rPr lang="en-US" altLang="zh-CN" sz="1800" b="1" dirty="0" smtClean="0"/>
              <a:t>15</a:t>
            </a:r>
            <a:r>
              <a:rPr lang="zh-CN" altLang="en-US" sz="1800" b="1" dirty="0" smtClean="0"/>
              <a:t>～</a:t>
            </a:r>
            <a:r>
              <a:rPr lang="en-US" altLang="zh-CN" sz="1800" b="1" dirty="0" smtClean="0"/>
              <a:t>30min</a:t>
            </a:r>
            <a:r>
              <a:rPr lang="zh-CN" altLang="en-US" sz="1800" dirty="0" smtClean="0"/>
              <a:t>后用清水冲洗干净。</a:t>
            </a:r>
            <a:endParaRPr lang="zh-CN" altLang="en-US" sz="1800" dirty="0" smtClean="0"/>
          </a:p>
          <a:p>
            <a:pPr>
              <a:lnSpc>
                <a:spcPct val="150000"/>
              </a:lnSpc>
              <a:buNone/>
            </a:pPr>
            <a:r>
              <a:rPr lang="zh-CN" altLang="en-US" sz="1800" b="1" dirty="0" smtClean="0">
                <a:solidFill>
                  <a:srgbClr val="7030A0"/>
                </a:solidFill>
              </a:rPr>
              <a:t>（</a:t>
            </a:r>
            <a:r>
              <a:rPr lang="en-US" altLang="zh-CN" sz="1800" b="1" dirty="0" smtClean="0">
                <a:solidFill>
                  <a:srgbClr val="7030A0"/>
                </a:solidFill>
              </a:rPr>
              <a:t>4</a:t>
            </a:r>
            <a:r>
              <a:rPr lang="zh-CN" altLang="en-US" sz="1800" b="1" dirty="0" smtClean="0">
                <a:solidFill>
                  <a:srgbClr val="7030A0"/>
                </a:solidFill>
              </a:rPr>
              <a:t>）手卫生：</a:t>
            </a:r>
            <a:endParaRPr lang="en-US" altLang="zh-CN" sz="1800" b="1" dirty="0" smtClean="0">
              <a:solidFill>
                <a:srgbClr val="7030A0"/>
              </a:solidFill>
            </a:endParaRPr>
          </a:p>
          <a:p>
            <a:pPr>
              <a:lnSpc>
                <a:spcPct val="150000"/>
              </a:lnSpc>
            </a:pPr>
            <a:r>
              <a:rPr lang="zh-CN" altLang="en-US" sz="1800" b="1" dirty="0" smtClean="0">
                <a:solidFill>
                  <a:srgbClr val="C00000"/>
                </a:solidFill>
              </a:rPr>
              <a:t>七步洗手法清洁双手</a:t>
            </a:r>
            <a:r>
              <a:rPr lang="zh-CN" altLang="en-US" sz="1800" dirty="0" smtClean="0"/>
              <a:t>。在流水下，每个步骤</a:t>
            </a:r>
            <a:r>
              <a:rPr lang="zh-CN" altLang="en-US" sz="1800" b="1" dirty="0" smtClean="0"/>
              <a:t>至少搓擦五次</a:t>
            </a:r>
            <a:r>
              <a:rPr lang="zh-CN" altLang="en-US" sz="1800" dirty="0" smtClean="0"/>
              <a:t>，洗手时间</a:t>
            </a:r>
            <a:r>
              <a:rPr lang="zh-CN" altLang="en-US" sz="1800" b="1" dirty="0" smtClean="0"/>
              <a:t>不少于</a:t>
            </a:r>
            <a:r>
              <a:rPr lang="en-US" altLang="zh-CN" sz="1800" b="1" dirty="0" smtClean="0"/>
              <a:t>10-15</a:t>
            </a:r>
            <a:r>
              <a:rPr lang="zh-CN" altLang="en-US" sz="1800" b="1" dirty="0" smtClean="0"/>
              <a:t>秒钟</a:t>
            </a:r>
            <a:r>
              <a:rPr lang="zh-CN" altLang="en-US" sz="1800" dirty="0" smtClean="0"/>
              <a:t>。</a:t>
            </a:r>
            <a:endParaRPr lang="en-US" altLang="zh-CN" sz="1800" dirty="0" smtClean="0"/>
          </a:p>
          <a:p>
            <a:pPr>
              <a:lnSpc>
                <a:spcPct val="150000"/>
              </a:lnSpc>
            </a:pPr>
            <a:r>
              <a:rPr lang="zh-CN" altLang="en-US" sz="1800" dirty="0" smtClean="0"/>
              <a:t>可用</a:t>
            </a:r>
            <a:r>
              <a:rPr lang="en-US" altLang="zh-CN" sz="1800" b="1" dirty="0" smtClean="0"/>
              <a:t>75%</a:t>
            </a:r>
            <a:r>
              <a:rPr lang="zh-CN" altLang="en-US" sz="1800" b="1" dirty="0" smtClean="0"/>
              <a:t>乙醇或其他含醇速干型手消毒剂擦拭手部</a:t>
            </a:r>
            <a:r>
              <a:rPr lang="en-US" altLang="zh-CN" sz="1800" b="1" dirty="0" smtClean="0"/>
              <a:t>1min-3min</a:t>
            </a:r>
            <a:r>
              <a:rPr lang="zh-CN" altLang="en-US" sz="1800" dirty="0" smtClean="0"/>
              <a:t>，防止手造成的交叉感染</a:t>
            </a:r>
            <a:endParaRPr lang="en-US" altLang="zh-CN" sz="1800" dirty="0" smtClean="0"/>
          </a:p>
          <a:p>
            <a:pPr>
              <a:lnSpc>
                <a:spcPct val="150000"/>
              </a:lnSpc>
            </a:pPr>
            <a:endParaRPr lang="en-US" altLang="zh-CN" sz="1800" dirty="0" smtClean="0"/>
          </a:p>
          <a:p>
            <a:pPr>
              <a:lnSpc>
                <a:spcPct val="150000"/>
              </a:lnSpc>
            </a:pPr>
            <a:endParaRPr lang="zh-CN" altLang="en-US" sz="1800" dirty="0"/>
          </a:p>
        </p:txBody>
      </p:sp>
      <p:sp>
        <p:nvSpPr>
          <p:cNvPr id="5" name="文本占位符 4"/>
          <p:cNvSpPr>
            <a:spLocks noGrp="1"/>
          </p:cNvSpPr>
          <p:nvPr>
            <p:ph type="body" sz="quarter" idx="10"/>
          </p:nvPr>
        </p:nvSpPr>
        <p:spPr/>
        <p:txBody>
          <a:bodyPr/>
          <a:lstStyle/>
          <a:p>
            <a:r>
              <a:rPr lang="zh-CN" altLang="en-US" b="1" dirty="0" smtClean="0"/>
              <a:t>学校消毒技术指南</a:t>
            </a:r>
            <a:endParaRPr lang="zh-CN" altLang="en-US" b="1" dirty="0" smtClean="0"/>
          </a:p>
          <a:p>
            <a:endParaRPr lang="zh-CN" altLang="en-US" b="1" dirty="0"/>
          </a:p>
        </p:txBody>
      </p:sp>
      <p:sp>
        <p:nvSpPr>
          <p:cNvPr id="6" name="矩形 5"/>
          <p:cNvSpPr/>
          <p:nvPr/>
        </p:nvSpPr>
        <p:spPr>
          <a:xfrm>
            <a:off x="873760" y="6306235"/>
            <a:ext cx="7244080" cy="276999"/>
          </a:xfrm>
          <a:prstGeom prst="rect">
            <a:avLst/>
          </a:prstGeom>
        </p:spPr>
        <p:txBody>
          <a:bodyPr wrap="square">
            <a:spAutoFit/>
          </a:bodyPr>
          <a:lstStyle/>
          <a:p>
            <a:r>
              <a:rPr lang="zh-CN" altLang="en-US" sz="1200" b="1" dirty="0" smtClean="0">
                <a:solidFill>
                  <a:schemeClr val="accent5"/>
                </a:solidFill>
                <a:latin typeface="微软雅黑" panose="020B0503020204020204" pitchFamily="34" charset="-122"/>
                <a:ea typeface="微软雅黑" panose="020B0503020204020204" pitchFamily="34" charset="-122"/>
              </a:rPr>
              <a:t>参考： </a:t>
            </a:r>
            <a:r>
              <a:rPr lang="en-US" altLang="zh-CN" sz="1200" b="1" dirty="0" smtClean="0">
                <a:solidFill>
                  <a:schemeClr val="accent5"/>
                </a:solidFill>
                <a:latin typeface="微软雅黑" panose="020B0503020204020204" pitchFamily="34" charset="-122"/>
                <a:ea typeface="微软雅黑" panose="020B0503020204020204" pitchFamily="34" charset="-122"/>
              </a:rPr>
              <a:t>《</a:t>
            </a:r>
            <a:r>
              <a:rPr lang="zh-CN" altLang="en-US" sz="1200" b="1" dirty="0" smtClean="0">
                <a:solidFill>
                  <a:schemeClr val="accent5"/>
                </a:solidFill>
                <a:latin typeface="微软雅黑" panose="020B0503020204020204" pitchFamily="34" charset="-122"/>
                <a:ea typeface="微软雅黑" panose="020B0503020204020204" pitchFamily="34" charset="-122"/>
              </a:rPr>
              <a:t>苏州市学校和托幼机构预防新型冠状病毒感染的肺炎疫情消毒技术指南（试行）</a:t>
            </a:r>
            <a:r>
              <a:rPr lang="en-US" altLang="zh-CN" sz="1200" b="1" dirty="0" smtClean="0">
                <a:solidFill>
                  <a:schemeClr val="accent5"/>
                </a:solidFill>
                <a:latin typeface="微软雅黑" panose="020B0503020204020204" pitchFamily="34" charset="-122"/>
                <a:ea typeface="微软雅黑" panose="020B0503020204020204" pitchFamily="34" charset="-122"/>
              </a:rPr>
              <a:t>》</a:t>
            </a:r>
            <a:endParaRPr lang="zh-CN" altLang="en-US" sz="1200" b="1" dirty="0">
              <a:solidFill>
                <a:schemeClr val="accent5"/>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idx="1"/>
          </p:nvPr>
        </p:nvSpPr>
        <p:spPr>
          <a:xfrm>
            <a:off x="660899" y="852127"/>
            <a:ext cx="10764972" cy="5451137"/>
          </a:xfrm>
        </p:spPr>
        <p:txBody>
          <a:bodyPr/>
          <a:lstStyle/>
          <a:p>
            <a:pPr>
              <a:lnSpc>
                <a:spcPct val="150000"/>
              </a:lnSpc>
            </a:pPr>
            <a:r>
              <a:rPr lang="zh-CN" altLang="en-US" sz="2000" b="1" dirty="0" smtClean="0">
                <a:solidFill>
                  <a:srgbClr val="7030A0"/>
                </a:solidFill>
              </a:rPr>
              <a:t>日常预防性消毒方法</a:t>
            </a:r>
            <a:endParaRPr lang="en-US" altLang="zh-CN" sz="2000" b="1" dirty="0" smtClean="0">
              <a:solidFill>
                <a:srgbClr val="7030A0"/>
              </a:solidFill>
            </a:endParaRPr>
          </a:p>
          <a:p>
            <a:pPr>
              <a:lnSpc>
                <a:spcPct val="150000"/>
              </a:lnSpc>
              <a:buNone/>
            </a:pPr>
            <a:r>
              <a:rPr lang="zh-CN" altLang="en-US" sz="1800" b="1" dirty="0" smtClean="0">
                <a:solidFill>
                  <a:srgbClr val="7030A0"/>
                </a:solidFill>
              </a:rPr>
              <a:t>（</a:t>
            </a:r>
            <a:r>
              <a:rPr lang="en-US" altLang="zh-CN" sz="1800" b="1" dirty="0" smtClean="0">
                <a:solidFill>
                  <a:srgbClr val="7030A0"/>
                </a:solidFill>
              </a:rPr>
              <a:t>5</a:t>
            </a:r>
            <a:r>
              <a:rPr lang="zh-CN" altLang="en-US" sz="1800" b="1" dirty="0" smtClean="0">
                <a:solidFill>
                  <a:srgbClr val="7030A0"/>
                </a:solidFill>
              </a:rPr>
              <a:t>）卫生间：</a:t>
            </a:r>
            <a:endParaRPr lang="en-US" altLang="zh-CN" sz="1800" b="1" dirty="0" smtClean="0">
              <a:solidFill>
                <a:srgbClr val="7030A0"/>
              </a:solidFill>
            </a:endParaRPr>
          </a:p>
          <a:p>
            <a:pPr>
              <a:lnSpc>
                <a:spcPct val="150000"/>
              </a:lnSpc>
            </a:pPr>
            <a:r>
              <a:rPr lang="zh-CN" altLang="zh-CN" sz="1800" dirty="0" smtClean="0"/>
              <a:t>可用有效氯浓度为</a:t>
            </a:r>
            <a:r>
              <a:rPr lang="en-US" altLang="zh-CN" sz="1800" dirty="0" smtClean="0"/>
              <a:t>250mg/L</a:t>
            </a:r>
            <a:r>
              <a:rPr lang="zh-CN" altLang="zh-CN" sz="1800" dirty="0" smtClean="0"/>
              <a:t>～</a:t>
            </a:r>
            <a:r>
              <a:rPr lang="en-US" altLang="zh-CN" sz="1800" dirty="0" smtClean="0"/>
              <a:t>500mg/L</a:t>
            </a:r>
            <a:r>
              <a:rPr lang="zh-CN" altLang="zh-CN" sz="1800" dirty="0" smtClean="0"/>
              <a:t>的消毒剂</a:t>
            </a:r>
            <a:r>
              <a:rPr lang="zh-CN" altLang="zh-CN" sz="1800" b="1" dirty="0" smtClean="0">
                <a:solidFill>
                  <a:srgbClr val="C00000"/>
                </a:solidFill>
              </a:rPr>
              <a:t>擦拭</a:t>
            </a:r>
            <a:r>
              <a:rPr lang="zh-CN" altLang="zh-CN" sz="1800" b="1" dirty="0" smtClean="0"/>
              <a:t>门把手、水龙头、马桶按钮、洗手台面</a:t>
            </a:r>
            <a:r>
              <a:rPr lang="zh-CN" altLang="zh-CN" sz="1800" dirty="0" smtClean="0"/>
              <a:t>等或将有效氯浓度为</a:t>
            </a:r>
            <a:r>
              <a:rPr lang="en-US" altLang="zh-CN" sz="1800" dirty="0" smtClean="0"/>
              <a:t>250mg/L</a:t>
            </a:r>
            <a:r>
              <a:rPr lang="zh-CN" altLang="zh-CN" sz="1800" dirty="0" smtClean="0"/>
              <a:t>～</a:t>
            </a:r>
            <a:r>
              <a:rPr lang="en-US" altLang="zh-CN" sz="1800" dirty="0" smtClean="0"/>
              <a:t>500mg/L</a:t>
            </a:r>
            <a:r>
              <a:rPr lang="zh-CN" altLang="zh-CN" sz="1800" dirty="0" smtClean="0"/>
              <a:t>消毒液放入喷雾器中进行空间及表面</a:t>
            </a:r>
            <a:r>
              <a:rPr lang="zh-CN" altLang="zh-CN" sz="1800" b="1" dirty="0" smtClean="0">
                <a:solidFill>
                  <a:srgbClr val="C00000"/>
                </a:solidFill>
              </a:rPr>
              <a:t>喷雾至湿润</a:t>
            </a:r>
            <a:r>
              <a:rPr lang="zh-CN" altLang="zh-CN" sz="1800" dirty="0" smtClean="0"/>
              <a:t>，作用</a:t>
            </a:r>
            <a:r>
              <a:rPr lang="en-US" altLang="zh-CN" sz="1800" b="1" dirty="0" smtClean="0"/>
              <a:t>30</a:t>
            </a:r>
            <a:r>
              <a:rPr lang="zh-CN" altLang="zh-CN" sz="1800" b="1" dirty="0" smtClean="0"/>
              <a:t>分钟</a:t>
            </a:r>
            <a:r>
              <a:rPr lang="zh-CN" altLang="zh-CN" sz="1800" dirty="0" smtClean="0"/>
              <a:t>后开窗通风，清水洗净。</a:t>
            </a:r>
            <a:endParaRPr lang="en-US" altLang="zh-CN" sz="1800" dirty="0" smtClean="0"/>
          </a:p>
          <a:p>
            <a:pPr>
              <a:lnSpc>
                <a:spcPct val="150000"/>
              </a:lnSpc>
              <a:buNone/>
            </a:pPr>
            <a:r>
              <a:rPr lang="zh-CN" altLang="en-US" sz="1800" b="1" dirty="0" smtClean="0">
                <a:solidFill>
                  <a:srgbClr val="7030A0"/>
                </a:solidFill>
              </a:rPr>
              <a:t>（</a:t>
            </a:r>
            <a:r>
              <a:rPr lang="en-US" altLang="zh-CN" sz="1800" b="1" dirty="0" smtClean="0">
                <a:solidFill>
                  <a:srgbClr val="7030A0"/>
                </a:solidFill>
              </a:rPr>
              <a:t>6</a:t>
            </a:r>
            <a:r>
              <a:rPr lang="zh-CN" altLang="en-US" sz="1800" b="1" dirty="0" smtClean="0">
                <a:solidFill>
                  <a:srgbClr val="7030A0"/>
                </a:solidFill>
              </a:rPr>
              <a:t>）校车：</a:t>
            </a:r>
            <a:endParaRPr lang="zh-CN" altLang="zh-CN" sz="1800" b="1" dirty="0" smtClean="0">
              <a:solidFill>
                <a:srgbClr val="7030A0"/>
              </a:solidFill>
            </a:endParaRPr>
          </a:p>
          <a:p>
            <a:pPr>
              <a:lnSpc>
                <a:spcPct val="150000"/>
              </a:lnSpc>
            </a:pPr>
            <a:r>
              <a:rPr lang="zh-CN" altLang="zh-CN" sz="1800" dirty="0" smtClean="0"/>
              <a:t>关闭空调，尽可能</a:t>
            </a:r>
            <a:r>
              <a:rPr lang="zh-CN" altLang="zh-CN" sz="1800" b="1" dirty="0" smtClean="0">
                <a:solidFill>
                  <a:srgbClr val="C00000"/>
                </a:solidFill>
              </a:rPr>
              <a:t>开窗通风或外循环通风</a:t>
            </a:r>
            <a:r>
              <a:rPr lang="zh-CN" altLang="zh-CN" sz="1800" dirty="0" smtClean="0"/>
              <a:t>；</a:t>
            </a:r>
            <a:endParaRPr lang="en-US" altLang="zh-CN" sz="1800" dirty="0" smtClean="0"/>
          </a:p>
          <a:p>
            <a:pPr>
              <a:lnSpc>
                <a:spcPct val="150000"/>
              </a:lnSpc>
            </a:pPr>
            <a:r>
              <a:rPr lang="zh-CN" altLang="zh-CN" sz="1800" b="1" dirty="0" smtClean="0"/>
              <a:t>校车内座椅、扶手、吊环等表面</a:t>
            </a:r>
            <a:r>
              <a:rPr lang="zh-CN" altLang="zh-CN" sz="1800" dirty="0" smtClean="0"/>
              <a:t>可参考</a:t>
            </a:r>
            <a:r>
              <a:rPr lang="zh-CN" altLang="zh-CN" sz="1800" b="1" dirty="0" smtClean="0">
                <a:solidFill>
                  <a:srgbClr val="C00000"/>
                </a:solidFill>
              </a:rPr>
              <a:t>物体表面的消毒</a:t>
            </a:r>
            <a:r>
              <a:rPr lang="zh-CN" altLang="zh-CN" sz="1800" dirty="0" smtClean="0"/>
              <a:t>；</a:t>
            </a:r>
            <a:endParaRPr lang="en-US" altLang="zh-CN" sz="1800" dirty="0" smtClean="0"/>
          </a:p>
          <a:p>
            <a:pPr>
              <a:lnSpc>
                <a:spcPct val="150000"/>
              </a:lnSpc>
            </a:pPr>
            <a:r>
              <a:rPr lang="zh-CN" altLang="zh-CN" sz="1800" dirty="0" smtClean="0"/>
              <a:t>车内</a:t>
            </a:r>
            <a:r>
              <a:rPr lang="zh-CN" altLang="zh-CN" sz="1800" b="1" dirty="0" smtClean="0">
                <a:solidFill>
                  <a:srgbClr val="C00000"/>
                </a:solidFill>
              </a:rPr>
              <a:t>空调滤网每周清洁消毒一次</a:t>
            </a:r>
            <a:r>
              <a:rPr lang="zh-CN" altLang="zh-CN" sz="1800" dirty="0" smtClean="0"/>
              <a:t>，滤网可浸泡于</a:t>
            </a:r>
            <a:r>
              <a:rPr lang="zh-CN" altLang="zh-CN" sz="1800" b="1" dirty="0" smtClean="0"/>
              <a:t>有效氯浓度为</a:t>
            </a:r>
            <a:r>
              <a:rPr lang="en-US" altLang="zh-CN" sz="1800" b="1" dirty="0" smtClean="0"/>
              <a:t>250mg/L</a:t>
            </a:r>
            <a:r>
              <a:rPr lang="zh-CN" altLang="zh-CN" sz="1800" b="1" dirty="0" smtClean="0"/>
              <a:t>～</a:t>
            </a:r>
            <a:r>
              <a:rPr lang="en-US" altLang="zh-CN" sz="1800" b="1" dirty="0" smtClean="0"/>
              <a:t>500mg/L</a:t>
            </a:r>
            <a:r>
              <a:rPr lang="zh-CN" altLang="zh-CN" sz="1800" dirty="0" smtClean="0"/>
              <a:t>的消毒剂</a:t>
            </a:r>
            <a:r>
              <a:rPr lang="en-US" altLang="zh-CN" sz="1800" b="1" dirty="0" smtClean="0"/>
              <a:t>30min</a:t>
            </a:r>
            <a:r>
              <a:rPr lang="zh-CN" altLang="zh-CN" sz="1800" dirty="0" smtClean="0"/>
              <a:t>后用清水冲净晾干后使用；无法开窗通风的校车，可在人员清空后用</a:t>
            </a:r>
            <a:r>
              <a:rPr lang="zh-CN" altLang="zh-CN" sz="1800" b="1" dirty="0" smtClean="0"/>
              <a:t>移动紫外线灯照射消毒</a:t>
            </a:r>
            <a:r>
              <a:rPr lang="en-US" altLang="zh-CN" sz="1800" b="1" dirty="0" smtClean="0"/>
              <a:t>1h</a:t>
            </a:r>
            <a:r>
              <a:rPr lang="zh-CN" altLang="zh-CN" sz="1800" dirty="0" smtClean="0"/>
              <a:t>，或可用有效氯浓度为</a:t>
            </a:r>
            <a:r>
              <a:rPr lang="en-US" altLang="zh-CN" sz="1800" dirty="0" smtClean="0"/>
              <a:t>250mg/L</a:t>
            </a:r>
            <a:r>
              <a:rPr lang="zh-CN" altLang="zh-CN" sz="1800" dirty="0" smtClean="0"/>
              <a:t>～</a:t>
            </a:r>
            <a:r>
              <a:rPr lang="en-US" altLang="zh-CN" sz="1800" dirty="0" smtClean="0"/>
              <a:t>500mg/L</a:t>
            </a:r>
            <a:r>
              <a:rPr lang="zh-CN" altLang="zh-CN" sz="1800" dirty="0" smtClean="0"/>
              <a:t>的消毒剂</a:t>
            </a:r>
            <a:r>
              <a:rPr lang="zh-CN" altLang="zh-CN" sz="1800" b="1" dirty="0" smtClean="0"/>
              <a:t>喷洒消毒，作用</a:t>
            </a:r>
            <a:r>
              <a:rPr lang="en-US" altLang="zh-CN" sz="1800" b="1" dirty="0" smtClean="0"/>
              <a:t>30min</a:t>
            </a:r>
            <a:r>
              <a:rPr lang="zh-CN" altLang="zh-CN" sz="1800" dirty="0" smtClean="0"/>
              <a:t>后，开启空调外循环通风换气。</a:t>
            </a:r>
            <a:endParaRPr lang="zh-CN" altLang="zh-CN" sz="1800" dirty="0" smtClean="0"/>
          </a:p>
          <a:p>
            <a:pPr>
              <a:lnSpc>
                <a:spcPct val="150000"/>
              </a:lnSpc>
            </a:pPr>
            <a:endParaRPr lang="en-US" altLang="zh-CN" sz="1800" dirty="0" smtClean="0"/>
          </a:p>
          <a:p>
            <a:pPr>
              <a:lnSpc>
                <a:spcPct val="150000"/>
              </a:lnSpc>
            </a:pPr>
            <a:endParaRPr lang="zh-CN" altLang="en-US" sz="1800" dirty="0"/>
          </a:p>
        </p:txBody>
      </p:sp>
      <p:sp>
        <p:nvSpPr>
          <p:cNvPr id="5" name="文本占位符 4"/>
          <p:cNvSpPr>
            <a:spLocks noGrp="1"/>
          </p:cNvSpPr>
          <p:nvPr>
            <p:ph type="body" sz="quarter" idx="10"/>
          </p:nvPr>
        </p:nvSpPr>
        <p:spPr/>
        <p:txBody>
          <a:bodyPr/>
          <a:lstStyle/>
          <a:p>
            <a:r>
              <a:rPr lang="zh-CN" altLang="en-US" b="1" dirty="0" smtClean="0"/>
              <a:t>学校消毒技术指南</a:t>
            </a:r>
            <a:endParaRPr lang="zh-CN" altLang="en-US" b="1" dirty="0" smtClean="0"/>
          </a:p>
          <a:p>
            <a:endParaRPr lang="zh-CN" altLang="en-US" b="1" dirty="0"/>
          </a:p>
        </p:txBody>
      </p:sp>
      <p:sp>
        <p:nvSpPr>
          <p:cNvPr id="6" name="矩形 5"/>
          <p:cNvSpPr/>
          <p:nvPr/>
        </p:nvSpPr>
        <p:spPr>
          <a:xfrm>
            <a:off x="873760" y="6306235"/>
            <a:ext cx="7244080" cy="276999"/>
          </a:xfrm>
          <a:prstGeom prst="rect">
            <a:avLst/>
          </a:prstGeom>
        </p:spPr>
        <p:txBody>
          <a:bodyPr wrap="square">
            <a:spAutoFit/>
          </a:bodyPr>
          <a:lstStyle/>
          <a:p>
            <a:r>
              <a:rPr lang="zh-CN" altLang="en-US" sz="1200" b="1" dirty="0" smtClean="0">
                <a:solidFill>
                  <a:schemeClr val="accent5"/>
                </a:solidFill>
                <a:latin typeface="微软雅黑" panose="020B0503020204020204" pitchFamily="34" charset="-122"/>
                <a:ea typeface="微软雅黑" panose="020B0503020204020204" pitchFamily="34" charset="-122"/>
              </a:rPr>
              <a:t>参考： </a:t>
            </a:r>
            <a:r>
              <a:rPr lang="en-US" altLang="zh-CN" sz="1200" b="1" dirty="0" smtClean="0">
                <a:solidFill>
                  <a:schemeClr val="accent5"/>
                </a:solidFill>
                <a:latin typeface="微软雅黑" panose="020B0503020204020204" pitchFamily="34" charset="-122"/>
                <a:ea typeface="微软雅黑" panose="020B0503020204020204" pitchFamily="34" charset="-122"/>
              </a:rPr>
              <a:t>《</a:t>
            </a:r>
            <a:r>
              <a:rPr lang="zh-CN" altLang="en-US" sz="1200" b="1" dirty="0" smtClean="0">
                <a:solidFill>
                  <a:schemeClr val="accent5"/>
                </a:solidFill>
                <a:latin typeface="微软雅黑" panose="020B0503020204020204" pitchFamily="34" charset="-122"/>
                <a:ea typeface="微软雅黑" panose="020B0503020204020204" pitchFamily="34" charset="-122"/>
              </a:rPr>
              <a:t>苏州市学校和托幼机构预防新型冠状病毒感染的肺炎疫情消毒技术指南（试行）</a:t>
            </a:r>
            <a:r>
              <a:rPr lang="en-US" altLang="zh-CN" sz="1200" b="1" dirty="0" smtClean="0">
                <a:solidFill>
                  <a:schemeClr val="accent5"/>
                </a:solidFill>
                <a:latin typeface="微软雅黑" panose="020B0503020204020204" pitchFamily="34" charset="-122"/>
                <a:ea typeface="微软雅黑" panose="020B0503020204020204" pitchFamily="34" charset="-122"/>
              </a:rPr>
              <a:t>》</a:t>
            </a:r>
            <a:endParaRPr lang="zh-CN" altLang="en-US" sz="1200" b="1" dirty="0">
              <a:solidFill>
                <a:schemeClr val="accent5"/>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idx="1"/>
          </p:nvPr>
        </p:nvSpPr>
        <p:spPr>
          <a:xfrm>
            <a:off x="660899" y="852127"/>
            <a:ext cx="10764972" cy="4878113"/>
          </a:xfrm>
        </p:spPr>
        <p:txBody>
          <a:bodyPr/>
          <a:lstStyle/>
          <a:p>
            <a:pPr>
              <a:lnSpc>
                <a:spcPct val="150000"/>
              </a:lnSpc>
            </a:pPr>
            <a:r>
              <a:rPr lang="zh-CN" altLang="en-US" sz="2000" b="1" dirty="0" smtClean="0">
                <a:solidFill>
                  <a:srgbClr val="7030A0"/>
                </a:solidFill>
              </a:rPr>
              <a:t>日常预防性消毒方法</a:t>
            </a:r>
            <a:endParaRPr lang="en-US" altLang="zh-CN" sz="2000" b="1" dirty="0" smtClean="0">
              <a:solidFill>
                <a:srgbClr val="7030A0"/>
              </a:solidFill>
            </a:endParaRPr>
          </a:p>
          <a:p>
            <a:pPr>
              <a:lnSpc>
                <a:spcPct val="150000"/>
              </a:lnSpc>
              <a:buNone/>
            </a:pPr>
            <a:r>
              <a:rPr lang="zh-CN" altLang="en-US" sz="1800" b="1" dirty="0" smtClean="0">
                <a:solidFill>
                  <a:srgbClr val="7030A0"/>
                </a:solidFill>
              </a:rPr>
              <a:t>校医室或卫生室：</a:t>
            </a:r>
            <a:endParaRPr lang="en-US" altLang="zh-CN" sz="1800" b="1" dirty="0" smtClean="0">
              <a:solidFill>
                <a:srgbClr val="7030A0"/>
              </a:solidFill>
            </a:endParaRPr>
          </a:p>
          <a:p>
            <a:pPr>
              <a:lnSpc>
                <a:spcPct val="150000"/>
              </a:lnSpc>
            </a:pPr>
            <a:r>
              <a:rPr lang="zh-CN" altLang="en-US" sz="1800" dirty="0" smtClean="0"/>
              <a:t>按照</a:t>
            </a:r>
            <a:r>
              <a:rPr lang="en-US" altLang="zh-CN" sz="1800" dirty="0" smtClean="0"/>
              <a:t>1.5w/m</a:t>
            </a:r>
            <a:r>
              <a:rPr lang="en-US" altLang="zh-CN" sz="1800" baseline="30000" dirty="0" smtClean="0"/>
              <a:t>3</a:t>
            </a:r>
            <a:r>
              <a:rPr lang="zh-CN" altLang="en-US" sz="1800" dirty="0" smtClean="0"/>
              <a:t>在室内安装紫外灯，均匀分布，每日无人状态下开启</a:t>
            </a:r>
            <a:r>
              <a:rPr lang="en-US" altLang="zh-CN" sz="1800" dirty="0" smtClean="0"/>
              <a:t>30-60</a:t>
            </a:r>
            <a:r>
              <a:rPr lang="zh-CN" altLang="en-US" sz="1800" dirty="0" smtClean="0"/>
              <a:t>分钟</a:t>
            </a:r>
            <a:r>
              <a:rPr lang="zh-CN" altLang="zh-CN" sz="1800" dirty="0" smtClean="0"/>
              <a:t>。</a:t>
            </a:r>
            <a:endParaRPr lang="en-US" altLang="zh-CN" sz="1800" dirty="0" smtClean="0"/>
          </a:p>
          <a:p>
            <a:pPr>
              <a:lnSpc>
                <a:spcPct val="150000"/>
              </a:lnSpc>
            </a:pPr>
            <a:r>
              <a:rPr lang="zh-CN" altLang="en-US" sz="1800" dirty="0" smtClean="0"/>
              <a:t>室内工作台、桌椅表面、地面每天清洁，并用有效氯</a:t>
            </a:r>
            <a:r>
              <a:rPr lang="en-US" altLang="zh-CN" sz="1800" dirty="0" smtClean="0"/>
              <a:t>500mg/L</a:t>
            </a:r>
            <a:r>
              <a:rPr lang="zh-CN" altLang="en-US" sz="1800" dirty="0" smtClean="0"/>
              <a:t>擦拭消毒，作用</a:t>
            </a:r>
            <a:r>
              <a:rPr lang="en-US" altLang="zh-CN" sz="1800" dirty="0" smtClean="0"/>
              <a:t>30</a:t>
            </a:r>
            <a:r>
              <a:rPr lang="zh-CN" altLang="en-US" sz="1800" dirty="0" smtClean="0"/>
              <a:t>分钟后，清水擦拭。</a:t>
            </a:r>
            <a:endParaRPr lang="en-US" altLang="zh-CN" sz="1800" dirty="0" smtClean="0"/>
          </a:p>
          <a:p>
            <a:pPr>
              <a:lnSpc>
                <a:spcPct val="150000"/>
              </a:lnSpc>
            </a:pPr>
            <a:r>
              <a:rPr lang="zh-CN" altLang="en-US" sz="1800" dirty="0" smtClean="0"/>
              <a:t>使用</a:t>
            </a:r>
            <a:r>
              <a:rPr lang="en-US" altLang="zh-CN" sz="1800" dirty="0" smtClean="0"/>
              <a:t>75%</a:t>
            </a:r>
            <a:r>
              <a:rPr lang="zh-CN" altLang="en-US" sz="1800" dirty="0" smtClean="0"/>
              <a:t>乙醇擦拭消毒温度计、诊疗器械表面。</a:t>
            </a:r>
            <a:endParaRPr lang="en-US" altLang="zh-CN" sz="1800" dirty="0" smtClean="0"/>
          </a:p>
          <a:p>
            <a:pPr>
              <a:lnSpc>
                <a:spcPct val="150000"/>
              </a:lnSpc>
              <a:buNone/>
            </a:pPr>
            <a:r>
              <a:rPr lang="zh-CN" altLang="en-US" sz="1800" b="1" dirty="0" smtClean="0">
                <a:solidFill>
                  <a:srgbClr val="7030A0"/>
                </a:solidFill>
              </a:rPr>
              <a:t>垃圾处理：</a:t>
            </a:r>
            <a:endParaRPr lang="zh-CN" altLang="zh-CN" sz="1800" b="1" dirty="0" smtClean="0">
              <a:solidFill>
                <a:srgbClr val="7030A0"/>
              </a:solidFill>
            </a:endParaRPr>
          </a:p>
          <a:p>
            <a:pPr>
              <a:lnSpc>
                <a:spcPct val="150000"/>
              </a:lnSpc>
            </a:pPr>
            <a:r>
              <a:rPr lang="zh-CN" altLang="en-US" sz="1800" dirty="0" smtClean="0"/>
              <a:t>加强垃圾的分类管理，及时收集并清运</a:t>
            </a:r>
            <a:r>
              <a:rPr lang="zh-CN" altLang="zh-CN" sz="1800" dirty="0" smtClean="0"/>
              <a:t>。</a:t>
            </a:r>
            <a:endParaRPr lang="en-US" altLang="zh-CN" sz="1800" dirty="0" smtClean="0"/>
          </a:p>
          <a:p>
            <a:pPr>
              <a:lnSpc>
                <a:spcPct val="150000"/>
              </a:lnSpc>
            </a:pPr>
            <a:r>
              <a:rPr lang="zh-CN" altLang="en-US" sz="1800" dirty="0" smtClean="0"/>
              <a:t>加强垃圾桶等垃圾盛装容器的清洁，可定期对其进行消毒处理。用含氯</a:t>
            </a:r>
            <a:r>
              <a:rPr lang="en-US" altLang="zh-CN" sz="1800" dirty="0" smtClean="0"/>
              <a:t>500mg/L-1000mg/L</a:t>
            </a:r>
            <a:r>
              <a:rPr lang="zh-CN" altLang="en-US" sz="1800" dirty="0" smtClean="0"/>
              <a:t>的消毒液喷洒或擦拭，也可用消毒湿巾擦拭。</a:t>
            </a:r>
            <a:endParaRPr lang="zh-CN" altLang="zh-CN" sz="1800" dirty="0" smtClean="0"/>
          </a:p>
          <a:p>
            <a:pPr>
              <a:lnSpc>
                <a:spcPct val="150000"/>
              </a:lnSpc>
            </a:pPr>
            <a:endParaRPr lang="en-US" altLang="zh-CN" sz="1800" dirty="0" smtClean="0"/>
          </a:p>
          <a:p>
            <a:pPr>
              <a:lnSpc>
                <a:spcPct val="150000"/>
              </a:lnSpc>
            </a:pPr>
            <a:endParaRPr lang="zh-CN" altLang="en-US" sz="1800" dirty="0"/>
          </a:p>
        </p:txBody>
      </p:sp>
      <p:sp>
        <p:nvSpPr>
          <p:cNvPr id="5" name="文本占位符 4"/>
          <p:cNvSpPr>
            <a:spLocks noGrp="1"/>
          </p:cNvSpPr>
          <p:nvPr>
            <p:ph type="body" sz="quarter" idx="10"/>
          </p:nvPr>
        </p:nvSpPr>
        <p:spPr/>
        <p:txBody>
          <a:bodyPr/>
          <a:lstStyle/>
          <a:p>
            <a:r>
              <a:rPr lang="zh-CN" altLang="en-US" b="1" dirty="0" smtClean="0"/>
              <a:t>学校消毒技术指南</a:t>
            </a:r>
            <a:endParaRPr lang="zh-CN" altLang="en-US" b="1" dirty="0" smtClean="0"/>
          </a:p>
          <a:p>
            <a:endParaRPr lang="zh-CN" altLang="en-US" b="1" dirty="0"/>
          </a:p>
        </p:txBody>
      </p:sp>
      <p:sp>
        <p:nvSpPr>
          <p:cNvPr id="6" name="矩形 5"/>
          <p:cNvSpPr/>
          <p:nvPr/>
        </p:nvSpPr>
        <p:spPr>
          <a:xfrm>
            <a:off x="873760" y="6306235"/>
            <a:ext cx="7244080" cy="276999"/>
          </a:xfrm>
          <a:prstGeom prst="rect">
            <a:avLst/>
          </a:prstGeom>
        </p:spPr>
        <p:txBody>
          <a:bodyPr wrap="square">
            <a:spAutoFit/>
          </a:bodyPr>
          <a:lstStyle/>
          <a:p>
            <a:r>
              <a:rPr lang="zh-CN" altLang="en-US" sz="1200" b="1" dirty="0" smtClean="0">
                <a:solidFill>
                  <a:schemeClr val="accent5"/>
                </a:solidFill>
                <a:latin typeface="微软雅黑" panose="020B0503020204020204" pitchFamily="34" charset="-122"/>
                <a:ea typeface="微软雅黑" panose="020B0503020204020204" pitchFamily="34" charset="-122"/>
              </a:rPr>
              <a:t>参考： </a:t>
            </a:r>
            <a:r>
              <a:rPr lang="en-US" altLang="zh-CN" sz="1200" b="1" dirty="0" smtClean="0">
                <a:solidFill>
                  <a:schemeClr val="accent5"/>
                </a:solidFill>
                <a:latin typeface="微软雅黑" panose="020B0503020204020204" pitchFamily="34" charset="-122"/>
                <a:ea typeface="微软雅黑" panose="020B0503020204020204" pitchFamily="34" charset="-122"/>
              </a:rPr>
              <a:t>《</a:t>
            </a:r>
            <a:r>
              <a:rPr lang="zh-CN" altLang="en-US" sz="1200" b="1" dirty="0" smtClean="0">
                <a:solidFill>
                  <a:schemeClr val="accent5"/>
                </a:solidFill>
                <a:latin typeface="微软雅黑" panose="020B0503020204020204" pitchFamily="34" charset="-122"/>
                <a:ea typeface="微软雅黑" panose="020B0503020204020204" pitchFamily="34" charset="-122"/>
              </a:rPr>
              <a:t>江苏省学校及托幼机构新型冠状病毒感染的肺炎消毒技术指南（试行）</a:t>
            </a:r>
            <a:r>
              <a:rPr lang="en-US" altLang="zh-CN" sz="1200" b="1" dirty="0" smtClean="0">
                <a:solidFill>
                  <a:schemeClr val="accent5"/>
                </a:solidFill>
                <a:latin typeface="微软雅黑" panose="020B0503020204020204" pitchFamily="34" charset="-122"/>
                <a:ea typeface="微软雅黑" panose="020B0503020204020204" pitchFamily="34" charset="-122"/>
              </a:rPr>
              <a:t>》</a:t>
            </a:r>
            <a:endParaRPr lang="zh-CN" altLang="en-US" sz="1200" b="1" dirty="0">
              <a:solidFill>
                <a:schemeClr val="accent5"/>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4297598" y="5513499"/>
            <a:ext cx="4041730" cy="692229"/>
            <a:chOff x="2503261" y="1334691"/>
            <a:chExt cx="4450242" cy="927258"/>
          </a:xfrm>
          <a:solidFill>
            <a:schemeClr val="accent2">
              <a:lumMod val="40000"/>
              <a:lumOff val="60000"/>
            </a:schemeClr>
          </a:solidFill>
        </p:grpSpPr>
        <p:sp>
          <p:nvSpPr>
            <p:cNvPr id="24" name="同侧圆角矩形 23"/>
            <p:cNvSpPr/>
            <p:nvPr/>
          </p:nvSpPr>
          <p:spPr>
            <a:xfrm rot="5400000">
              <a:off x="4264753" y="-426801"/>
              <a:ext cx="927258" cy="4450242"/>
            </a:xfrm>
            <a:prstGeom prst="round2SameRect">
              <a:avLst/>
            </a:prstGeom>
            <a:grp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5" name="同侧圆角矩形 4"/>
            <p:cNvSpPr/>
            <p:nvPr/>
          </p:nvSpPr>
          <p:spPr>
            <a:xfrm>
              <a:off x="2503262" y="1379955"/>
              <a:ext cx="4404977" cy="836728"/>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171450" lvl="1" indent="-171450" defTabSz="711200">
                <a:lnSpc>
                  <a:spcPct val="150000"/>
                </a:lnSpc>
                <a:spcAft>
                  <a:spcPct val="15000"/>
                </a:spcAft>
              </a:pPr>
              <a:r>
                <a:rPr lang="zh-CN" altLang="en-US" sz="1600" b="1" dirty="0" smtClean="0">
                  <a:solidFill>
                    <a:srgbClr val="C00000"/>
                  </a:solidFill>
                  <a:latin typeface="微软雅黑" panose="020B0503020204020204" pitchFamily="34" charset="-122"/>
                  <a:ea typeface="微软雅黑" panose="020B0503020204020204" pitchFamily="34" charset="-122"/>
                </a:rPr>
                <a:t>人群普遍易感。</a:t>
              </a:r>
              <a:endParaRPr lang="en-US" altLang="zh-CN" sz="1600" b="1" dirty="0" smtClean="0">
                <a:solidFill>
                  <a:srgbClr val="C00000"/>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0" y="1792225"/>
            <a:ext cx="3657599" cy="1377696"/>
            <a:chOff x="2503261" y="1334691"/>
            <a:chExt cx="4450242" cy="927258"/>
          </a:xfrm>
          <a:solidFill>
            <a:schemeClr val="accent2">
              <a:lumMod val="40000"/>
              <a:lumOff val="60000"/>
            </a:schemeClr>
          </a:solidFill>
        </p:grpSpPr>
        <p:sp>
          <p:nvSpPr>
            <p:cNvPr id="19" name="同侧圆角矩形 18"/>
            <p:cNvSpPr/>
            <p:nvPr/>
          </p:nvSpPr>
          <p:spPr>
            <a:xfrm rot="5400000">
              <a:off x="4264753" y="-426801"/>
              <a:ext cx="927258" cy="4450242"/>
            </a:xfrm>
            <a:prstGeom prst="round2SameRect">
              <a:avLst/>
            </a:prstGeom>
            <a:grp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0" name="同侧圆角矩形 4"/>
            <p:cNvSpPr/>
            <p:nvPr/>
          </p:nvSpPr>
          <p:spPr>
            <a:xfrm>
              <a:off x="2503262" y="1379955"/>
              <a:ext cx="4404977" cy="836728"/>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pPr>
              <a:r>
                <a:rPr lang="zh-CN" altLang="en-US" sz="1600" kern="1200" dirty="0" smtClean="0">
                  <a:latin typeface="微软雅黑" panose="020B0503020204020204" pitchFamily="34" charset="-122"/>
                  <a:ea typeface="微软雅黑" panose="020B0503020204020204" pitchFamily="34" charset="-122"/>
                </a:rPr>
                <a:t>病毒感染的肺炎</a:t>
              </a:r>
              <a:r>
                <a:rPr lang="zh-CN" altLang="en-US" sz="1600" b="1" kern="1200" dirty="0" smtClean="0">
                  <a:solidFill>
                    <a:srgbClr val="C00000"/>
                  </a:solidFill>
                  <a:latin typeface="微软雅黑" panose="020B0503020204020204" pitchFamily="34" charset="-122"/>
                  <a:ea typeface="微软雅黑" panose="020B0503020204020204" pitchFamily="34" charset="-122"/>
                </a:rPr>
                <a:t>患者</a:t>
              </a:r>
              <a:endParaRPr lang="en-US" altLang="zh-CN" sz="1600" b="1" kern="1200" dirty="0" smtClean="0">
                <a:solidFill>
                  <a:srgbClr val="C00000"/>
                </a:solidFill>
                <a:latin typeface="微软雅黑" panose="020B0503020204020204" pitchFamily="34" charset="-122"/>
                <a:ea typeface="微软雅黑" panose="020B0503020204020204" pitchFamily="34" charset="-122"/>
              </a:endParaRPr>
            </a:p>
            <a:p>
              <a:pPr marL="171450" lvl="1" indent="-171450" algn="l" defTabSz="711200">
                <a:lnSpc>
                  <a:spcPct val="90000"/>
                </a:lnSpc>
                <a:spcBef>
                  <a:spcPct val="0"/>
                </a:spcBef>
                <a:spcAft>
                  <a:spcPct val="15000"/>
                </a:spcAft>
              </a:pPr>
              <a:r>
                <a:rPr lang="zh-CN" altLang="en-US" sz="1600" b="1" dirty="0" smtClean="0">
                  <a:solidFill>
                    <a:srgbClr val="C00000"/>
                  </a:solidFill>
                  <a:latin typeface="微软雅黑" panose="020B0503020204020204" pitchFamily="34" charset="-122"/>
                  <a:ea typeface="微软雅黑" panose="020B0503020204020204" pitchFamily="34" charset="-122"/>
                </a:rPr>
                <a:t>无症状感染者也可能成为传染源</a:t>
              </a:r>
              <a:endParaRPr lang="en-US" altLang="zh-CN" sz="1600" b="1" dirty="0" smtClean="0">
                <a:solidFill>
                  <a:srgbClr val="C00000"/>
                </a:solidFill>
                <a:latin typeface="微软雅黑" panose="020B0503020204020204" pitchFamily="34" charset="-122"/>
                <a:ea typeface="微软雅黑" panose="020B0503020204020204" pitchFamily="34" charset="-122"/>
              </a:endParaRPr>
            </a:p>
            <a:p>
              <a:pPr marL="171450" lvl="1" indent="-171450" algn="l" defTabSz="711200">
                <a:lnSpc>
                  <a:spcPct val="90000"/>
                </a:lnSpc>
                <a:spcBef>
                  <a:spcPct val="0"/>
                </a:spcBef>
                <a:spcAft>
                  <a:spcPct val="15000"/>
                </a:spcAft>
              </a:pPr>
              <a:endParaRPr lang="en-US" altLang="zh-CN" sz="1600" b="1" kern="1200" dirty="0" smtClean="0">
                <a:solidFill>
                  <a:srgbClr val="C00000"/>
                </a:solidFill>
                <a:latin typeface="微软雅黑" panose="020B0503020204020204" pitchFamily="34" charset="-122"/>
                <a:ea typeface="微软雅黑" panose="020B0503020204020204" pitchFamily="34" charset="-122"/>
              </a:endParaRPr>
            </a:p>
            <a:p>
              <a:pPr marL="171450" lvl="1" indent="-171450" algn="l" defTabSz="711200">
                <a:lnSpc>
                  <a:spcPct val="90000"/>
                </a:lnSpc>
                <a:spcBef>
                  <a:spcPct val="0"/>
                </a:spcBef>
                <a:spcAft>
                  <a:spcPct val="15000"/>
                </a:spcAft>
              </a:pPr>
              <a:endParaRPr lang="zh-CN" altLang="en-US" sz="1600" b="1" kern="1200" dirty="0">
                <a:solidFill>
                  <a:srgbClr val="C00000"/>
                </a:solidFill>
                <a:latin typeface="微软雅黑" panose="020B0503020204020204" pitchFamily="34" charset="-122"/>
                <a:ea typeface="微软雅黑" panose="020B0503020204020204" pitchFamily="34" charset="-122"/>
              </a:endParaRPr>
            </a:p>
          </p:txBody>
        </p:sp>
      </p:grpSp>
      <p:sp>
        <p:nvSpPr>
          <p:cNvPr id="5" name="文本占位符 4"/>
          <p:cNvSpPr>
            <a:spLocks noGrp="1"/>
          </p:cNvSpPr>
          <p:nvPr>
            <p:ph type="body" sz="quarter" idx="10"/>
          </p:nvPr>
        </p:nvSpPr>
        <p:spPr>
          <a:xfrm>
            <a:off x="608903" y="207963"/>
            <a:ext cx="4487354" cy="499173"/>
          </a:xfrm>
        </p:spPr>
        <p:txBody>
          <a:bodyPr/>
          <a:lstStyle/>
          <a:p>
            <a:r>
              <a:rPr lang="zh-CN" altLang="en-US" sz="2600" b="1" dirty="0" smtClean="0"/>
              <a:t>新型冠状病毒及其感染的肺炎</a:t>
            </a:r>
            <a:endParaRPr lang="en-US" altLang="zh-CN" sz="2600" b="1" dirty="0" smtClean="0"/>
          </a:p>
          <a:p>
            <a:endParaRPr lang="zh-CN" altLang="en-US" sz="2400" dirty="0"/>
          </a:p>
        </p:txBody>
      </p:sp>
      <p:graphicFrame>
        <p:nvGraphicFramePr>
          <p:cNvPr id="10" name="图示 9"/>
          <p:cNvGraphicFramePr/>
          <p:nvPr/>
        </p:nvGraphicFramePr>
        <p:xfrm>
          <a:off x="5055616" y="890016"/>
          <a:ext cx="6953504" cy="359664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graphicFrame>
        <p:nvGraphicFramePr>
          <p:cNvPr id="11" name="图示 10"/>
          <p:cNvGraphicFramePr/>
          <p:nvPr/>
        </p:nvGraphicFramePr>
        <p:xfrm>
          <a:off x="524256" y="2218944"/>
          <a:ext cx="5648960" cy="428514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2" name="TextBox 11"/>
          <p:cNvSpPr txBox="1"/>
          <p:nvPr/>
        </p:nvSpPr>
        <p:spPr>
          <a:xfrm>
            <a:off x="780288" y="6372876"/>
            <a:ext cx="7030064" cy="307777"/>
          </a:xfrm>
          <a:prstGeom prst="rect">
            <a:avLst/>
          </a:prstGeom>
          <a:noFill/>
        </p:spPr>
        <p:txBody>
          <a:bodyPr wrap="square" rtlCol="0">
            <a:spAutoFit/>
          </a:bodyPr>
          <a:lstStyle/>
          <a:p>
            <a:r>
              <a:rPr lang="zh-CN" altLang="en-US" sz="1400" b="1" dirty="0" smtClean="0">
                <a:solidFill>
                  <a:schemeClr val="accent5"/>
                </a:solidFill>
                <a:latin typeface="微软雅黑" panose="020B0503020204020204" pitchFamily="34" charset="-122"/>
                <a:ea typeface="微软雅黑" panose="020B0503020204020204" pitchFamily="34" charset="-122"/>
              </a:rPr>
              <a:t>参考：</a:t>
            </a:r>
            <a:r>
              <a:rPr lang="en-US" altLang="zh-CN" sz="1400" b="1" dirty="0" smtClean="0">
                <a:solidFill>
                  <a:schemeClr val="accent5"/>
                </a:solidFill>
                <a:latin typeface="微软雅黑" panose="020B0503020204020204" pitchFamily="34" charset="-122"/>
                <a:ea typeface="微软雅黑" panose="020B0503020204020204" pitchFamily="34" charset="-122"/>
              </a:rPr>
              <a:t>《</a:t>
            </a:r>
            <a:r>
              <a:rPr lang="zh-CN" altLang="en-US" sz="1400" b="1" dirty="0" smtClean="0">
                <a:solidFill>
                  <a:schemeClr val="accent5"/>
                </a:solidFill>
                <a:latin typeface="微软雅黑" panose="020B0503020204020204" pitchFamily="34" charset="-122"/>
                <a:ea typeface="微软雅黑" panose="020B0503020204020204" pitchFamily="34" charset="-122"/>
              </a:rPr>
              <a:t>新型冠状病毒感染的肺炎诊疗方案（试行第五版）</a:t>
            </a:r>
            <a:r>
              <a:rPr lang="en-US" altLang="zh-CN" sz="1400" b="1" dirty="0" smtClean="0">
                <a:solidFill>
                  <a:schemeClr val="accent5"/>
                </a:solidFill>
                <a:latin typeface="微软雅黑" panose="020B0503020204020204" pitchFamily="34" charset="-122"/>
                <a:ea typeface="微软雅黑" panose="020B0503020204020204" pitchFamily="34" charset="-122"/>
              </a:rPr>
              <a:t>》</a:t>
            </a:r>
            <a:endParaRPr lang="zh-CN" altLang="en-US" sz="1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idx="1"/>
          </p:nvPr>
        </p:nvSpPr>
        <p:spPr>
          <a:xfrm>
            <a:off x="542780" y="761408"/>
            <a:ext cx="11263140" cy="4351338"/>
          </a:xfrm>
        </p:spPr>
        <p:txBody>
          <a:bodyPr/>
          <a:lstStyle/>
          <a:p>
            <a:pPr>
              <a:buNone/>
            </a:pPr>
            <a:r>
              <a:rPr lang="zh-CN" altLang="en-US" b="1" dirty="0" smtClean="0">
                <a:solidFill>
                  <a:schemeClr val="accent6">
                    <a:lumMod val="50000"/>
                  </a:schemeClr>
                </a:solidFill>
              </a:rPr>
              <a:t>发生学生呕吐时处置方法</a:t>
            </a:r>
            <a:endParaRPr lang="en-US" altLang="zh-CN" b="1" dirty="0" smtClean="0">
              <a:solidFill>
                <a:schemeClr val="accent6">
                  <a:lumMod val="50000"/>
                </a:schemeClr>
              </a:solidFill>
            </a:endParaRPr>
          </a:p>
          <a:p>
            <a:pPr>
              <a:lnSpc>
                <a:spcPct val="150000"/>
              </a:lnSpc>
            </a:pPr>
            <a:r>
              <a:rPr lang="zh-CN" altLang="en-US" sz="1800" b="1" dirty="0" smtClean="0">
                <a:solidFill>
                  <a:schemeClr val="accent6"/>
                </a:solidFill>
              </a:rPr>
              <a:t>如何处理患病学生和同场所其他学生？</a:t>
            </a:r>
            <a:endParaRPr lang="en-US" altLang="zh-CN" sz="1800" dirty="0" smtClean="0"/>
          </a:p>
          <a:p>
            <a:pPr>
              <a:lnSpc>
                <a:spcPct val="150000"/>
              </a:lnSpc>
            </a:pPr>
            <a:r>
              <a:rPr lang="zh-CN" altLang="en-US" sz="1800" dirty="0" smtClean="0"/>
              <a:t>如果学生出现恶心呕吐的症状，尽快给学生提供一个呕吐的塑料袋，安排患儿到</a:t>
            </a:r>
            <a:r>
              <a:rPr lang="zh-CN" altLang="en-US" sz="1800" b="1" dirty="0" smtClean="0">
                <a:solidFill>
                  <a:srgbClr val="C00000"/>
                </a:solidFill>
              </a:rPr>
              <a:t>隔离室休息</a:t>
            </a:r>
            <a:r>
              <a:rPr lang="zh-CN" altLang="en-US" sz="1800" dirty="0" smtClean="0"/>
              <a:t>。</a:t>
            </a:r>
            <a:endParaRPr lang="en-US" altLang="zh-CN" sz="1800" dirty="0" smtClean="0"/>
          </a:p>
          <a:p>
            <a:pPr>
              <a:lnSpc>
                <a:spcPct val="150000"/>
              </a:lnSpc>
            </a:pPr>
            <a:r>
              <a:rPr lang="zh-CN" altLang="en-US" sz="1800" dirty="0" smtClean="0"/>
              <a:t>用餐巾纸擦洗呕吐学生嘴唇四周，带上口罩到学校卫生室（保健室）进一步处理，餐巾纸丢弃于独立垃圾袋内，并</a:t>
            </a:r>
            <a:r>
              <a:rPr lang="zh-CN" altLang="en-US" sz="1800" b="1" dirty="0" smtClean="0">
                <a:solidFill>
                  <a:srgbClr val="C00000"/>
                </a:solidFill>
              </a:rPr>
              <a:t>安排其他学生和无关人员远离被呕吐物污染的地方</a:t>
            </a:r>
            <a:r>
              <a:rPr lang="zh-CN" altLang="en-US" sz="1800" dirty="0" smtClean="0"/>
              <a:t>。如呕吐发生在教室内，所有学生立即转移至教室外。如果呕吐发生的附近范围有未覆盖好的食物，应立即丢弃所有食物。如果学生呕吐发生在就餐时间，班级内其他同学必须全部立即停止用餐，班级内所有的食物均应丢弃。</a:t>
            </a:r>
            <a:endParaRPr lang="en-US" altLang="zh-CN" sz="1800" dirty="0" smtClean="0"/>
          </a:p>
          <a:p>
            <a:pPr>
              <a:lnSpc>
                <a:spcPct val="150000"/>
              </a:lnSpc>
            </a:pPr>
            <a:r>
              <a:rPr lang="zh-CN" altLang="en-US" sz="1800" b="1" dirty="0" smtClean="0">
                <a:solidFill>
                  <a:schemeClr val="accent6"/>
                </a:solidFill>
              </a:rPr>
              <a:t>清理呕吐物的人员如何防护？</a:t>
            </a:r>
            <a:endParaRPr lang="en-US" altLang="zh-CN" sz="1800" dirty="0" smtClean="0"/>
          </a:p>
          <a:p>
            <a:pPr>
              <a:lnSpc>
                <a:spcPct val="150000"/>
              </a:lnSpc>
            </a:pPr>
            <a:r>
              <a:rPr lang="zh-CN" altLang="en-US" sz="1800" dirty="0" smtClean="0"/>
              <a:t>呕吐物处理人员做好个人防护，穿学校事先储备的工作服并在外加套防水围裙，也可以穿事先储备的一次性防护服，穿长筒胶靴，戴一次性工作帽、一次性手套、医用外科口罩，防护眼罩。</a:t>
            </a:r>
            <a:endParaRPr lang="en-US" altLang="zh-CN" sz="1800" dirty="0" smtClean="0"/>
          </a:p>
          <a:p>
            <a:pPr>
              <a:lnSpc>
                <a:spcPct val="150000"/>
              </a:lnSpc>
            </a:pPr>
            <a:r>
              <a:rPr lang="zh-CN" altLang="en-US" sz="1800" dirty="0" smtClean="0"/>
              <a:t>清理呕吐物前打开窗户，清理过程中保持空气流通。</a:t>
            </a:r>
            <a:endParaRPr lang="en-US" altLang="zh-CN" sz="1800" dirty="0" smtClean="0"/>
          </a:p>
          <a:p>
            <a:pPr>
              <a:lnSpc>
                <a:spcPct val="150000"/>
              </a:lnSpc>
            </a:pPr>
            <a:r>
              <a:rPr lang="zh-CN" altLang="en-US" sz="1800" dirty="0" smtClean="0"/>
              <a:t>清理呕吐物之后应立即洗手，及时进行沐浴、更换衣物。</a:t>
            </a:r>
            <a:br>
              <a:rPr lang="zh-CN" altLang="en-US" sz="1800" dirty="0" smtClean="0"/>
            </a:br>
            <a:endParaRPr lang="zh-CN" altLang="en-US" sz="1800" dirty="0"/>
          </a:p>
        </p:txBody>
      </p:sp>
      <p:sp>
        <p:nvSpPr>
          <p:cNvPr id="6" name="文本占位符 4"/>
          <p:cNvSpPr>
            <a:spLocks noGrp="1"/>
          </p:cNvSpPr>
          <p:nvPr>
            <p:ph type="body" sz="quarter" idx="10"/>
          </p:nvPr>
        </p:nvSpPr>
        <p:spPr/>
        <p:txBody>
          <a:bodyPr/>
          <a:lstStyle/>
          <a:p>
            <a:r>
              <a:rPr lang="zh-CN" altLang="en-US" b="1" dirty="0" smtClean="0"/>
              <a:t>学校消毒技术指南</a:t>
            </a:r>
            <a:endParaRPr lang="zh-CN" altLang="en-US" b="1" dirty="0" smtClean="0"/>
          </a:p>
          <a:p>
            <a:endParaRPr lang="zh-CN" altLang="en-US" b="1" dirty="0"/>
          </a:p>
        </p:txBody>
      </p:sp>
      <p:sp>
        <p:nvSpPr>
          <p:cNvPr id="7" name="矩形 6"/>
          <p:cNvSpPr/>
          <p:nvPr/>
        </p:nvSpPr>
        <p:spPr>
          <a:xfrm>
            <a:off x="6650146" y="5859641"/>
            <a:ext cx="11083708" cy="276999"/>
          </a:xfrm>
          <a:prstGeom prst="rect">
            <a:avLst/>
          </a:prstGeom>
        </p:spPr>
        <p:txBody>
          <a:bodyPr wrap="square">
            <a:spAutoFit/>
          </a:bodyPr>
          <a:lstStyle/>
          <a:p>
            <a:r>
              <a:rPr lang="zh-CN" altLang="en-US" sz="1200" b="1" dirty="0" smtClean="0">
                <a:solidFill>
                  <a:schemeClr val="accent5"/>
                </a:solidFill>
                <a:latin typeface="微软雅黑" panose="020B0503020204020204" pitchFamily="34" charset="-122"/>
                <a:ea typeface="微软雅黑" panose="020B0503020204020204" pitchFamily="34" charset="-122"/>
              </a:rPr>
              <a:t>参考： </a:t>
            </a:r>
            <a:r>
              <a:rPr lang="en-US" altLang="zh-CN" sz="1200" b="1" dirty="0" smtClean="0">
                <a:solidFill>
                  <a:schemeClr val="accent5"/>
                </a:solidFill>
                <a:latin typeface="微软雅黑" panose="020B0503020204020204" pitchFamily="34" charset="-122"/>
                <a:ea typeface="微软雅黑" panose="020B0503020204020204" pitchFamily="34" charset="-122"/>
              </a:rPr>
              <a:t>《</a:t>
            </a:r>
            <a:r>
              <a:rPr lang="zh-CN" altLang="en-US" sz="1200" b="1" dirty="0" smtClean="0">
                <a:solidFill>
                  <a:schemeClr val="accent5"/>
                </a:solidFill>
                <a:latin typeface="微软雅黑" panose="020B0503020204020204" pitchFamily="34" charset="-122"/>
                <a:ea typeface="微软雅黑" panose="020B0503020204020204" pitchFamily="34" charset="-122"/>
              </a:rPr>
              <a:t>新型冠状病毒感染的肺炎江苏省中小学校防控指导手册（第一版）</a:t>
            </a:r>
            <a:r>
              <a:rPr lang="en-US" altLang="zh-CN" sz="1200" b="1" dirty="0" smtClean="0">
                <a:solidFill>
                  <a:schemeClr val="accent5"/>
                </a:solidFill>
                <a:latin typeface="微软雅黑" panose="020B0503020204020204" pitchFamily="34" charset="-122"/>
                <a:ea typeface="微软雅黑" panose="020B0503020204020204" pitchFamily="34" charset="-122"/>
              </a:rPr>
              <a:t>》</a:t>
            </a:r>
            <a:endParaRPr lang="en-US" altLang="zh-CN" sz="1200" b="1" dirty="0" smtClean="0">
              <a:solidFill>
                <a:schemeClr val="accent5"/>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idx="1"/>
          </p:nvPr>
        </p:nvSpPr>
        <p:spPr>
          <a:xfrm>
            <a:off x="664700" y="1198288"/>
            <a:ext cx="11263140" cy="4351338"/>
          </a:xfrm>
        </p:spPr>
        <p:txBody>
          <a:bodyPr/>
          <a:lstStyle/>
          <a:p>
            <a:pPr>
              <a:buNone/>
            </a:pPr>
            <a:r>
              <a:rPr lang="zh-CN" altLang="en-US" b="1" dirty="0" smtClean="0">
                <a:solidFill>
                  <a:schemeClr val="accent6">
                    <a:lumMod val="50000"/>
                  </a:schemeClr>
                </a:solidFill>
              </a:rPr>
              <a:t>发生学生呕吐时处置方法</a:t>
            </a:r>
            <a:endParaRPr lang="en-US" altLang="zh-CN" b="1" dirty="0" smtClean="0">
              <a:solidFill>
                <a:schemeClr val="accent6">
                  <a:lumMod val="50000"/>
                </a:schemeClr>
              </a:solidFill>
            </a:endParaRPr>
          </a:p>
          <a:p>
            <a:pPr>
              <a:lnSpc>
                <a:spcPct val="150000"/>
              </a:lnSpc>
            </a:pPr>
            <a:r>
              <a:rPr lang="zh-CN" altLang="en-US" sz="1800" b="1" dirty="0" smtClean="0">
                <a:solidFill>
                  <a:schemeClr val="accent6"/>
                </a:solidFill>
              </a:rPr>
              <a:t>如何处理呕吐物及其污染环境？</a:t>
            </a:r>
            <a:endParaRPr lang="en-US" altLang="zh-CN" sz="1800" dirty="0" smtClean="0"/>
          </a:p>
          <a:p>
            <a:pPr>
              <a:lnSpc>
                <a:spcPct val="150000"/>
              </a:lnSpc>
            </a:pPr>
            <a:r>
              <a:rPr lang="zh-CN" altLang="en-US" sz="1800" dirty="0" smtClean="0"/>
              <a:t>（</a:t>
            </a:r>
            <a:r>
              <a:rPr lang="en-US" altLang="zh-CN" sz="1800" dirty="0" smtClean="0"/>
              <a:t>1</a:t>
            </a:r>
            <a:r>
              <a:rPr lang="zh-CN" altLang="en-US" sz="1800" dirty="0" smtClean="0"/>
              <a:t>）呕吐物处理：</a:t>
            </a:r>
            <a:endParaRPr lang="en-US" altLang="zh-CN" sz="1800" dirty="0" smtClean="0"/>
          </a:p>
          <a:p>
            <a:pPr>
              <a:lnSpc>
                <a:spcPct val="150000"/>
              </a:lnSpc>
            </a:pPr>
            <a:r>
              <a:rPr lang="zh-CN" altLang="en-US" sz="1800" dirty="0" smtClean="0"/>
              <a:t>如果呕吐物较少，可用一次性吸水材料（如纱布、抹布等）沾取</a:t>
            </a:r>
            <a:r>
              <a:rPr lang="en-US" altLang="zh-CN" sz="1800" b="1" dirty="0" smtClean="0"/>
              <a:t>5000mg/L</a:t>
            </a:r>
            <a:r>
              <a:rPr lang="zh-CN" altLang="en-US" sz="1800" b="1" dirty="0" smtClean="0"/>
              <a:t>～</a:t>
            </a:r>
            <a:r>
              <a:rPr lang="en-US" altLang="zh-CN" sz="1800" b="1" dirty="0" smtClean="0"/>
              <a:t>10000mg/L</a:t>
            </a:r>
            <a:r>
              <a:rPr lang="zh-CN" altLang="en-US" sz="1800" b="1" dirty="0" smtClean="0"/>
              <a:t>的高浓度含氯消毒液</a:t>
            </a:r>
            <a:r>
              <a:rPr lang="zh-CN" altLang="en-US" sz="1800" dirty="0" smtClean="0"/>
              <a:t>（或能达到高水平消毒的消毒湿巾）</a:t>
            </a:r>
            <a:r>
              <a:rPr lang="zh-CN" altLang="en-US" sz="1800" b="1" dirty="0" smtClean="0">
                <a:solidFill>
                  <a:srgbClr val="C00000"/>
                </a:solidFill>
              </a:rPr>
              <a:t>小心移除</a:t>
            </a:r>
            <a:r>
              <a:rPr lang="zh-CN" altLang="en-US" sz="1800" dirty="0" smtClean="0"/>
              <a:t>。</a:t>
            </a:r>
            <a:endParaRPr lang="en-US" altLang="zh-CN" sz="1800" dirty="0" smtClean="0"/>
          </a:p>
          <a:p>
            <a:pPr>
              <a:lnSpc>
                <a:spcPct val="150000"/>
              </a:lnSpc>
            </a:pPr>
            <a:r>
              <a:rPr lang="zh-CN" altLang="en-US" sz="1800" dirty="0" smtClean="0"/>
              <a:t>如呕吐物尤其是固体污秽物较多，应使用含吸水成分的消毒粉或漂白粉</a:t>
            </a:r>
            <a:r>
              <a:rPr lang="zh-CN" altLang="en-US" sz="1800" b="1" dirty="0" smtClean="0"/>
              <a:t>完全覆盖</a:t>
            </a:r>
            <a:r>
              <a:rPr lang="zh-CN" altLang="en-US" sz="1800" dirty="0" smtClean="0"/>
              <a:t>，或用一次性吸水材料（干毛巾）完全覆盖后用足量的</a:t>
            </a:r>
            <a:r>
              <a:rPr lang="en-US" altLang="zh-CN" sz="1800" dirty="0" smtClean="0"/>
              <a:t>5000mg/L</a:t>
            </a:r>
            <a:r>
              <a:rPr lang="zh-CN" altLang="en-US" sz="1800" dirty="0" smtClean="0"/>
              <a:t>～</a:t>
            </a:r>
            <a:r>
              <a:rPr lang="en-US" altLang="zh-CN" sz="1800" dirty="0" smtClean="0"/>
              <a:t>10000mg/L</a:t>
            </a:r>
            <a:r>
              <a:rPr lang="zh-CN" altLang="en-US" sz="1800" dirty="0" smtClean="0"/>
              <a:t>的高浓度含氯消毒液浇在吸水材料上消毒，</a:t>
            </a:r>
            <a:r>
              <a:rPr lang="zh-CN" altLang="en-US" sz="1800" b="1" dirty="0" smtClean="0">
                <a:solidFill>
                  <a:srgbClr val="C00000"/>
                </a:solidFill>
              </a:rPr>
              <a:t>作用</a:t>
            </a:r>
            <a:r>
              <a:rPr lang="en-US" altLang="zh-CN" sz="1800" b="1" dirty="0" smtClean="0">
                <a:solidFill>
                  <a:srgbClr val="C00000"/>
                </a:solidFill>
              </a:rPr>
              <a:t>30</a:t>
            </a:r>
            <a:r>
              <a:rPr lang="zh-CN" altLang="en-US" sz="1800" b="1" dirty="0" smtClean="0">
                <a:solidFill>
                  <a:srgbClr val="C00000"/>
                </a:solidFill>
              </a:rPr>
              <a:t>分钟以上</a:t>
            </a:r>
            <a:r>
              <a:rPr lang="zh-CN" altLang="en-US" sz="1800" dirty="0" smtClean="0"/>
              <a:t>，将覆盖物包裹呕吐物一起丢弃到垃圾袋中。</a:t>
            </a:r>
            <a:endParaRPr lang="en-US" altLang="zh-CN" sz="1800" dirty="0" smtClean="0"/>
          </a:p>
          <a:p>
            <a:pPr>
              <a:lnSpc>
                <a:spcPct val="150000"/>
              </a:lnSpc>
            </a:pPr>
            <a:r>
              <a:rPr lang="zh-CN" altLang="en-US" sz="1800" dirty="0" smtClean="0"/>
              <a:t>将剩余的高浓度消毒剂</a:t>
            </a:r>
            <a:r>
              <a:rPr lang="zh-CN" altLang="en-US" sz="1800" b="1" dirty="0" smtClean="0">
                <a:solidFill>
                  <a:srgbClr val="C00000"/>
                </a:solidFill>
              </a:rPr>
              <a:t>倒入装有呕吐物的垃圾袋中消毒</a:t>
            </a:r>
            <a:r>
              <a:rPr lang="zh-CN" altLang="en-US" sz="1800" dirty="0" smtClean="0"/>
              <a:t>后，方可扎紧并丢弃垃圾袋。</a:t>
            </a:r>
            <a:br>
              <a:rPr lang="zh-CN" altLang="en-US" sz="1800" dirty="0" smtClean="0"/>
            </a:br>
            <a:br>
              <a:rPr lang="zh-CN" altLang="en-US" sz="1800" dirty="0" smtClean="0"/>
            </a:br>
            <a:br>
              <a:rPr lang="zh-CN" altLang="en-US" sz="1800" dirty="0" smtClean="0"/>
            </a:br>
            <a:endParaRPr lang="zh-CN" altLang="en-US" sz="1800" dirty="0"/>
          </a:p>
        </p:txBody>
      </p:sp>
      <p:sp>
        <p:nvSpPr>
          <p:cNvPr id="6" name="文本占位符 4"/>
          <p:cNvSpPr>
            <a:spLocks noGrp="1"/>
          </p:cNvSpPr>
          <p:nvPr>
            <p:ph type="body" sz="quarter" idx="10"/>
          </p:nvPr>
        </p:nvSpPr>
        <p:spPr/>
        <p:txBody>
          <a:bodyPr/>
          <a:lstStyle/>
          <a:p>
            <a:r>
              <a:rPr lang="zh-CN" altLang="en-US" b="1" dirty="0" smtClean="0"/>
              <a:t>学校消毒技术指南</a:t>
            </a:r>
            <a:endParaRPr lang="zh-CN" altLang="en-US" b="1" dirty="0" smtClean="0"/>
          </a:p>
          <a:p>
            <a:endParaRPr lang="zh-CN" altLang="en-US" b="1" dirty="0"/>
          </a:p>
        </p:txBody>
      </p:sp>
      <p:sp>
        <p:nvSpPr>
          <p:cNvPr id="5" name="圆角矩形标注 4"/>
          <p:cNvSpPr/>
          <p:nvPr/>
        </p:nvSpPr>
        <p:spPr>
          <a:xfrm>
            <a:off x="6055360" y="1087120"/>
            <a:ext cx="3870960" cy="1371600"/>
          </a:xfrm>
          <a:prstGeom prst="wedgeRoundRectCallout">
            <a:avLst>
              <a:gd name="adj1" fmla="val -85400"/>
              <a:gd name="adj2" fmla="val -22685"/>
              <a:gd name="adj3" fmla="val 1666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zh-CN" altLang="en-US" dirty="0" smtClean="0"/>
              <a:t>处理步骤可参考：</a:t>
            </a:r>
            <a:endParaRPr lang="en-US" altLang="zh-CN" dirty="0" smtClean="0"/>
          </a:p>
          <a:p>
            <a:endParaRPr lang="en-US" altLang="zh-CN" dirty="0" smtClean="0"/>
          </a:p>
          <a:p>
            <a:r>
              <a:rPr lang="zh-CN" altLang="en-US" dirty="0" smtClean="0"/>
              <a:t>苏州疾控健康宣教微视频：</a:t>
            </a:r>
            <a:endParaRPr lang="en-US" altLang="zh-CN" dirty="0" smtClean="0"/>
          </a:p>
          <a:p>
            <a:r>
              <a:rPr lang="en-US" altLang="zh-CN" b="1" dirty="0" smtClean="0"/>
              <a:t>《</a:t>
            </a:r>
            <a:r>
              <a:rPr lang="zh-CN" altLang="en-US" b="1" dirty="0" smtClean="0"/>
              <a:t>诺如病毒感染聚集性疫情防控</a:t>
            </a:r>
            <a:r>
              <a:rPr lang="en-US" altLang="zh-CN" b="1" dirty="0" smtClean="0"/>
              <a:t>》</a:t>
            </a:r>
            <a:endParaRPr lang="zh-CN" altLang="en-US" b="1" dirty="0"/>
          </a:p>
        </p:txBody>
      </p:sp>
      <p:sp>
        <p:nvSpPr>
          <p:cNvPr id="7" name="矩形 6"/>
          <p:cNvSpPr/>
          <p:nvPr/>
        </p:nvSpPr>
        <p:spPr>
          <a:xfrm>
            <a:off x="630772" y="6304924"/>
            <a:ext cx="11083708" cy="276999"/>
          </a:xfrm>
          <a:prstGeom prst="rect">
            <a:avLst/>
          </a:prstGeom>
        </p:spPr>
        <p:txBody>
          <a:bodyPr wrap="square">
            <a:spAutoFit/>
          </a:bodyPr>
          <a:lstStyle/>
          <a:p>
            <a:r>
              <a:rPr lang="zh-CN" altLang="en-US" sz="1200" b="1" dirty="0" smtClean="0">
                <a:solidFill>
                  <a:schemeClr val="accent5"/>
                </a:solidFill>
                <a:latin typeface="微软雅黑" panose="020B0503020204020204" pitchFamily="34" charset="-122"/>
                <a:ea typeface="微软雅黑" panose="020B0503020204020204" pitchFamily="34" charset="-122"/>
              </a:rPr>
              <a:t>参考： </a:t>
            </a:r>
            <a:r>
              <a:rPr lang="en-US" altLang="zh-CN" sz="1200" b="1" dirty="0" smtClean="0">
                <a:solidFill>
                  <a:schemeClr val="accent5"/>
                </a:solidFill>
                <a:latin typeface="微软雅黑" panose="020B0503020204020204" pitchFamily="34" charset="-122"/>
                <a:ea typeface="微软雅黑" panose="020B0503020204020204" pitchFamily="34" charset="-122"/>
              </a:rPr>
              <a:t>《</a:t>
            </a:r>
            <a:r>
              <a:rPr lang="zh-CN" altLang="en-US" sz="1200" b="1" dirty="0" smtClean="0">
                <a:solidFill>
                  <a:schemeClr val="accent5"/>
                </a:solidFill>
                <a:latin typeface="微软雅黑" panose="020B0503020204020204" pitchFamily="34" charset="-122"/>
                <a:ea typeface="微软雅黑" panose="020B0503020204020204" pitchFamily="34" charset="-122"/>
              </a:rPr>
              <a:t>新型冠状病毒感染的肺炎江苏省中小学校防控指导手册（第一版）</a:t>
            </a:r>
            <a:r>
              <a:rPr lang="en-US" altLang="zh-CN" sz="1200" b="1" dirty="0" smtClean="0">
                <a:solidFill>
                  <a:schemeClr val="accent5"/>
                </a:solidFill>
                <a:latin typeface="微软雅黑" panose="020B0503020204020204" pitchFamily="34" charset="-122"/>
                <a:ea typeface="微软雅黑" panose="020B0503020204020204" pitchFamily="34" charset="-122"/>
              </a:rPr>
              <a:t>》</a:t>
            </a:r>
            <a:endParaRPr lang="en-US" altLang="zh-CN" sz="1200" b="1" dirty="0" smtClean="0">
              <a:solidFill>
                <a:schemeClr val="accent5"/>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idx="1"/>
          </p:nvPr>
        </p:nvSpPr>
        <p:spPr>
          <a:xfrm>
            <a:off x="766300" y="1249088"/>
            <a:ext cx="11263140" cy="5426032"/>
          </a:xfrm>
        </p:spPr>
        <p:txBody>
          <a:bodyPr/>
          <a:lstStyle/>
          <a:p>
            <a:pPr>
              <a:buNone/>
            </a:pPr>
            <a:r>
              <a:rPr lang="zh-CN" altLang="en-US" b="1" dirty="0" smtClean="0">
                <a:solidFill>
                  <a:schemeClr val="accent6">
                    <a:lumMod val="50000"/>
                  </a:schemeClr>
                </a:solidFill>
              </a:rPr>
              <a:t>发生学生呕吐时处置方法</a:t>
            </a:r>
            <a:endParaRPr lang="en-US" altLang="zh-CN" b="1" dirty="0" smtClean="0">
              <a:solidFill>
                <a:schemeClr val="accent6">
                  <a:lumMod val="50000"/>
                </a:schemeClr>
              </a:solidFill>
            </a:endParaRPr>
          </a:p>
          <a:p>
            <a:pPr>
              <a:lnSpc>
                <a:spcPct val="150000"/>
              </a:lnSpc>
            </a:pPr>
            <a:r>
              <a:rPr lang="zh-CN" altLang="en-US" sz="1800" b="1" dirty="0" smtClean="0">
                <a:solidFill>
                  <a:schemeClr val="accent6"/>
                </a:solidFill>
              </a:rPr>
              <a:t>如何处理呕吐物及其污染环境？</a:t>
            </a:r>
            <a:endParaRPr lang="en-US" altLang="zh-CN" sz="1800" dirty="0" smtClean="0"/>
          </a:p>
          <a:p>
            <a:pPr>
              <a:lnSpc>
                <a:spcPct val="150000"/>
              </a:lnSpc>
            </a:pPr>
            <a:r>
              <a:rPr lang="zh-CN" altLang="en-US" sz="1800" dirty="0" smtClean="0"/>
              <a:t>（</a:t>
            </a:r>
            <a:r>
              <a:rPr lang="en-US" altLang="zh-CN" sz="1800" dirty="0" smtClean="0"/>
              <a:t>2</a:t>
            </a:r>
            <a:r>
              <a:rPr lang="zh-CN" altLang="en-US" sz="1800" dirty="0" smtClean="0"/>
              <a:t>）呕吐物污染环境处理：</a:t>
            </a:r>
            <a:endParaRPr lang="en-US" altLang="zh-CN" sz="1800" dirty="0" smtClean="0"/>
          </a:p>
          <a:p>
            <a:pPr>
              <a:lnSpc>
                <a:spcPct val="150000"/>
              </a:lnSpc>
            </a:pPr>
            <a:r>
              <a:rPr lang="zh-CN" altLang="en-US" sz="1800" dirty="0" smtClean="0"/>
              <a:t>将浸有</a:t>
            </a:r>
            <a:r>
              <a:rPr lang="en-US" altLang="zh-CN" sz="1800" dirty="0" smtClean="0"/>
              <a:t>500mg/L</a:t>
            </a:r>
            <a:r>
              <a:rPr lang="zh-CN" altLang="en-US" sz="1800" dirty="0" smtClean="0"/>
              <a:t>～</a:t>
            </a:r>
            <a:r>
              <a:rPr lang="en-US" altLang="zh-CN" sz="1800" dirty="0" smtClean="0"/>
              <a:t>1000mg/L</a:t>
            </a:r>
            <a:r>
              <a:rPr lang="zh-CN" altLang="en-US" sz="1800" dirty="0" smtClean="0"/>
              <a:t>低浓度含氯消毒剂的抹布或拖把稍作拧干，以湿而不滴为佳，以</a:t>
            </a:r>
            <a:r>
              <a:rPr lang="zh-CN" altLang="en-US" sz="1800" b="1" dirty="0" smtClean="0">
                <a:solidFill>
                  <a:srgbClr val="C00000"/>
                </a:solidFill>
              </a:rPr>
              <a:t>呕吐物位置</a:t>
            </a:r>
            <a:r>
              <a:rPr lang="en-US" altLang="zh-CN" sz="1800" b="1" dirty="0" smtClean="0">
                <a:solidFill>
                  <a:srgbClr val="C00000"/>
                </a:solidFill>
              </a:rPr>
              <a:t>1m</a:t>
            </a:r>
            <a:r>
              <a:rPr lang="zh-CN" altLang="en-US" sz="1800" b="1" dirty="0" smtClean="0">
                <a:solidFill>
                  <a:srgbClr val="C00000"/>
                </a:solidFill>
              </a:rPr>
              <a:t>范围</a:t>
            </a:r>
            <a:r>
              <a:rPr lang="zh-CN" altLang="en-US" sz="1800" dirty="0" smtClean="0"/>
              <a:t>内，</a:t>
            </a:r>
            <a:r>
              <a:rPr lang="zh-CN" altLang="en-US" sz="1800" b="1" dirty="0" smtClean="0">
                <a:solidFill>
                  <a:srgbClr val="C00000"/>
                </a:solidFill>
              </a:rPr>
              <a:t>由外向内</a:t>
            </a:r>
            <a:r>
              <a:rPr lang="zh-CN" altLang="en-US" sz="1800" dirty="0" smtClean="0"/>
              <a:t>擦拭桌面或地面。</a:t>
            </a:r>
            <a:r>
              <a:rPr lang="en-US" altLang="zh-CN" sz="1800" b="1" dirty="0" smtClean="0">
                <a:solidFill>
                  <a:srgbClr val="C00000"/>
                </a:solidFill>
              </a:rPr>
              <a:t>15</a:t>
            </a:r>
            <a:r>
              <a:rPr lang="zh-CN" altLang="en-US" sz="1800" b="1" dirty="0" smtClean="0">
                <a:solidFill>
                  <a:srgbClr val="C00000"/>
                </a:solidFill>
              </a:rPr>
              <a:t>分钟后</a:t>
            </a:r>
            <a:r>
              <a:rPr lang="zh-CN" altLang="en-US" sz="1800" dirty="0" smtClean="0"/>
              <a:t>再次用浸有</a:t>
            </a:r>
            <a:r>
              <a:rPr lang="en-US" altLang="zh-CN" sz="1800" dirty="0" smtClean="0"/>
              <a:t>500mg/L</a:t>
            </a:r>
            <a:r>
              <a:rPr lang="zh-CN" altLang="en-US" sz="1800" dirty="0" smtClean="0"/>
              <a:t>～</a:t>
            </a:r>
            <a:r>
              <a:rPr lang="en-US" altLang="zh-CN" sz="1800" dirty="0" smtClean="0"/>
              <a:t>1000mg/L</a:t>
            </a:r>
            <a:r>
              <a:rPr lang="zh-CN" altLang="en-US" sz="1800" dirty="0" smtClean="0"/>
              <a:t>低浓度含氯消毒剂抹布或拖把消毒被污染的区域，以及</a:t>
            </a:r>
            <a:r>
              <a:rPr lang="zh-CN" altLang="en-US" sz="1800" b="1" dirty="0" smtClean="0">
                <a:solidFill>
                  <a:srgbClr val="C00000"/>
                </a:solidFill>
              </a:rPr>
              <a:t>附近</a:t>
            </a:r>
            <a:r>
              <a:rPr lang="en-US" altLang="zh-CN" sz="1800" b="1" dirty="0" smtClean="0">
                <a:solidFill>
                  <a:srgbClr val="C00000"/>
                </a:solidFill>
              </a:rPr>
              <a:t>2m</a:t>
            </a:r>
            <a:r>
              <a:rPr lang="zh-CN" altLang="en-US" sz="1800" dirty="0" smtClean="0"/>
              <a:t>的范围，最后用清水擦拭并抹干。</a:t>
            </a:r>
            <a:endParaRPr lang="en-US" altLang="zh-CN" sz="1800" dirty="0" smtClean="0"/>
          </a:p>
          <a:p>
            <a:pPr>
              <a:lnSpc>
                <a:spcPct val="150000"/>
              </a:lnSpc>
            </a:pPr>
            <a:r>
              <a:rPr lang="zh-CN" altLang="en-US" sz="1800" dirty="0" smtClean="0"/>
              <a:t>清洁中使用的拖把、抹布、盛放容器等工具必须用</a:t>
            </a:r>
            <a:r>
              <a:rPr lang="en-US" altLang="zh-CN" sz="1800" dirty="0" smtClean="0"/>
              <a:t>500mg/L</a:t>
            </a:r>
            <a:r>
              <a:rPr lang="zh-CN" altLang="en-US" sz="1800" dirty="0" smtClean="0"/>
              <a:t>～</a:t>
            </a:r>
            <a:r>
              <a:rPr lang="en-US" altLang="zh-CN" sz="1800" dirty="0" smtClean="0"/>
              <a:t>1000mg/L</a:t>
            </a:r>
            <a:r>
              <a:rPr lang="zh-CN" altLang="en-US" sz="1800" dirty="0" smtClean="0"/>
              <a:t>低浓度消毒剂溶液浸泡消毒</a:t>
            </a:r>
            <a:r>
              <a:rPr lang="en-US" altLang="zh-CN" sz="1800" dirty="0" smtClean="0"/>
              <a:t>30</a:t>
            </a:r>
            <a:r>
              <a:rPr lang="zh-CN" altLang="en-US" sz="1800" dirty="0" smtClean="0"/>
              <a:t>分钟后</a:t>
            </a:r>
            <a:r>
              <a:rPr lang="zh-CN" altLang="en-US" sz="1800" b="1" dirty="0" smtClean="0"/>
              <a:t>彻底冲洗，才可再次使用</a:t>
            </a:r>
            <a:r>
              <a:rPr lang="zh-CN" altLang="en-US" sz="1800" dirty="0" smtClean="0"/>
              <a:t>。</a:t>
            </a:r>
            <a:r>
              <a:rPr lang="zh-CN" altLang="en-US" sz="1800" b="1" dirty="0" smtClean="0">
                <a:solidFill>
                  <a:srgbClr val="C00000"/>
                </a:solidFill>
              </a:rPr>
              <a:t>厕所、卫生间的拖把应专用</a:t>
            </a:r>
            <a:r>
              <a:rPr lang="zh-CN" altLang="en-US" sz="1800" dirty="0" smtClean="0"/>
              <a:t>。</a:t>
            </a:r>
            <a:endParaRPr lang="en-US" altLang="zh-CN" sz="1800" dirty="0" smtClean="0"/>
          </a:p>
          <a:p>
            <a:pPr>
              <a:lnSpc>
                <a:spcPct val="150000"/>
              </a:lnSpc>
            </a:pPr>
            <a:r>
              <a:rPr lang="zh-CN" altLang="en-US" sz="1800" dirty="0" smtClean="0"/>
              <a:t>对于呕吐物污染的床单或者衣服应</a:t>
            </a:r>
            <a:r>
              <a:rPr lang="zh-CN" altLang="en-US" sz="1800" b="1" dirty="0" smtClean="0">
                <a:solidFill>
                  <a:srgbClr val="C00000"/>
                </a:solidFill>
              </a:rPr>
              <a:t>尽量避免在学校内清洗</a:t>
            </a:r>
            <a:r>
              <a:rPr lang="zh-CN" altLang="en-US" sz="1800" dirty="0" smtClean="0"/>
              <a:t>。可将被污染的衣物或床单用塑料袋密封，让家长带走处理</a:t>
            </a:r>
            <a:br>
              <a:rPr lang="zh-CN" altLang="en-US" sz="1800" dirty="0" smtClean="0"/>
            </a:br>
            <a:br>
              <a:rPr lang="zh-CN" altLang="en-US" sz="1800" dirty="0" smtClean="0"/>
            </a:br>
            <a:br>
              <a:rPr lang="zh-CN" altLang="en-US" sz="1800" dirty="0" smtClean="0"/>
            </a:br>
            <a:endParaRPr lang="zh-CN" altLang="en-US" sz="1800" dirty="0"/>
          </a:p>
        </p:txBody>
      </p:sp>
      <p:sp>
        <p:nvSpPr>
          <p:cNvPr id="6" name="文本占位符 4"/>
          <p:cNvSpPr>
            <a:spLocks noGrp="1"/>
          </p:cNvSpPr>
          <p:nvPr>
            <p:ph type="body" sz="quarter" idx="10"/>
          </p:nvPr>
        </p:nvSpPr>
        <p:spPr/>
        <p:txBody>
          <a:bodyPr/>
          <a:lstStyle/>
          <a:p>
            <a:r>
              <a:rPr lang="zh-CN" altLang="en-US" b="1" dirty="0" smtClean="0"/>
              <a:t>学校消毒技术指南</a:t>
            </a:r>
            <a:endParaRPr lang="zh-CN" altLang="en-US" b="1" dirty="0" smtClean="0"/>
          </a:p>
          <a:p>
            <a:endParaRPr lang="zh-CN" altLang="en-US" b="1" dirty="0"/>
          </a:p>
        </p:txBody>
      </p:sp>
      <p:sp>
        <p:nvSpPr>
          <p:cNvPr id="5" name="矩形 4"/>
          <p:cNvSpPr/>
          <p:nvPr/>
        </p:nvSpPr>
        <p:spPr>
          <a:xfrm>
            <a:off x="630772" y="6304924"/>
            <a:ext cx="11083708" cy="276999"/>
          </a:xfrm>
          <a:prstGeom prst="rect">
            <a:avLst/>
          </a:prstGeom>
        </p:spPr>
        <p:txBody>
          <a:bodyPr wrap="square">
            <a:spAutoFit/>
          </a:bodyPr>
          <a:lstStyle/>
          <a:p>
            <a:r>
              <a:rPr lang="zh-CN" altLang="en-US" sz="1200" b="1" dirty="0" smtClean="0">
                <a:solidFill>
                  <a:schemeClr val="accent5"/>
                </a:solidFill>
                <a:latin typeface="微软雅黑" panose="020B0503020204020204" pitchFamily="34" charset="-122"/>
                <a:ea typeface="微软雅黑" panose="020B0503020204020204" pitchFamily="34" charset="-122"/>
              </a:rPr>
              <a:t>参考： </a:t>
            </a:r>
            <a:r>
              <a:rPr lang="en-US" altLang="zh-CN" sz="1200" b="1" dirty="0" smtClean="0">
                <a:solidFill>
                  <a:schemeClr val="accent5"/>
                </a:solidFill>
                <a:latin typeface="微软雅黑" panose="020B0503020204020204" pitchFamily="34" charset="-122"/>
                <a:ea typeface="微软雅黑" panose="020B0503020204020204" pitchFamily="34" charset="-122"/>
              </a:rPr>
              <a:t>《</a:t>
            </a:r>
            <a:r>
              <a:rPr lang="zh-CN" altLang="en-US" sz="1200" b="1" dirty="0" smtClean="0">
                <a:solidFill>
                  <a:schemeClr val="accent5"/>
                </a:solidFill>
                <a:latin typeface="微软雅黑" panose="020B0503020204020204" pitchFamily="34" charset="-122"/>
                <a:ea typeface="微软雅黑" panose="020B0503020204020204" pitchFamily="34" charset="-122"/>
              </a:rPr>
              <a:t>新型冠状病毒感染的肺炎江苏省中小学校防控指导手册（第一版）</a:t>
            </a:r>
            <a:r>
              <a:rPr lang="en-US" altLang="zh-CN" sz="1200" b="1" dirty="0" smtClean="0">
                <a:solidFill>
                  <a:schemeClr val="accent5"/>
                </a:solidFill>
                <a:latin typeface="微软雅黑" panose="020B0503020204020204" pitchFamily="34" charset="-122"/>
                <a:ea typeface="微软雅黑" panose="020B0503020204020204" pitchFamily="34" charset="-122"/>
              </a:rPr>
              <a:t>》</a:t>
            </a:r>
            <a:endParaRPr lang="en-US" altLang="zh-CN" sz="1200" b="1" dirty="0" smtClean="0">
              <a:solidFill>
                <a:schemeClr val="accent5"/>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idx="1"/>
          </p:nvPr>
        </p:nvSpPr>
        <p:spPr>
          <a:xfrm>
            <a:off x="721859" y="937472"/>
            <a:ext cx="10764972" cy="5377984"/>
          </a:xfrm>
        </p:spPr>
        <p:txBody>
          <a:bodyPr/>
          <a:lstStyle/>
          <a:p>
            <a:pPr>
              <a:lnSpc>
                <a:spcPct val="150000"/>
              </a:lnSpc>
              <a:buNone/>
            </a:pPr>
            <a:r>
              <a:rPr lang="zh-CN" altLang="en-US" sz="2000" b="1" dirty="0" smtClean="0">
                <a:solidFill>
                  <a:srgbClr val="7030A0"/>
                </a:solidFill>
              </a:rPr>
              <a:t>随时消毒</a:t>
            </a:r>
            <a:r>
              <a:rPr lang="en-US" altLang="zh-CN" sz="2000" b="1" dirty="0" smtClean="0">
                <a:solidFill>
                  <a:srgbClr val="7030A0"/>
                </a:solidFill>
              </a:rPr>
              <a:t>——</a:t>
            </a:r>
            <a:r>
              <a:rPr lang="zh-CN" altLang="zh-CN" sz="2000" b="1" dirty="0" smtClean="0">
                <a:solidFill>
                  <a:srgbClr val="7030A0"/>
                </a:solidFill>
              </a:rPr>
              <a:t>发现新型冠状病毒感染的肺炎疑似病例或暴露病例时</a:t>
            </a:r>
            <a:endParaRPr lang="en-US" altLang="zh-CN" sz="2000" b="1" dirty="0" smtClean="0">
              <a:solidFill>
                <a:srgbClr val="7030A0"/>
              </a:solidFill>
            </a:endParaRPr>
          </a:p>
          <a:p>
            <a:pPr>
              <a:lnSpc>
                <a:spcPct val="150000"/>
              </a:lnSpc>
              <a:buNone/>
            </a:pPr>
            <a:r>
              <a:rPr lang="zh-CN" altLang="zh-CN" sz="1800" dirty="0" smtClean="0"/>
              <a:t>（一）消毒人员应在疾控部门指导下</a:t>
            </a:r>
            <a:r>
              <a:rPr lang="zh-CN" altLang="zh-CN" sz="1800" b="1" dirty="0" smtClean="0">
                <a:solidFill>
                  <a:schemeClr val="accent5"/>
                </a:solidFill>
              </a:rPr>
              <a:t>做好个人卫生防护</a:t>
            </a:r>
            <a:r>
              <a:rPr lang="zh-CN" altLang="zh-CN" sz="1800" dirty="0" smtClean="0"/>
              <a:t>，消毒完成后</a:t>
            </a:r>
            <a:r>
              <a:rPr lang="zh-CN" altLang="zh-CN" sz="1800" b="1" dirty="0" smtClean="0"/>
              <a:t>及时清洁消毒双手</a:t>
            </a:r>
            <a:r>
              <a:rPr lang="zh-CN" altLang="zh-CN" sz="1800" dirty="0" smtClean="0"/>
              <a:t>。</a:t>
            </a:r>
            <a:endParaRPr lang="zh-CN" altLang="zh-CN" sz="1800" dirty="0" smtClean="0"/>
          </a:p>
          <a:p>
            <a:pPr>
              <a:lnSpc>
                <a:spcPct val="150000"/>
              </a:lnSpc>
              <a:buNone/>
            </a:pPr>
            <a:r>
              <a:rPr lang="zh-CN" altLang="zh-CN" sz="1800" dirty="0" smtClean="0"/>
              <a:t>（二）根据</a:t>
            </a:r>
            <a:r>
              <a:rPr lang="zh-CN" altLang="zh-CN" sz="1800" b="1" dirty="0" smtClean="0"/>
              <a:t>疾控部门的指导</a:t>
            </a:r>
            <a:r>
              <a:rPr lang="zh-CN" altLang="zh-CN" sz="1800" b="1" dirty="0" smtClean="0">
                <a:solidFill>
                  <a:schemeClr val="accent5"/>
                </a:solidFill>
              </a:rPr>
              <a:t>确定消毒范围</a:t>
            </a:r>
            <a:r>
              <a:rPr lang="zh-CN" altLang="zh-CN" sz="1800" dirty="0" smtClean="0"/>
              <a:t>，对</a:t>
            </a:r>
            <a:r>
              <a:rPr lang="zh-CN" altLang="zh-CN" sz="1800" b="1" dirty="0" smtClean="0"/>
              <a:t>疑似病例和密接人员的生活用品</a:t>
            </a:r>
            <a:r>
              <a:rPr lang="zh-CN" altLang="zh-CN" sz="1800" dirty="0" smtClean="0"/>
              <a:t>（包括文具、餐具、洗漱用品等）、随身物品、排泄物、呕吐物（含口鼻分泌物、粪便、脓液、痂皮等）等进行随时消毒。</a:t>
            </a:r>
            <a:endParaRPr lang="en-US" altLang="zh-CN" sz="1800" dirty="0" smtClean="0"/>
          </a:p>
          <a:p>
            <a:pPr>
              <a:lnSpc>
                <a:spcPct val="150000"/>
              </a:lnSpc>
              <a:buNone/>
            </a:pPr>
            <a:r>
              <a:rPr lang="zh-CN" altLang="en-US" sz="1800" dirty="0" smtClean="0"/>
              <a:t>（三）</a:t>
            </a:r>
            <a:r>
              <a:rPr lang="zh-CN" altLang="zh-CN" sz="1800" b="1" dirty="0" smtClean="0">
                <a:solidFill>
                  <a:schemeClr val="accent5"/>
                </a:solidFill>
              </a:rPr>
              <a:t>消毒方法：</a:t>
            </a:r>
            <a:endParaRPr lang="zh-CN" altLang="zh-CN" sz="1800" b="1" dirty="0" smtClean="0">
              <a:solidFill>
                <a:schemeClr val="accent5"/>
              </a:solidFill>
            </a:endParaRPr>
          </a:p>
          <a:p>
            <a:pPr>
              <a:lnSpc>
                <a:spcPct val="150000"/>
              </a:lnSpc>
            </a:pPr>
            <a:r>
              <a:rPr lang="zh-CN" altLang="zh-CN" sz="1800" dirty="0" smtClean="0"/>
              <a:t>疑似病例和密接人员的</a:t>
            </a:r>
            <a:r>
              <a:rPr lang="zh-CN" altLang="zh-CN" sz="1800" b="1" dirty="0" smtClean="0"/>
              <a:t>生活用品和随身物品</a:t>
            </a:r>
            <a:r>
              <a:rPr lang="zh-CN" altLang="zh-CN" sz="1800" dirty="0" smtClean="0"/>
              <a:t>可采用有效氯浓度为</a:t>
            </a:r>
            <a:r>
              <a:rPr lang="en-US" altLang="zh-CN" sz="1800" dirty="0" smtClean="0"/>
              <a:t>500mg/L</a:t>
            </a:r>
            <a:r>
              <a:rPr lang="zh-CN" altLang="zh-CN" sz="1800" dirty="0" smtClean="0"/>
              <a:t>～</a:t>
            </a:r>
            <a:r>
              <a:rPr lang="en-US" altLang="zh-CN" sz="1800" dirty="0" smtClean="0"/>
              <a:t>1000mg/L</a:t>
            </a:r>
            <a:r>
              <a:rPr lang="zh-CN" altLang="zh-CN" sz="1800" dirty="0" smtClean="0"/>
              <a:t>的消毒剂消毒。</a:t>
            </a:r>
            <a:endParaRPr lang="zh-CN" altLang="zh-CN" sz="1800" dirty="0" smtClean="0"/>
          </a:p>
          <a:p>
            <a:pPr>
              <a:lnSpc>
                <a:spcPct val="150000"/>
              </a:lnSpc>
            </a:pPr>
            <a:r>
              <a:rPr lang="zh-CN" altLang="zh-CN" sz="1800" dirty="0" smtClean="0"/>
              <a:t>疑似病例的</a:t>
            </a:r>
            <a:r>
              <a:rPr lang="zh-CN" altLang="zh-CN" sz="1800" b="1" dirty="0" smtClean="0"/>
              <a:t>排泄物和呕吐物</a:t>
            </a:r>
            <a:r>
              <a:rPr lang="zh-CN" altLang="zh-CN" sz="1800" dirty="0" smtClean="0"/>
              <a:t>消毒：可用应急呕吐包覆盖包裹，或用干毛巾覆盖后喷洒有效氯浓度为</a:t>
            </a:r>
            <a:r>
              <a:rPr lang="en-US" altLang="zh-CN" sz="1800" dirty="0" smtClean="0"/>
              <a:t>10000mg/L</a:t>
            </a:r>
            <a:r>
              <a:rPr lang="zh-CN" altLang="zh-CN" sz="1800" dirty="0" smtClean="0"/>
              <a:t>的消毒剂至湿润。污物污染的台面和地面应及时消毒，可用有效氯浓度为</a:t>
            </a:r>
            <a:r>
              <a:rPr lang="en-US" altLang="zh-CN" sz="1800" dirty="0" smtClean="0"/>
              <a:t>1000mg/L</a:t>
            </a:r>
            <a:r>
              <a:rPr lang="zh-CN" altLang="zh-CN" sz="1800" dirty="0" smtClean="0"/>
              <a:t>的消毒液擦拭或拖拭，消毒范围为呕吐物周围</a:t>
            </a:r>
            <a:r>
              <a:rPr lang="en-US" altLang="zh-CN" sz="1800" dirty="0" smtClean="0"/>
              <a:t>2</a:t>
            </a:r>
            <a:r>
              <a:rPr lang="zh-CN" altLang="zh-CN" sz="1800" dirty="0" smtClean="0"/>
              <a:t>米，作用</a:t>
            </a:r>
            <a:r>
              <a:rPr lang="en-US" altLang="zh-CN" sz="1800" dirty="0" smtClean="0"/>
              <a:t>30</a:t>
            </a:r>
            <a:r>
              <a:rPr lang="zh-CN" altLang="zh-CN" sz="1800" dirty="0" smtClean="0"/>
              <a:t>分钟。建议擦拭</a:t>
            </a:r>
            <a:r>
              <a:rPr lang="en-US" altLang="zh-CN" sz="1800" dirty="0" smtClean="0"/>
              <a:t>2</a:t>
            </a:r>
            <a:r>
              <a:rPr lang="zh-CN" altLang="zh-CN" sz="1800" dirty="0" smtClean="0"/>
              <a:t>遍。</a:t>
            </a:r>
            <a:endParaRPr lang="zh-CN" altLang="zh-CN" sz="1800" dirty="0" smtClean="0"/>
          </a:p>
          <a:p>
            <a:pPr>
              <a:lnSpc>
                <a:spcPct val="150000"/>
              </a:lnSpc>
            </a:pPr>
            <a:r>
              <a:rPr lang="zh-CN" altLang="zh-CN" sz="1800" dirty="0" smtClean="0"/>
              <a:t>疑似病例所在</a:t>
            </a:r>
            <a:r>
              <a:rPr lang="zh-CN" altLang="zh-CN" sz="1800" b="1" dirty="0" smtClean="0"/>
              <a:t>班级</a:t>
            </a:r>
            <a:r>
              <a:rPr lang="zh-CN" altLang="zh-CN" sz="1800" dirty="0" smtClean="0"/>
              <a:t>座位及其前后三排座位用有效氯浓度为</a:t>
            </a:r>
            <a:r>
              <a:rPr lang="en-US" altLang="zh-CN" sz="1800" dirty="0" smtClean="0"/>
              <a:t>1000mg/L</a:t>
            </a:r>
            <a:r>
              <a:rPr lang="zh-CN" altLang="zh-CN" sz="1800" dirty="0" smtClean="0"/>
              <a:t>的消毒剂进行喷雾处理或</a:t>
            </a:r>
            <a:r>
              <a:rPr lang="en-US" altLang="zh-CN" sz="1800" dirty="0" smtClean="0"/>
              <a:t>2</a:t>
            </a:r>
            <a:r>
              <a:rPr lang="zh-CN" altLang="zh-CN" sz="1800" dirty="0" smtClean="0"/>
              <a:t>～</a:t>
            </a:r>
            <a:r>
              <a:rPr lang="en-US" altLang="zh-CN" sz="1800" dirty="0" smtClean="0"/>
              <a:t>3</a:t>
            </a:r>
            <a:r>
              <a:rPr lang="zh-CN" altLang="zh-CN" sz="1800" dirty="0" smtClean="0"/>
              <a:t>遍的擦拭消毒。</a:t>
            </a:r>
            <a:endParaRPr lang="zh-CN" altLang="zh-CN" sz="1800" dirty="0" smtClean="0"/>
          </a:p>
        </p:txBody>
      </p:sp>
      <p:sp>
        <p:nvSpPr>
          <p:cNvPr id="5" name="文本占位符 4"/>
          <p:cNvSpPr>
            <a:spLocks noGrp="1"/>
          </p:cNvSpPr>
          <p:nvPr>
            <p:ph type="body" sz="quarter" idx="10"/>
          </p:nvPr>
        </p:nvSpPr>
        <p:spPr/>
        <p:txBody>
          <a:bodyPr/>
          <a:lstStyle/>
          <a:p>
            <a:r>
              <a:rPr lang="zh-CN" altLang="en-US" b="1" dirty="0" smtClean="0"/>
              <a:t>学校消毒技术指南</a:t>
            </a:r>
            <a:endParaRPr lang="zh-CN" altLang="en-US" b="1" dirty="0" smtClean="0"/>
          </a:p>
          <a:p>
            <a:endParaRPr lang="zh-CN" altLang="en-US" b="1" dirty="0"/>
          </a:p>
        </p:txBody>
      </p:sp>
      <p:sp>
        <p:nvSpPr>
          <p:cNvPr id="6" name="矩形 5"/>
          <p:cNvSpPr/>
          <p:nvPr/>
        </p:nvSpPr>
        <p:spPr>
          <a:xfrm>
            <a:off x="873760" y="6306235"/>
            <a:ext cx="7244080" cy="276999"/>
          </a:xfrm>
          <a:prstGeom prst="rect">
            <a:avLst/>
          </a:prstGeom>
        </p:spPr>
        <p:txBody>
          <a:bodyPr wrap="square">
            <a:spAutoFit/>
          </a:bodyPr>
          <a:lstStyle/>
          <a:p>
            <a:r>
              <a:rPr lang="zh-CN" altLang="en-US" sz="1200" b="1" dirty="0" smtClean="0">
                <a:solidFill>
                  <a:schemeClr val="accent5"/>
                </a:solidFill>
                <a:latin typeface="微软雅黑" panose="020B0503020204020204" pitchFamily="34" charset="-122"/>
                <a:ea typeface="微软雅黑" panose="020B0503020204020204" pitchFamily="34" charset="-122"/>
              </a:rPr>
              <a:t>参考： </a:t>
            </a:r>
            <a:r>
              <a:rPr lang="en-US" altLang="zh-CN" sz="1200" b="1" dirty="0" smtClean="0">
                <a:solidFill>
                  <a:schemeClr val="accent5"/>
                </a:solidFill>
                <a:latin typeface="微软雅黑" panose="020B0503020204020204" pitchFamily="34" charset="-122"/>
                <a:ea typeface="微软雅黑" panose="020B0503020204020204" pitchFamily="34" charset="-122"/>
              </a:rPr>
              <a:t>《</a:t>
            </a:r>
            <a:r>
              <a:rPr lang="zh-CN" altLang="en-US" sz="1200" b="1" dirty="0" smtClean="0">
                <a:solidFill>
                  <a:schemeClr val="accent5"/>
                </a:solidFill>
                <a:latin typeface="微软雅黑" panose="020B0503020204020204" pitchFamily="34" charset="-122"/>
                <a:ea typeface="微软雅黑" panose="020B0503020204020204" pitchFamily="34" charset="-122"/>
              </a:rPr>
              <a:t>苏州市学校和托幼机构预防新型冠状病毒感染的肺炎疫情消毒技术指南（试行）</a:t>
            </a:r>
            <a:r>
              <a:rPr lang="en-US" altLang="zh-CN" sz="1200" b="1" dirty="0" smtClean="0">
                <a:solidFill>
                  <a:schemeClr val="accent5"/>
                </a:solidFill>
                <a:latin typeface="微软雅黑" panose="020B0503020204020204" pitchFamily="34" charset="-122"/>
                <a:ea typeface="微软雅黑" panose="020B0503020204020204" pitchFamily="34" charset="-122"/>
              </a:rPr>
              <a:t>》</a:t>
            </a:r>
            <a:endParaRPr lang="zh-CN" altLang="en-US" sz="1200" b="1" dirty="0">
              <a:solidFill>
                <a:schemeClr val="accent5"/>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idx="1"/>
          </p:nvPr>
        </p:nvSpPr>
        <p:spPr/>
        <p:txBody>
          <a:bodyPr/>
          <a:lstStyle/>
          <a:p>
            <a:pPr>
              <a:lnSpc>
                <a:spcPct val="150000"/>
              </a:lnSpc>
            </a:pPr>
            <a:r>
              <a:rPr lang="zh-CN" altLang="en-US" sz="2000" b="1" dirty="0" smtClean="0">
                <a:solidFill>
                  <a:srgbClr val="7030A0"/>
                </a:solidFill>
              </a:rPr>
              <a:t>终末消毒</a:t>
            </a:r>
            <a:r>
              <a:rPr lang="en-US" altLang="zh-CN" sz="2000" b="1" dirty="0" smtClean="0">
                <a:solidFill>
                  <a:srgbClr val="7030A0"/>
                </a:solidFill>
              </a:rPr>
              <a:t>——</a:t>
            </a:r>
            <a:r>
              <a:rPr lang="zh-CN" altLang="en-US" sz="2000" b="1" dirty="0" smtClean="0">
                <a:solidFill>
                  <a:srgbClr val="7030A0"/>
                </a:solidFill>
              </a:rPr>
              <a:t>疑似病例送至医院治疗后</a:t>
            </a:r>
            <a:endParaRPr lang="en-US" altLang="zh-CN" sz="2000" b="1" dirty="0" smtClean="0">
              <a:solidFill>
                <a:srgbClr val="7030A0"/>
              </a:solidFill>
            </a:endParaRPr>
          </a:p>
          <a:p>
            <a:pPr>
              <a:lnSpc>
                <a:spcPct val="150000"/>
              </a:lnSpc>
            </a:pPr>
            <a:r>
              <a:rPr lang="zh-CN" altLang="zh-CN" sz="2000" dirty="0" smtClean="0"/>
              <a:t>终末消毒详见</a:t>
            </a:r>
            <a:r>
              <a:rPr lang="zh-CN" altLang="en-US" sz="2000" dirty="0" smtClean="0"/>
              <a:t>：</a:t>
            </a:r>
            <a:endParaRPr lang="en-US" altLang="zh-CN" sz="2000" dirty="0" smtClean="0"/>
          </a:p>
          <a:p>
            <a:pPr>
              <a:lnSpc>
                <a:spcPct val="150000"/>
              </a:lnSpc>
            </a:pPr>
            <a:r>
              <a:rPr lang="zh-CN" altLang="zh-CN" sz="2000" dirty="0" smtClean="0"/>
              <a:t>《关于印发</a:t>
            </a:r>
            <a:r>
              <a:rPr lang="en-US" altLang="zh-CN" sz="2000" dirty="0" smtClean="0"/>
              <a:t>&lt;</a:t>
            </a:r>
            <a:r>
              <a:rPr lang="zh-CN" altLang="zh-CN" sz="2000" dirty="0" smtClean="0"/>
              <a:t>新型冠状病毒感染的肺炎密切接触者居家隔离消毒技术指南（试行）</a:t>
            </a:r>
            <a:r>
              <a:rPr lang="en-US" altLang="zh-CN" sz="2000" dirty="0" smtClean="0"/>
              <a:t>&gt;&lt;</a:t>
            </a:r>
            <a:r>
              <a:rPr lang="zh-CN" altLang="zh-CN" sz="2000" dirty="0" smtClean="0"/>
              <a:t>新型冠状病毒感染的肺炎病例终末消毒技术指南（试行）</a:t>
            </a:r>
            <a:r>
              <a:rPr lang="en-US" altLang="zh-CN" sz="2000" dirty="0" smtClean="0"/>
              <a:t>&gt;</a:t>
            </a:r>
            <a:r>
              <a:rPr lang="zh-CN" altLang="zh-CN" sz="2000" dirty="0" smtClean="0"/>
              <a:t>的通知》（苏卫防指〔</a:t>
            </a:r>
            <a:r>
              <a:rPr lang="en-US" altLang="zh-CN" sz="2000" dirty="0" smtClean="0"/>
              <a:t>2020</a:t>
            </a:r>
            <a:r>
              <a:rPr lang="zh-CN" altLang="zh-CN" sz="2000" dirty="0" smtClean="0"/>
              <a:t>〕</a:t>
            </a:r>
            <a:r>
              <a:rPr lang="en-US" altLang="zh-CN" sz="2000" dirty="0" smtClean="0"/>
              <a:t>12</a:t>
            </a:r>
            <a:r>
              <a:rPr lang="zh-CN" altLang="zh-CN" sz="2000" dirty="0" smtClean="0"/>
              <a:t>号）</a:t>
            </a:r>
            <a:endParaRPr lang="en-US" altLang="zh-CN" sz="2000" dirty="0" smtClean="0"/>
          </a:p>
          <a:p>
            <a:pPr>
              <a:lnSpc>
                <a:spcPct val="150000"/>
              </a:lnSpc>
            </a:pPr>
            <a:r>
              <a:rPr lang="en-US" altLang="zh-CN" sz="2000" dirty="0" smtClean="0"/>
              <a:t>《</a:t>
            </a:r>
            <a:r>
              <a:rPr lang="zh-CN" altLang="en-US" sz="2000" dirty="0" smtClean="0"/>
              <a:t>关于印发</a:t>
            </a:r>
            <a:r>
              <a:rPr lang="en-US" altLang="zh-CN" sz="2000" dirty="0" smtClean="0"/>
              <a:t>&lt;</a:t>
            </a:r>
            <a:r>
              <a:rPr lang="zh-CN" altLang="en-US" sz="2000" dirty="0" smtClean="0"/>
              <a:t>江苏省学校及托幼机构新型冠状病毒感染的肺炎防控卫生学技术指南（试行）</a:t>
            </a:r>
            <a:r>
              <a:rPr lang="en-US" altLang="zh-CN" sz="2000" dirty="0" smtClean="0"/>
              <a:t>&gt;</a:t>
            </a:r>
            <a:r>
              <a:rPr lang="zh-CN" altLang="en-US" sz="2000" dirty="0" smtClean="0"/>
              <a:t>等技术指南的通知</a:t>
            </a:r>
            <a:r>
              <a:rPr lang="en-US" altLang="zh-CN" sz="2000" dirty="0" smtClean="0"/>
              <a:t>》</a:t>
            </a:r>
            <a:r>
              <a:rPr lang="zh-CN" altLang="en-US" sz="2000" dirty="0" smtClean="0"/>
              <a:t>（苏肺炎防控办</a:t>
            </a:r>
            <a:r>
              <a:rPr lang="en-US" altLang="zh-CN" sz="2000" dirty="0" smtClean="0"/>
              <a:t>〔2020〕28</a:t>
            </a:r>
            <a:r>
              <a:rPr lang="zh-CN" altLang="en-US" sz="2000" dirty="0" smtClean="0"/>
              <a:t>号）</a:t>
            </a:r>
            <a:endParaRPr lang="zh-CN" altLang="en-US" sz="2000" dirty="0" smtClean="0"/>
          </a:p>
          <a:p>
            <a:pPr>
              <a:lnSpc>
                <a:spcPct val="150000"/>
              </a:lnSpc>
            </a:pPr>
            <a:r>
              <a:rPr lang="zh-CN" altLang="zh-CN" sz="2000" dirty="0" smtClean="0"/>
              <a:t>《新型冠状病毒感染的肺炎防控方案（第</a:t>
            </a:r>
            <a:r>
              <a:rPr lang="zh-CN" altLang="en-US" sz="2000" dirty="0" smtClean="0"/>
              <a:t>四</a:t>
            </a:r>
            <a:r>
              <a:rPr lang="zh-CN" altLang="zh-CN" sz="2000" dirty="0" smtClean="0"/>
              <a:t>版）》</a:t>
            </a:r>
            <a:endParaRPr lang="en-US" altLang="zh-CN" sz="2000" dirty="0" smtClean="0"/>
          </a:p>
          <a:p>
            <a:pPr>
              <a:lnSpc>
                <a:spcPct val="150000"/>
              </a:lnSpc>
            </a:pPr>
            <a:r>
              <a:rPr lang="zh-CN" altLang="zh-CN" sz="2000" dirty="0" smtClean="0"/>
              <a:t>《重点场所留验站消毒指南》</a:t>
            </a:r>
            <a:r>
              <a:rPr lang="en-US" altLang="zh-CN" sz="2000" dirty="0" smtClean="0"/>
              <a:t>(</a:t>
            </a:r>
            <a:r>
              <a:rPr lang="zh-CN" altLang="zh-CN" sz="2000" dirty="0" smtClean="0"/>
              <a:t>苏卫防指〔</a:t>
            </a:r>
            <a:r>
              <a:rPr lang="en-US" altLang="zh-CN" sz="2000" dirty="0" smtClean="0"/>
              <a:t>2020</a:t>
            </a:r>
            <a:r>
              <a:rPr lang="zh-CN" altLang="zh-CN" sz="2000" dirty="0" smtClean="0"/>
              <a:t>〕</a:t>
            </a:r>
            <a:r>
              <a:rPr lang="en-US" altLang="zh-CN" sz="2000" dirty="0" smtClean="0"/>
              <a:t>22</a:t>
            </a:r>
            <a:r>
              <a:rPr lang="zh-CN" altLang="zh-CN" sz="2000" dirty="0" smtClean="0"/>
              <a:t>号</a:t>
            </a:r>
            <a:r>
              <a:rPr lang="en-US" altLang="zh-CN" sz="2000" dirty="0" smtClean="0"/>
              <a:t>)</a:t>
            </a:r>
            <a:endParaRPr lang="en-US" altLang="zh-CN" sz="2000" dirty="0" smtClean="0"/>
          </a:p>
          <a:p>
            <a:pPr>
              <a:lnSpc>
                <a:spcPct val="150000"/>
              </a:lnSpc>
            </a:pPr>
            <a:endParaRPr lang="en-US" altLang="zh-CN" sz="2000" dirty="0" smtClean="0"/>
          </a:p>
        </p:txBody>
      </p:sp>
      <p:sp>
        <p:nvSpPr>
          <p:cNvPr id="6" name="文本占位符 4"/>
          <p:cNvSpPr>
            <a:spLocks noGrp="1"/>
          </p:cNvSpPr>
          <p:nvPr>
            <p:ph type="body" sz="quarter" idx="10"/>
          </p:nvPr>
        </p:nvSpPr>
        <p:spPr/>
        <p:txBody>
          <a:bodyPr/>
          <a:lstStyle/>
          <a:p>
            <a:r>
              <a:rPr lang="zh-CN" altLang="en-US" b="1" dirty="0" smtClean="0"/>
              <a:t>学校消毒技术指南</a:t>
            </a:r>
            <a:endParaRPr lang="zh-CN" altLang="en-US" b="1" dirty="0" smtClean="0"/>
          </a:p>
          <a:p>
            <a:endParaRPr lang="zh-CN" altLang="en-US" b="1"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idx="1"/>
          </p:nvPr>
        </p:nvSpPr>
        <p:spPr>
          <a:xfrm>
            <a:off x="669945" y="1377563"/>
            <a:ext cx="11177926" cy="3469740"/>
          </a:xfrm>
        </p:spPr>
        <p:txBody>
          <a:bodyPr/>
          <a:lstStyle/>
          <a:p>
            <a:pPr>
              <a:lnSpc>
                <a:spcPct val="150000"/>
              </a:lnSpc>
            </a:pPr>
            <a:r>
              <a:rPr lang="zh-CN" altLang="en-US" sz="2000" b="1" dirty="0" smtClean="0">
                <a:solidFill>
                  <a:srgbClr val="7030A0"/>
                </a:solidFill>
              </a:rPr>
              <a:t>常见消毒剂及配置使用</a:t>
            </a:r>
            <a:endParaRPr lang="en-US" altLang="zh-CN" sz="2000" b="1" dirty="0" smtClean="0">
              <a:solidFill>
                <a:srgbClr val="7030A0"/>
              </a:solidFill>
            </a:endParaRPr>
          </a:p>
          <a:p>
            <a:pPr>
              <a:lnSpc>
                <a:spcPct val="150000"/>
              </a:lnSpc>
              <a:buNone/>
            </a:pPr>
            <a:r>
              <a:rPr lang="zh-CN" altLang="zh-CN" sz="1800" b="1" dirty="0" smtClean="0"/>
              <a:t>（一）有效氯浓度</a:t>
            </a:r>
            <a:r>
              <a:rPr lang="en-US" altLang="zh-CN" sz="1800" b="1" dirty="0" smtClean="0"/>
              <a:t>500mg/L</a:t>
            </a:r>
            <a:r>
              <a:rPr lang="zh-CN" altLang="zh-CN" sz="1800" b="1" dirty="0" smtClean="0"/>
              <a:t>的消毒剂配制方法：</a:t>
            </a:r>
            <a:endParaRPr lang="zh-CN" altLang="zh-CN" sz="1800" b="1" dirty="0" smtClean="0"/>
          </a:p>
          <a:p>
            <a:pPr>
              <a:lnSpc>
                <a:spcPct val="150000"/>
              </a:lnSpc>
            </a:pPr>
            <a:r>
              <a:rPr lang="en-US" altLang="zh-CN" sz="1800" dirty="0" smtClean="0"/>
              <a:t>1.</a:t>
            </a:r>
            <a:r>
              <a:rPr lang="zh-CN" altLang="zh-CN" sz="1800" dirty="0" smtClean="0"/>
              <a:t>含氯泡腾片（标识有效氯含量</a:t>
            </a:r>
            <a:r>
              <a:rPr lang="en-US" altLang="zh-CN" sz="1800" dirty="0" smtClean="0"/>
              <a:t>500mg/</a:t>
            </a:r>
            <a:r>
              <a:rPr lang="zh-CN" altLang="zh-CN" sz="1800" dirty="0" smtClean="0"/>
              <a:t>片）：</a:t>
            </a:r>
            <a:r>
              <a:rPr lang="en-US" altLang="zh-CN" sz="1800" dirty="0" smtClean="0"/>
              <a:t>1</a:t>
            </a:r>
            <a:r>
              <a:rPr lang="zh-CN" altLang="zh-CN" sz="1800" dirty="0" smtClean="0"/>
              <a:t>片溶于</a:t>
            </a:r>
            <a:r>
              <a:rPr lang="en-US" altLang="zh-CN" sz="1800" dirty="0" smtClean="0"/>
              <a:t>1</a:t>
            </a:r>
            <a:r>
              <a:rPr lang="zh-CN" altLang="zh-CN" sz="1800" dirty="0" smtClean="0"/>
              <a:t>升水；</a:t>
            </a:r>
            <a:endParaRPr lang="zh-CN" altLang="zh-CN" sz="1800" dirty="0" smtClean="0"/>
          </a:p>
          <a:p>
            <a:pPr>
              <a:lnSpc>
                <a:spcPct val="150000"/>
              </a:lnSpc>
            </a:pPr>
            <a:r>
              <a:rPr lang="en-US" altLang="zh-CN" sz="1800" dirty="0" smtClean="0"/>
              <a:t>2.84</a:t>
            </a:r>
            <a:r>
              <a:rPr lang="zh-CN" altLang="zh-CN" sz="1800" dirty="0" smtClean="0"/>
              <a:t>消毒液（标识有效氯含量</a:t>
            </a:r>
            <a:r>
              <a:rPr lang="en-US" altLang="zh-CN" sz="1800" dirty="0" smtClean="0"/>
              <a:t>5%</a:t>
            </a:r>
            <a:r>
              <a:rPr lang="zh-CN" altLang="zh-CN" sz="1800" dirty="0" smtClean="0"/>
              <a:t>）：按消毒液：水为</a:t>
            </a:r>
            <a:r>
              <a:rPr lang="en-US" altLang="zh-CN" sz="1800" dirty="0" smtClean="0"/>
              <a:t>1:100</a:t>
            </a:r>
            <a:r>
              <a:rPr lang="zh-CN" altLang="zh-CN" sz="1800" dirty="0" smtClean="0"/>
              <a:t>比例稀释；</a:t>
            </a:r>
            <a:endParaRPr lang="zh-CN" altLang="zh-CN" sz="1800" dirty="0" smtClean="0"/>
          </a:p>
          <a:p>
            <a:pPr>
              <a:lnSpc>
                <a:spcPct val="150000"/>
              </a:lnSpc>
            </a:pPr>
            <a:r>
              <a:rPr lang="en-US" altLang="zh-CN" sz="1800" dirty="0" smtClean="0"/>
              <a:t>3.</a:t>
            </a:r>
            <a:r>
              <a:rPr lang="zh-CN" altLang="zh-CN" sz="1800" dirty="0" smtClean="0"/>
              <a:t>消毒粉（标识有效氯含量</a:t>
            </a:r>
            <a:r>
              <a:rPr lang="en-US" altLang="zh-CN" sz="1800" dirty="0" smtClean="0"/>
              <a:t>12%</a:t>
            </a:r>
            <a:r>
              <a:rPr lang="zh-CN" altLang="zh-CN" sz="1800" dirty="0" smtClean="0"/>
              <a:t>，</a:t>
            </a:r>
            <a:r>
              <a:rPr lang="en-US" altLang="zh-CN" sz="1800" dirty="0" smtClean="0"/>
              <a:t>20</a:t>
            </a:r>
            <a:r>
              <a:rPr lang="zh-CN" altLang="zh-CN" sz="1800" dirty="0" smtClean="0"/>
              <a:t>克</a:t>
            </a:r>
            <a:r>
              <a:rPr lang="en-US" altLang="zh-CN" sz="1800" dirty="0" smtClean="0"/>
              <a:t>/</a:t>
            </a:r>
            <a:r>
              <a:rPr lang="zh-CN" altLang="zh-CN" sz="1800" dirty="0" smtClean="0"/>
              <a:t>包）：</a:t>
            </a:r>
            <a:r>
              <a:rPr lang="en-US" altLang="zh-CN" sz="1800" dirty="0" smtClean="0"/>
              <a:t>1</a:t>
            </a:r>
            <a:r>
              <a:rPr lang="zh-CN" altLang="zh-CN" sz="1800" dirty="0" smtClean="0"/>
              <a:t>包消毒粉加</a:t>
            </a:r>
            <a:r>
              <a:rPr lang="en-US" altLang="zh-CN" sz="1800" dirty="0" smtClean="0"/>
              <a:t>4.8</a:t>
            </a:r>
            <a:r>
              <a:rPr lang="zh-CN" altLang="zh-CN" sz="1800" dirty="0" smtClean="0"/>
              <a:t>升水。</a:t>
            </a:r>
            <a:endParaRPr lang="zh-CN" altLang="zh-CN" sz="1800" dirty="0" smtClean="0"/>
          </a:p>
          <a:p>
            <a:pPr>
              <a:lnSpc>
                <a:spcPct val="150000"/>
              </a:lnSpc>
              <a:buNone/>
            </a:pPr>
            <a:r>
              <a:rPr lang="zh-CN" altLang="zh-CN" sz="1800" b="1" dirty="0" smtClean="0"/>
              <a:t>（二）</a:t>
            </a:r>
            <a:r>
              <a:rPr lang="en-US" altLang="zh-CN" sz="1800" b="1" dirty="0" smtClean="0"/>
              <a:t>75%</a:t>
            </a:r>
            <a:r>
              <a:rPr lang="zh-CN" altLang="zh-CN" sz="1800" b="1" dirty="0" smtClean="0"/>
              <a:t>乙醇消毒液：直接使用。</a:t>
            </a:r>
            <a:endParaRPr lang="zh-CN" altLang="zh-CN" sz="1800" b="1" dirty="0" smtClean="0"/>
          </a:p>
          <a:p>
            <a:pPr>
              <a:lnSpc>
                <a:spcPct val="150000"/>
              </a:lnSpc>
              <a:buNone/>
            </a:pPr>
            <a:r>
              <a:rPr lang="zh-CN" altLang="zh-CN" sz="1800" b="1" dirty="0" smtClean="0"/>
              <a:t>（三）其他消毒剂</a:t>
            </a:r>
            <a:endParaRPr lang="en-US" altLang="zh-CN" sz="1800" b="1" dirty="0" smtClean="0"/>
          </a:p>
          <a:p>
            <a:pPr>
              <a:lnSpc>
                <a:spcPct val="150000"/>
              </a:lnSpc>
            </a:pPr>
            <a:r>
              <a:rPr lang="zh-CN" altLang="zh-CN" sz="1800" dirty="0" smtClean="0"/>
              <a:t>按产品标签标识以杀灭肠道致病菌的浓度进行配制和使用。</a:t>
            </a:r>
            <a:endParaRPr lang="zh-CN" altLang="zh-CN" sz="1800" dirty="0" smtClean="0"/>
          </a:p>
          <a:p>
            <a:pPr>
              <a:lnSpc>
                <a:spcPct val="150000"/>
              </a:lnSpc>
            </a:pPr>
            <a:endParaRPr lang="zh-CN" altLang="en-US" sz="1800" dirty="0"/>
          </a:p>
        </p:txBody>
      </p:sp>
      <p:sp>
        <p:nvSpPr>
          <p:cNvPr id="5" name="文本占位符 4"/>
          <p:cNvSpPr>
            <a:spLocks noGrp="1"/>
          </p:cNvSpPr>
          <p:nvPr>
            <p:ph type="body" sz="quarter" idx="10"/>
          </p:nvPr>
        </p:nvSpPr>
        <p:spPr/>
        <p:txBody>
          <a:bodyPr/>
          <a:lstStyle/>
          <a:p>
            <a:r>
              <a:rPr lang="zh-CN" altLang="en-US" b="1" dirty="0" smtClean="0"/>
              <a:t>学校消毒技术指南</a:t>
            </a:r>
            <a:endParaRPr lang="zh-CN" altLang="en-US" b="1" dirty="0" smtClean="0"/>
          </a:p>
          <a:p>
            <a:endParaRPr lang="zh-CN" altLang="en-US" b="1" dirty="0"/>
          </a:p>
        </p:txBody>
      </p:sp>
      <p:pic>
        <p:nvPicPr>
          <p:cNvPr id="20484" name="Picture 4" descr="https://ss1.bdstatic.com/70cFuXSh_Q1YnxGkpoWK1HF6hhy/it/u=2068852667,243904902&amp;fm=26&amp;gp=0.jpg"/>
          <p:cNvPicPr>
            <a:picLocks noChangeAspect="1" noChangeArrowheads="1"/>
          </p:cNvPicPr>
          <p:nvPr/>
        </p:nvPicPr>
        <p:blipFill>
          <a:blip r:embed="rId1" cstate="print">
            <a:clrChange>
              <a:clrFrom>
                <a:srgbClr val="FFFFFF"/>
              </a:clrFrom>
              <a:clrTo>
                <a:srgbClr val="FFFFFF">
                  <a:alpha val="0"/>
                </a:srgbClr>
              </a:clrTo>
            </a:clrChange>
          </a:blip>
          <a:srcRect t="18987"/>
          <a:stretch>
            <a:fillRect/>
          </a:stretch>
        </p:blipFill>
        <p:spPr bwMode="auto">
          <a:xfrm>
            <a:off x="7775575" y="1280160"/>
            <a:ext cx="2857500" cy="2314956"/>
          </a:xfrm>
          <a:prstGeom prst="rect">
            <a:avLst/>
          </a:prstGeom>
          <a:noFill/>
        </p:spPr>
      </p:pic>
      <p:pic>
        <p:nvPicPr>
          <p:cNvPr id="20486" name="Picture 6" descr="https://timgsa.baidu.com/timg?image&amp;quality=80&amp;size=b9999_10000&amp;sec=1580818107659&amp;di=b164f1c311e1e691292eaecb0fb9d676&amp;imgtype=0&amp;src=http%3A%2F%2Fpic.66zhuang.com%2Farticle%2Fpics%2Fimage%2F2015-01-26%2F3a371140f5d9f139ef30e85b2187fb0e.pn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0299319" y="845793"/>
            <a:ext cx="1209929" cy="2571778"/>
          </a:xfrm>
          <a:prstGeom prst="rect">
            <a:avLst/>
          </a:prstGeom>
          <a:noFill/>
        </p:spPr>
      </p:pic>
      <p:pic>
        <p:nvPicPr>
          <p:cNvPr id="20488" name="Picture 8" descr="https://ss0.bdstatic.com/70cFvHSh_Q1YnxGkpoWK1HF6hhy/it/u=3112206665,115637581&amp;fm=26&amp;gp=0.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8336407" y="3864864"/>
            <a:ext cx="1978025" cy="1978025"/>
          </a:xfrm>
          <a:prstGeom prst="rect">
            <a:avLst/>
          </a:prstGeom>
          <a:noFill/>
        </p:spPr>
      </p:pic>
      <p:pic>
        <p:nvPicPr>
          <p:cNvPr id="20490" name="Picture 10" descr="https://timgsa.baidu.com/timg?image&amp;quality=80&amp;size=b9999_10000&amp;sec=1580818194040&amp;di=4e0b16ba46335c3f7e9c6d869e8a2f9d&amp;imgtype=0&amp;src=http%3A%2F%2Fimg.jianke.com%2Fupload%2Fprodimage%2F201606%2F2016627162752364.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9909175" y="3584448"/>
            <a:ext cx="2170176" cy="2170176"/>
          </a:xfrm>
          <a:prstGeom prst="rect">
            <a:avLst/>
          </a:prstGeom>
          <a:noFill/>
        </p:spPr>
      </p:pic>
      <p:sp>
        <p:nvSpPr>
          <p:cNvPr id="8" name="矩形 7"/>
          <p:cNvSpPr/>
          <p:nvPr/>
        </p:nvSpPr>
        <p:spPr>
          <a:xfrm>
            <a:off x="873760" y="6306235"/>
            <a:ext cx="7244080" cy="276999"/>
          </a:xfrm>
          <a:prstGeom prst="rect">
            <a:avLst/>
          </a:prstGeom>
        </p:spPr>
        <p:txBody>
          <a:bodyPr wrap="square">
            <a:spAutoFit/>
          </a:bodyPr>
          <a:lstStyle/>
          <a:p>
            <a:r>
              <a:rPr lang="zh-CN" altLang="en-US" sz="1200" b="1" dirty="0" smtClean="0">
                <a:solidFill>
                  <a:schemeClr val="accent5"/>
                </a:solidFill>
                <a:latin typeface="微软雅黑" panose="020B0503020204020204" pitchFamily="34" charset="-122"/>
                <a:ea typeface="微软雅黑" panose="020B0503020204020204" pitchFamily="34" charset="-122"/>
              </a:rPr>
              <a:t>参考： </a:t>
            </a:r>
            <a:r>
              <a:rPr lang="en-US" altLang="zh-CN" sz="1200" b="1" dirty="0" smtClean="0">
                <a:solidFill>
                  <a:schemeClr val="accent5"/>
                </a:solidFill>
                <a:latin typeface="微软雅黑" panose="020B0503020204020204" pitchFamily="34" charset="-122"/>
                <a:ea typeface="微软雅黑" panose="020B0503020204020204" pitchFamily="34" charset="-122"/>
              </a:rPr>
              <a:t>《</a:t>
            </a:r>
            <a:r>
              <a:rPr lang="zh-CN" altLang="en-US" sz="1200" b="1" dirty="0" smtClean="0">
                <a:solidFill>
                  <a:schemeClr val="accent5"/>
                </a:solidFill>
                <a:latin typeface="微软雅黑" panose="020B0503020204020204" pitchFamily="34" charset="-122"/>
                <a:ea typeface="微软雅黑" panose="020B0503020204020204" pitchFamily="34" charset="-122"/>
              </a:rPr>
              <a:t>苏州市学校和托幼机构预防新型冠状病毒感染的肺炎疫情消毒技术指南（试行）</a:t>
            </a:r>
            <a:r>
              <a:rPr lang="en-US" altLang="zh-CN" sz="1200" b="1" dirty="0" smtClean="0">
                <a:solidFill>
                  <a:schemeClr val="accent5"/>
                </a:solidFill>
                <a:latin typeface="微软雅黑" panose="020B0503020204020204" pitchFamily="34" charset="-122"/>
                <a:ea typeface="微软雅黑" panose="020B0503020204020204" pitchFamily="34" charset="-122"/>
              </a:rPr>
              <a:t>》</a:t>
            </a:r>
            <a:endParaRPr lang="zh-CN" altLang="en-US" sz="1200" b="1" dirty="0">
              <a:solidFill>
                <a:schemeClr val="accent5"/>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idx="1"/>
          </p:nvPr>
        </p:nvSpPr>
        <p:spPr>
          <a:xfrm>
            <a:off x="1014074" y="546688"/>
            <a:ext cx="11177926" cy="3469740"/>
          </a:xfrm>
        </p:spPr>
        <p:txBody>
          <a:bodyPr/>
          <a:lstStyle/>
          <a:p>
            <a:pPr>
              <a:lnSpc>
                <a:spcPct val="150000"/>
              </a:lnSpc>
            </a:pPr>
            <a:r>
              <a:rPr lang="zh-CN" altLang="en-US" sz="2000" b="1" dirty="0" smtClean="0">
                <a:solidFill>
                  <a:srgbClr val="7030A0"/>
                </a:solidFill>
              </a:rPr>
              <a:t>消毒</a:t>
            </a:r>
            <a:r>
              <a:rPr lang="zh-CN" altLang="zh-CN" sz="2000" b="1" dirty="0" smtClean="0">
                <a:solidFill>
                  <a:srgbClr val="7030A0"/>
                </a:solidFill>
              </a:rPr>
              <a:t>人员的个人防护</a:t>
            </a:r>
            <a:endParaRPr lang="en-US" altLang="zh-CN" sz="2000" b="1" dirty="0" smtClean="0">
              <a:solidFill>
                <a:srgbClr val="7030A0"/>
              </a:solidFill>
            </a:endParaRPr>
          </a:p>
          <a:p>
            <a:pPr>
              <a:lnSpc>
                <a:spcPct val="150000"/>
              </a:lnSpc>
            </a:pPr>
            <a:r>
              <a:rPr lang="zh-CN" altLang="zh-CN" sz="1800" dirty="0" smtClean="0"/>
              <a:t>穿工作服并在外加套防水围裙，也可以穿一次性使用防护服；穿长筒胶靴；</a:t>
            </a:r>
            <a:endParaRPr lang="en-US" altLang="zh-CN" sz="1800" dirty="0" smtClean="0"/>
          </a:p>
          <a:p>
            <a:pPr>
              <a:lnSpc>
                <a:spcPct val="150000"/>
              </a:lnSpc>
            </a:pPr>
            <a:r>
              <a:rPr lang="zh-CN" altLang="zh-CN" sz="1800" dirty="0" smtClean="0"/>
              <a:t>戴一次性工作帽、一次性手套、医用外科口罩，防护眼罩。</a:t>
            </a:r>
            <a:endParaRPr lang="en-US" altLang="zh-CN" sz="1800" dirty="0" smtClean="0"/>
          </a:p>
          <a:p>
            <a:pPr>
              <a:lnSpc>
                <a:spcPct val="150000"/>
              </a:lnSpc>
            </a:pPr>
            <a:endParaRPr lang="en-US" altLang="zh-CN" sz="1000" dirty="0" smtClean="0"/>
          </a:p>
          <a:p>
            <a:pPr>
              <a:lnSpc>
                <a:spcPct val="150000"/>
              </a:lnSpc>
            </a:pPr>
            <a:r>
              <a:rPr lang="zh-CN" altLang="en-US" sz="2000" b="1" dirty="0" smtClean="0">
                <a:solidFill>
                  <a:srgbClr val="7030A0"/>
                </a:solidFill>
              </a:rPr>
              <a:t>其他</a:t>
            </a:r>
            <a:r>
              <a:rPr lang="zh-CN" altLang="zh-CN" sz="2000" b="1" dirty="0" smtClean="0">
                <a:solidFill>
                  <a:srgbClr val="7030A0"/>
                </a:solidFill>
              </a:rPr>
              <a:t>注意事项</a:t>
            </a:r>
            <a:endParaRPr lang="zh-CN" altLang="zh-CN" sz="2000" b="1" dirty="0" smtClean="0">
              <a:solidFill>
                <a:srgbClr val="7030A0"/>
              </a:solidFill>
            </a:endParaRPr>
          </a:p>
          <a:p>
            <a:pPr>
              <a:lnSpc>
                <a:spcPct val="150000"/>
              </a:lnSpc>
            </a:pPr>
            <a:r>
              <a:rPr lang="zh-CN" altLang="en-US" sz="1800" b="1" dirty="0" smtClean="0">
                <a:solidFill>
                  <a:srgbClr val="C00000"/>
                </a:solidFill>
              </a:rPr>
              <a:t>做好消毒记录</a:t>
            </a:r>
            <a:endParaRPr lang="en-US" altLang="zh-CN" sz="1800" b="1" dirty="0" smtClean="0">
              <a:solidFill>
                <a:srgbClr val="C00000"/>
              </a:solidFill>
            </a:endParaRPr>
          </a:p>
          <a:p>
            <a:pPr>
              <a:lnSpc>
                <a:spcPct val="150000"/>
              </a:lnSpc>
            </a:pPr>
            <a:r>
              <a:rPr lang="zh-CN" altLang="zh-CN" sz="1800" dirty="0" smtClean="0"/>
              <a:t>不必对室外环境（包括空气）开展大面积消毒。</a:t>
            </a:r>
            <a:endParaRPr lang="zh-CN" altLang="zh-CN" sz="1800" dirty="0" smtClean="0"/>
          </a:p>
          <a:p>
            <a:pPr>
              <a:lnSpc>
                <a:spcPct val="150000"/>
              </a:lnSpc>
            </a:pPr>
            <a:r>
              <a:rPr lang="zh-CN" altLang="zh-CN" sz="1800" b="1" dirty="0" smtClean="0"/>
              <a:t>含氯消毒液要用冷水配制，且</a:t>
            </a:r>
            <a:r>
              <a:rPr lang="zh-CN" altLang="zh-CN" sz="1800" b="1" dirty="0" smtClean="0">
                <a:solidFill>
                  <a:srgbClr val="C00000"/>
                </a:solidFill>
              </a:rPr>
              <a:t>临用现配</a:t>
            </a:r>
            <a:r>
              <a:rPr lang="zh-CN" altLang="zh-CN" sz="1800" dirty="0" smtClean="0"/>
              <a:t>。</a:t>
            </a:r>
            <a:endParaRPr lang="zh-CN" altLang="zh-CN" sz="1800" dirty="0" smtClean="0"/>
          </a:p>
          <a:p>
            <a:pPr>
              <a:lnSpc>
                <a:spcPct val="150000"/>
              </a:lnSpc>
            </a:pPr>
            <a:r>
              <a:rPr lang="zh-CN" altLang="zh-CN" sz="1800" dirty="0" smtClean="0"/>
              <a:t>含氯消毒剂有皮肤黏膜刺激性，配置和使用时建议佩戴口罩和手套，儿童请勿触碰。</a:t>
            </a:r>
            <a:endParaRPr lang="zh-CN" altLang="zh-CN" sz="1800" dirty="0" smtClean="0"/>
          </a:p>
          <a:p>
            <a:pPr>
              <a:lnSpc>
                <a:spcPct val="150000"/>
              </a:lnSpc>
            </a:pPr>
            <a:r>
              <a:rPr lang="zh-CN" altLang="zh-CN" sz="1800" b="1" dirty="0" smtClean="0"/>
              <a:t>乙醇消毒液使用应远离火源。</a:t>
            </a:r>
            <a:endParaRPr lang="zh-CN" altLang="zh-CN" sz="1800" b="1" dirty="0" smtClean="0"/>
          </a:p>
          <a:p>
            <a:pPr>
              <a:lnSpc>
                <a:spcPct val="150000"/>
              </a:lnSpc>
            </a:pPr>
            <a:r>
              <a:rPr lang="zh-CN" altLang="zh-CN" sz="1800" dirty="0" smtClean="0"/>
              <a:t>紫外线灯的使用一定是在无人状况下。</a:t>
            </a:r>
            <a:endParaRPr lang="zh-CN" altLang="zh-CN" sz="1800" dirty="0" smtClean="0"/>
          </a:p>
          <a:p>
            <a:pPr>
              <a:lnSpc>
                <a:spcPct val="150000"/>
              </a:lnSpc>
            </a:pPr>
            <a:endParaRPr lang="zh-CN" altLang="zh-CN" sz="1800" b="1" dirty="0" smtClean="0"/>
          </a:p>
          <a:p>
            <a:pPr>
              <a:lnSpc>
                <a:spcPct val="150000"/>
              </a:lnSpc>
              <a:buNone/>
            </a:pPr>
            <a:endParaRPr lang="zh-CN" altLang="en-US" sz="1800" dirty="0"/>
          </a:p>
        </p:txBody>
      </p:sp>
      <p:sp>
        <p:nvSpPr>
          <p:cNvPr id="5" name="文本占位符 4"/>
          <p:cNvSpPr>
            <a:spLocks noGrp="1"/>
          </p:cNvSpPr>
          <p:nvPr>
            <p:ph type="body" sz="quarter" idx="10"/>
          </p:nvPr>
        </p:nvSpPr>
        <p:spPr/>
        <p:txBody>
          <a:bodyPr/>
          <a:lstStyle/>
          <a:p>
            <a:r>
              <a:rPr lang="zh-CN" altLang="en-US" b="1" dirty="0" smtClean="0"/>
              <a:t>学校消毒技术指南</a:t>
            </a:r>
            <a:endParaRPr lang="zh-CN" altLang="en-US" b="1" dirty="0" smtClean="0"/>
          </a:p>
          <a:p>
            <a:endParaRPr lang="zh-CN" altLang="en-US" b="1" dirty="0"/>
          </a:p>
        </p:txBody>
      </p:sp>
      <p:sp>
        <p:nvSpPr>
          <p:cNvPr id="6" name="矩形 5"/>
          <p:cNvSpPr/>
          <p:nvPr/>
        </p:nvSpPr>
        <p:spPr>
          <a:xfrm>
            <a:off x="873760" y="6349415"/>
            <a:ext cx="7244080" cy="276999"/>
          </a:xfrm>
          <a:prstGeom prst="rect">
            <a:avLst/>
          </a:prstGeom>
        </p:spPr>
        <p:txBody>
          <a:bodyPr wrap="square">
            <a:spAutoFit/>
          </a:bodyPr>
          <a:lstStyle/>
          <a:p>
            <a:r>
              <a:rPr lang="zh-CN" altLang="en-US" sz="1200" b="1" dirty="0" smtClean="0">
                <a:solidFill>
                  <a:schemeClr val="accent5"/>
                </a:solidFill>
                <a:latin typeface="微软雅黑" panose="020B0503020204020204" pitchFamily="34" charset="-122"/>
                <a:ea typeface="微软雅黑" panose="020B0503020204020204" pitchFamily="34" charset="-122"/>
              </a:rPr>
              <a:t>参考： </a:t>
            </a:r>
            <a:r>
              <a:rPr lang="en-US" altLang="zh-CN" sz="1200" b="1" dirty="0" smtClean="0">
                <a:solidFill>
                  <a:schemeClr val="accent5"/>
                </a:solidFill>
                <a:latin typeface="微软雅黑" panose="020B0503020204020204" pitchFamily="34" charset="-122"/>
                <a:ea typeface="微软雅黑" panose="020B0503020204020204" pitchFamily="34" charset="-122"/>
              </a:rPr>
              <a:t>《</a:t>
            </a:r>
            <a:r>
              <a:rPr lang="zh-CN" altLang="en-US" sz="1200" b="1" dirty="0" smtClean="0">
                <a:solidFill>
                  <a:schemeClr val="accent5"/>
                </a:solidFill>
                <a:latin typeface="微软雅黑" panose="020B0503020204020204" pitchFamily="34" charset="-122"/>
                <a:ea typeface="微软雅黑" panose="020B0503020204020204" pitchFamily="34" charset="-122"/>
              </a:rPr>
              <a:t>苏州市学校和托幼机构预防新型冠状病毒感染的肺炎疫情消毒技术指南（试行）</a:t>
            </a:r>
            <a:r>
              <a:rPr lang="en-US" altLang="zh-CN" sz="1200" b="1" dirty="0" smtClean="0">
                <a:solidFill>
                  <a:schemeClr val="accent5"/>
                </a:solidFill>
                <a:latin typeface="微软雅黑" panose="020B0503020204020204" pitchFamily="34" charset="-122"/>
                <a:ea typeface="微软雅黑" panose="020B0503020204020204" pitchFamily="34" charset="-122"/>
              </a:rPr>
              <a:t>》</a:t>
            </a:r>
            <a:endParaRPr lang="zh-CN" altLang="en-US" sz="1200" b="1" dirty="0">
              <a:solidFill>
                <a:schemeClr val="accent5"/>
              </a:solidFill>
              <a:latin typeface="微软雅黑" panose="020B0503020204020204" pitchFamily="34" charset="-122"/>
              <a:ea typeface="微软雅黑" panose="020B0503020204020204" pitchFamily="34" charset="-122"/>
            </a:endParaRPr>
          </a:p>
        </p:txBody>
      </p:sp>
      <p:sp>
        <p:nvSpPr>
          <p:cNvPr id="7" name="动作按钮: 上一张 6">
            <a:hlinkClick r:id="rId1" action="ppaction://hlinksldjump" highlightClick="1"/>
          </p:cNvPr>
          <p:cNvSpPr/>
          <p:nvPr/>
        </p:nvSpPr>
        <p:spPr>
          <a:xfrm>
            <a:off x="11724640" y="6187440"/>
            <a:ext cx="467360" cy="3556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idx="1"/>
          </p:nvPr>
        </p:nvSpPr>
        <p:spPr>
          <a:xfrm>
            <a:off x="668765" y="1621536"/>
            <a:ext cx="4366531" cy="1402080"/>
          </a:xfrm>
        </p:spPr>
        <p:txBody>
          <a:bodyPr/>
          <a:lstStyle/>
          <a:p>
            <a:pPr>
              <a:lnSpc>
                <a:spcPct val="150000"/>
              </a:lnSpc>
              <a:buNone/>
            </a:pPr>
            <a:r>
              <a:rPr lang="zh-CN" altLang="en-US" sz="2800" b="1" dirty="0" smtClean="0">
                <a:solidFill>
                  <a:schemeClr val="accent5"/>
                </a:solidFill>
              </a:rPr>
              <a:t>一、呼吸防护：佩戴口罩</a:t>
            </a:r>
            <a:endParaRPr lang="en-US" altLang="zh-CN" sz="2800" b="1" dirty="0" smtClean="0">
              <a:solidFill>
                <a:schemeClr val="accent5"/>
              </a:solidFill>
            </a:endParaRPr>
          </a:p>
        </p:txBody>
      </p:sp>
      <p:sp>
        <p:nvSpPr>
          <p:cNvPr id="5" name="文本占位符 4"/>
          <p:cNvSpPr>
            <a:spLocks noGrp="1"/>
          </p:cNvSpPr>
          <p:nvPr>
            <p:ph type="body" sz="quarter" idx="10"/>
          </p:nvPr>
        </p:nvSpPr>
        <p:spPr/>
        <p:txBody>
          <a:bodyPr/>
          <a:lstStyle/>
          <a:p>
            <a:r>
              <a:rPr lang="zh-CN" altLang="en-US" b="1" dirty="0" smtClean="0"/>
              <a:t>学校工作人员的自我防护</a:t>
            </a:r>
            <a:endParaRPr lang="zh-CN" altLang="en-US" b="1" dirty="0"/>
          </a:p>
        </p:txBody>
      </p:sp>
      <p:pic>
        <p:nvPicPr>
          <p:cNvPr id="2051" name="Picture 3"/>
          <p:cNvPicPr>
            <a:picLocks noChangeAspect="1" noChangeArrowheads="1"/>
          </p:cNvPicPr>
          <p:nvPr/>
        </p:nvPicPr>
        <p:blipFill>
          <a:blip r:embed="rId1" cstate="print"/>
          <a:srcRect/>
          <a:stretch>
            <a:fillRect/>
          </a:stretch>
        </p:blipFill>
        <p:spPr bwMode="auto">
          <a:xfrm>
            <a:off x="5041773" y="593217"/>
            <a:ext cx="6838950" cy="2647950"/>
          </a:xfrm>
          <a:prstGeom prst="rect">
            <a:avLst/>
          </a:prstGeom>
          <a:noFill/>
          <a:ln w="9525">
            <a:noFill/>
            <a:miter lim="800000"/>
            <a:headEnd/>
            <a:tailEnd/>
          </a:ln>
        </p:spPr>
      </p:pic>
      <p:pic>
        <p:nvPicPr>
          <p:cNvPr id="2052" name="Picture 4"/>
          <p:cNvPicPr>
            <a:picLocks noChangeAspect="1" noChangeArrowheads="1"/>
          </p:cNvPicPr>
          <p:nvPr/>
        </p:nvPicPr>
        <p:blipFill>
          <a:blip r:embed="rId2" cstate="print"/>
          <a:srcRect/>
          <a:stretch>
            <a:fillRect/>
          </a:stretch>
        </p:blipFill>
        <p:spPr bwMode="auto">
          <a:xfrm>
            <a:off x="5368481" y="3221927"/>
            <a:ext cx="6429375" cy="828675"/>
          </a:xfrm>
          <a:prstGeom prst="rect">
            <a:avLst/>
          </a:prstGeom>
          <a:noFill/>
          <a:ln w="9525">
            <a:noFill/>
            <a:miter lim="800000"/>
            <a:headEnd/>
            <a:tailEnd/>
          </a:ln>
        </p:spPr>
      </p:pic>
      <p:pic>
        <p:nvPicPr>
          <p:cNvPr id="2053" name="Picture 5"/>
          <p:cNvPicPr>
            <a:picLocks noChangeAspect="1" noChangeArrowheads="1"/>
          </p:cNvPicPr>
          <p:nvPr/>
        </p:nvPicPr>
        <p:blipFill>
          <a:blip r:embed="rId3" cstate="print"/>
          <a:srcRect/>
          <a:stretch>
            <a:fillRect/>
          </a:stretch>
        </p:blipFill>
        <p:spPr bwMode="auto">
          <a:xfrm>
            <a:off x="5380673" y="3948684"/>
            <a:ext cx="6429375" cy="838200"/>
          </a:xfrm>
          <a:prstGeom prst="rect">
            <a:avLst/>
          </a:prstGeom>
          <a:noFill/>
          <a:ln w="9525">
            <a:noFill/>
            <a:miter lim="800000"/>
            <a:headEnd/>
            <a:tailEnd/>
          </a:ln>
        </p:spPr>
      </p:pic>
      <p:pic>
        <p:nvPicPr>
          <p:cNvPr id="2055" name="Picture 7"/>
          <p:cNvPicPr>
            <a:picLocks noChangeAspect="1" noChangeArrowheads="1"/>
          </p:cNvPicPr>
          <p:nvPr/>
        </p:nvPicPr>
        <p:blipFill>
          <a:blip r:embed="rId4" cstate="print"/>
          <a:srcRect t="30049"/>
          <a:stretch>
            <a:fillRect/>
          </a:stretch>
        </p:blipFill>
        <p:spPr bwMode="auto">
          <a:xfrm>
            <a:off x="5400294" y="4706112"/>
            <a:ext cx="6438900" cy="1079373"/>
          </a:xfrm>
          <a:prstGeom prst="rect">
            <a:avLst/>
          </a:prstGeom>
          <a:noFill/>
          <a:ln w="9525">
            <a:noFill/>
            <a:miter lim="800000"/>
            <a:headEnd/>
            <a:tailEnd/>
          </a:ln>
        </p:spPr>
      </p:pic>
      <p:pic>
        <p:nvPicPr>
          <p:cNvPr id="2057" name="Picture 9"/>
          <p:cNvPicPr>
            <a:picLocks noChangeAspect="1" noChangeArrowheads="1"/>
          </p:cNvPicPr>
          <p:nvPr/>
        </p:nvPicPr>
        <p:blipFill>
          <a:blip r:embed="rId5" cstate="print"/>
          <a:srcRect/>
          <a:stretch>
            <a:fillRect/>
          </a:stretch>
        </p:blipFill>
        <p:spPr bwMode="auto">
          <a:xfrm>
            <a:off x="5342573" y="5713476"/>
            <a:ext cx="6505575" cy="381000"/>
          </a:xfrm>
          <a:prstGeom prst="rect">
            <a:avLst/>
          </a:prstGeom>
          <a:noFill/>
          <a:ln w="9525">
            <a:noFill/>
            <a:miter lim="800000"/>
            <a:headEnd/>
            <a:tailEnd/>
          </a:ln>
        </p:spPr>
      </p:pic>
      <p:sp>
        <p:nvSpPr>
          <p:cNvPr id="19" name="矩形 18"/>
          <p:cNvSpPr/>
          <p:nvPr/>
        </p:nvSpPr>
        <p:spPr>
          <a:xfrm>
            <a:off x="743712" y="3243072"/>
            <a:ext cx="4681728" cy="74371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1600" b="1" dirty="0" smtClean="0">
                <a:solidFill>
                  <a:schemeClr val="tx1"/>
                </a:solidFill>
                <a:latin typeface="微软雅黑" panose="020B0503020204020204" pitchFamily="34" charset="-122"/>
                <a:ea typeface="微软雅黑" panose="020B0503020204020204" pitchFamily="34" charset="-122"/>
              </a:rPr>
              <a:t>卫生室、保健室老师（中等风险）</a:t>
            </a:r>
            <a:endParaRPr lang="en-US" altLang="zh-CN" sz="1600" b="1" dirty="0" smtClean="0">
              <a:solidFill>
                <a:schemeClr val="tx1"/>
              </a:solidFill>
              <a:latin typeface="微软雅黑" panose="020B0503020204020204" pitchFamily="34" charset="-122"/>
              <a:ea typeface="微软雅黑" panose="020B0503020204020204" pitchFamily="34" charset="-122"/>
            </a:endParaRPr>
          </a:p>
        </p:txBody>
      </p:sp>
      <p:sp>
        <p:nvSpPr>
          <p:cNvPr id="20" name="矩形 19"/>
          <p:cNvSpPr/>
          <p:nvPr/>
        </p:nvSpPr>
        <p:spPr>
          <a:xfrm>
            <a:off x="731520" y="3980688"/>
            <a:ext cx="4687824" cy="79857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tLang="zh-CN" sz="1600" b="1" dirty="0" smtClean="0">
              <a:solidFill>
                <a:schemeClr val="tx1"/>
              </a:solidFill>
              <a:latin typeface="微软雅黑" panose="020B0503020204020204" pitchFamily="34" charset="-122"/>
              <a:ea typeface="微软雅黑" panose="020B0503020204020204" pitchFamily="34" charset="-122"/>
            </a:endParaRPr>
          </a:p>
          <a:p>
            <a:pPr algn="ctr">
              <a:lnSpc>
                <a:spcPct val="150000"/>
              </a:lnSpc>
            </a:pPr>
            <a:r>
              <a:rPr lang="zh-CN" altLang="en-US" sz="1600" b="1" dirty="0" smtClean="0">
                <a:solidFill>
                  <a:schemeClr val="tx1"/>
                </a:solidFill>
                <a:latin typeface="微软雅黑" panose="020B0503020204020204" pitchFamily="34" charset="-122"/>
                <a:ea typeface="微软雅黑" panose="020B0503020204020204" pitchFamily="34" charset="-122"/>
              </a:rPr>
              <a:t>集中观察场所的密接管理人员（中等风险）</a:t>
            </a:r>
            <a:endParaRPr lang="zh-CN" altLang="en-US" sz="1600" b="1" dirty="0" smtClean="0">
              <a:solidFill>
                <a:schemeClr val="tx1"/>
              </a:solidFill>
              <a:latin typeface="微软雅黑" panose="020B0503020204020204" pitchFamily="34" charset="-122"/>
              <a:ea typeface="微软雅黑" panose="020B0503020204020204" pitchFamily="34" charset="-122"/>
            </a:endParaRPr>
          </a:p>
          <a:p>
            <a:pPr algn="ctr">
              <a:lnSpc>
                <a:spcPct val="150000"/>
              </a:lnSpc>
            </a:pPr>
            <a:endParaRPr lang="en-US" altLang="zh-CN" sz="1600" b="1" dirty="0" smtClean="0">
              <a:solidFill>
                <a:schemeClr val="tx1"/>
              </a:solidFill>
              <a:latin typeface="微软雅黑" panose="020B0503020204020204" pitchFamily="34" charset="-122"/>
              <a:ea typeface="微软雅黑" panose="020B0503020204020204" pitchFamily="34" charset="-122"/>
            </a:endParaRPr>
          </a:p>
        </p:txBody>
      </p:sp>
      <p:sp>
        <p:nvSpPr>
          <p:cNvPr id="21" name="矩形 20"/>
          <p:cNvSpPr/>
          <p:nvPr/>
        </p:nvSpPr>
        <p:spPr>
          <a:xfrm>
            <a:off x="731520" y="4767072"/>
            <a:ext cx="4681728" cy="9753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tLang="zh-CN" sz="1600" b="1" dirty="0" smtClean="0">
              <a:solidFill>
                <a:schemeClr val="tx1"/>
              </a:solidFill>
              <a:latin typeface="微软雅黑" panose="020B0503020204020204" pitchFamily="34" charset="-122"/>
              <a:ea typeface="微软雅黑" panose="020B0503020204020204" pitchFamily="34" charset="-122"/>
            </a:endParaRPr>
          </a:p>
          <a:p>
            <a:pPr algn="ctr">
              <a:lnSpc>
                <a:spcPct val="150000"/>
              </a:lnSpc>
            </a:pPr>
            <a:r>
              <a:rPr lang="zh-CN" altLang="en-US" sz="1600" b="1" dirty="0" smtClean="0">
                <a:solidFill>
                  <a:schemeClr val="tx1"/>
                </a:solidFill>
                <a:latin typeface="微软雅黑" panose="020B0503020204020204" pitchFamily="34" charset="-122"/>
                <a:ea typeface="微软雅黑" panose="020B0503020204020204" pitchFamily="34" charset="-122"/>
              </a:rPr>
              <a:t>室内活动的学生、教职工（较低风险）</a:t>
            </a:r>
            <a:endParaRPr lang="zh-CN" altLang="en-US" sz="1600" b="1" dirty="0" smtClean="0">
              <a:solidFill>
                <a:schemeClr val="tx1"/>
              </a:solidFill>
              <a:latin typeface="微软雅黑" panose="020B0503020204020204" pitchFamily="34" charset="-122"/>
              <a:ea typeface="微软雅黑" panose="020B0503020204020204" pitchFamily="34" charset="-122"/>
            </a:endParaRPr>
          </a:p>
          <a:p>
            <a:pPr algn="ctr">
              <a:lnSpc>
                <a:spcPct val="150000"/>
              </a:lnSpc>
            </a:pPr>
            <a:endParaRPr lang="en-US" altLang="zh-CN" sz="1600" b="1" dirty="0" smtClean="0">
              <a:solidFill>
                <a:schemeClr val="tx1"/>
              </a:solidFill>
              <a:latin typeface="微软雅黑" panose="020B0503020204020204" pitchFamily="34" charset="-122"/>
              <a:ea typeface="微软雅黑" panose="020B0503020204020204" pitchFamily="34" charset="-122"/>
            </a:endParaRPr>
          </a:p>
        </p:txBody>
      </p:sp>
      <p:sp>
        <p:nvSpPr>
          <p:cNvPr id="22" name="矩形 21"/>
          <p:cNvSpPr/>
          <p:nvPr/>
        </p:nvSpPr>
        <p:spPr>
          <a:xfrm>
            <a:off x="731520" y="5730240"/>
            <a:ext cx="4706112" cy="68275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1600" b="1" dirty="0" smtClean="0">
                <a:solidFill>
                  <a:schemeClr val="tx1"/>
                </a:solidFill>
                <a:latin typeface="微软雅黑" panose="020B0503020204020204" pitchFamily="34" charset="-122"/>
                <a:ea typeface="微软雅黑" panose="020B0503020204020204" pitchFamily="34" charset="-122"/>
              </a:rPr>
              <a:t>户外活动（包括空旷场所</a:t>
            </a:r>
            <a:r>
              <a:rPr lang="en-US" altLang="zh-CN" sz="1600" b="1" dirty="0" smtClean="0">
                <a:solidFill>
                  <a:schemeClr val="tx1"/>
                </a:solidFill>
                <a:latin typeface="微软雅黑" panose="020B0503020204020204" pitchFamily="34" charset="-122"/>
                <a:ea typeface="微软雅黑" panose="020B0503020204020204" pitchFamily="34" charset="-122"/>
              </a:rPr>
              <a:t>/</a:t>
            </a:r>
            <a:r>
              <a:rPr lang="zh-CN" altLang="en-US" sz="1600" b="1" dirty="0" smtClean="0">
                <a:solidFill>
                  <a:schemeClr val="tx1"/>
                </a:solidFill>
                <a:latin typeface="微软雅黑" panose="020B0503020204020204" pitchFamily="34" charset="-122"/>
                <a:ea typeface="微软雅黑" panose="020B0503020204020204" pitchFamily="34" charset="-122"/>
              </a:rPr>
              <a:t>场地）</a:t>
            </a:r>
            <a:endParaRPr lang="en-US" altLang="zh-CN" sz="1600" b="1" dirty="0" smtClean="0">
              <a:solidFill>
                <a:schemeClr val="tx1"/>
              </a:solidFill>
              <a:latin typeface="微软雅黑" panose="020B0503020204020204" pitchFamily="34" charset="-122"/>
              <a:ea typeface="微软雅黑" panose="020B0503020204020204" pitchFamily="34" charset="-122"/>
            </a:endParaRPr>
          </a:p>
          <a:p>
            <a:pPr algn="ctr">
              <a:lnSpc>
                <a:spcPct val="150000"/>
              </a:lnSpc>
            </a:pPr>
            <a:r>
              <a:rPr lang="zh-CN" altLang="en-US" sz="1600" b="1" dirty="0" smtClean="0">
                <a:solidFill>
                  <a:schemeClr val="tx1"/>
                </a:solidFill>
                <a:latin typeface="微软雅黑" panose="020B0503020204020204" pitchFamily="34" charset="-122"/>
                <a:ea typeface="微软雅黑" panose="020B0503020204020204" pitchFamily="34" charset="-122"/>
              </a:rPr>
              <a:t>的学生、教职工（低风险）</a:t>
            </a:r>
            <a:endParaRPr lang="zh-CN" altLang="en-US" sz="1600" b="1" dirty="0" smtClean="0">
              <a:solidFill>
                <a:schemeClr val="tx1"/>
              </a:solidFill>
              <a:latin typeface="微软雅黑" panose="020B0503020204020204" pitchFamily="34" charset="-122"/>
              <a:ea typeface="微软雅黑" panose="020B0503020204020204" pitchFamily="34" charset="-122"/>
            </a:endParaRPr>
          </a:p>
        </p:txBody>
      </p:sp>
      <p:sp>
        <p:nvSpPr>
          <p:cNvPr id="23" name="右箭头 22"/>
          <p:cNvSpPr/>
          <p:nvPr/>
        </p:nvSpPr>
        <p:spPr>
          <a:xfrm>
            <a:off x="5035296" y="3584448"/>
            <a:ext cx="280416" cy="1219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右箭头 23"/>
          <p:cNvSpPr/>
          <p:nvPr/>
        </p:nvSpPr>
        <p:spPr>
          <a:xfrm>
            <a:off x="5041392" y="4322064"/>
            <a:ext cx="280416" cy="1219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右箭头 24"/>
          <p:cNvSpPr/>
          <p:nvPr/>
        </p:nvSpPr>
        <p:spPr>
          <a:xfrm>
            <a:off x="5041392" y="5187696"/>
            <a:ext cx="280416" cy="1219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右箭头 25"/>
          <p:cNvSpPr/>
          <p:nvPr/>
        </p:nvSpPr>
        <p:spPr>
          <a:xfrm>
            <a:off x="5059680" y="5852160"/>
            <a:ext cx="280416" cy="1219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5449824" y="6202603"/>
            <a:ext cx="6096000" cy="307777"/>
          </a:xfrm>
          <a:prstGeom prst="rect">
            <a:avLst/>
          </a:prstGeom>
        </p:spPr>
        <p:txBody>
          <a:bodyPr>
            <a:spAutoFit/>
          </a:bodyPr>
          <a:lstStyle/>
          <a:p>
            <a:r>
              <a:rPr lang="zh-CN" altLang="en-US" sz="1400" b="1" dirty="0" smtClean="0">
                <a:solidFill>
                  <a:schemeClr val="accent5"/>
                </a:solidFill>
                <a:latin typeface="微软雅黑" panose="020B0503020204020204" pitchFamily="34" charset="-122"/>
                <a:ea typeface="微软雅黑" panose="020B0503020204020204" pitchFamily="34" charset="-122"/>
              </a:rPr>
              <a:t>参考： </a:t>
            </a:r>
            <a:r>
              <a:rPr lang="en-US" altLang="zh-CN" sz="1400" b="1" dirty="0" smtClean="0">
                <a:solidFill>
                  <a:schemeClr val="accent5"/>
                </a:solidFill>
                <a:latin typeface="微软雅黑" panose="020B0503020204020204" pitchFamily="34" charset="-122"/>
                <a:ea typeface="微软雅黑" panose="020B0503020204020204" pitchFamily="34" charset="-122"/>
              </a:rPr>
              <a:t>《</a:t>
            </a:r>
            <a:r>
              <a:rPr lang="zh-CN" altLang="en-US" sz="1400" b="1" dirty="0" smtClean="0">
                <a:solidFill>
                  <a:schemeClr val="accent5"/>
                </a:solidFill>
                <a:latin typeface="微软雅黑" panose="020B0503020204020204" pitchFamily="34" charset="-122"/>
                <a:ea typeface="微软雅黑" panose="020B0503020204020204" pitchFamily="34" charset="-122"/>
              </a:rPr>
              <a:t>不同人群预防新型冠状病毒感染口罩选择和使用技术指引</a:t>
            </a:r>
            <a:r>
              <a:rPr lang="en-US" altLang="zh-CN" sz="1400" b="1" dirty="0" smtClean="0">
                <a:solidFill>
                  <a:schemeClr val="accent5"/>
                </a:solidFill>
                <a:latin typeface="微软雅黑" panose="020B0503020204020204" pitchFamily="34" charset="-122"/>
                <a:ea typeface="微软雅黑" panose="020B0503020204020204" pitchFamily="34" charset="-122"/>
              </a:rPr>
              <a:t>》</a:t>
            </a:r>
            <a:endParaRPr lang="en-US" altLang="zh-CN" sz="1400" b="1" dirty="0">
              <a:solidFill>
                <a:schemeClr val="accent5"/>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idx="1"/>
          </p:nvPr>
        </p:nvSpPr>
        <p:spPr>
          <a:xfrm>
            <a:off x="668765" y="1251120"/>
            <a:ext cx="10515600" cy="4351338"/>
          </a:xfrm>
        </p:spPr>
        <p:txBody>
          <a:bodyPr/>
          <a:lstStyle/>
          <a:p>
            <a:pPr>
              <a:lnSpc>
                <a:spcPct val="150000"/>
              </a:lnSpc>
              <a:buNone/>
            </a:pPr>
            <a:r>
              <a:rPr lang="zh-CN" altLang="en-US" sz="2800" b="1" dirty="0" smtClean="0">
                <a:solidFill>
                  <a:schemeClr val="accent5"/>
                </a:solidFill>
              </a:rPr>
              <a:t>一、呼吸防护：佩戴口罩</a:t>
            </a:r>
            <a:endParaRPr lang="en-US" altLang="zh-CN" sz="2800" b="1" dirty="0" smtClean="0">
              <a:solidFill>
                <a:schemeClr val="accent5"/>
              </a:solidFill>
            </a:endParaRPr>
          </a:p>
          <a:p>
            <a:pPr>
              <a:lnSpc>
                <a:spcPct val="150000"/>
              </a:lnSpc>
            </a:pPr>
            <a:r>
              <a:rPr lang="zh-CN" altLang="en-US" b="1" dirty="0" smtClean="0"/>
              <a:t>正确佩戴方法</a:t>
            </a:r>
            <a:endParaRPr lang="en-US" altLang="zh-CN" b="1" dirty="0" smtClean="0"/>
          </a:p>
          <a:p>
            <a:pPr lvl="1">
              <a:lnSpc>
                <a:spcPct val="150000"/>
              </a:lnSpc>
            </a:pPr>
            <a:r>
              <a:rPr lang="zh-CN" altLang="en-US" b="1" dirty="0" smtClean="0">
                <a:solidFill>
                  <a:srgbClr val="C00000"/>
                </a:solidFill>
              </a:rPr>
              <a:t>佩戴前洗手</a:t>
            </a:r>
            <a:endParaRPr lang="en-US" altLang="zh-CN" b="1" dirty="0" smtClean="0">
              <a:solidFill>
                <a:srgbClr val="C00000"/>
              </a:solidFill>
            </a:endParaRPr>
          </a:p>
          <a:p>
            <a:pPr lvl="1">
              <a:lnSpc>
                <a:spcPct val="150000"/>
              </a:lnSpc>
            </a:pPr>
            <a:r>
              <a:rPr lang="zh-CN" altLang="en-US" b="1" dirty="0" smtClean="0">
                <a:solidFill>
                  <a:srgbClr val="C00000"/>
                </a:solidFill>
              </a:rPr>
              <a:t>鼻夹侧朝上，深色面朝外</a:t>
            </a:r>
            <a:endParaRPr lang="en-US" altLang="zh-CN" b="1" dirty="0" smtClean="0">
              <a:solidFill>
                <a:srgbClr val="C00000"/>
              </a:solidFill>
            </a:endParaRPr>
          </a:p>
          <a:p>
            <a:pPr lvl="1">
              <a:lnSpc>
                <a:spcPct val="150000"/>
              </a:lnSpc>
            </a:pPr>
            <a:r>
              <a:rPr lang="zh-CN" altLang="en-US" dirty="0" smtClean="0"/>
              <a:t>上下拉开褶皱，使口罩覆盖口、鼻、下颌</a:t>
            </a:r>
            <a:endParaRPr lang="en-US" altLang="zh-CN" dirty="0" smtClean="0"/>
          </a:p>
          <a:p>
            <a:pPr lvl="1">
              <a:lnSpc>
                <a:spcPct val="150000"/>
              </a:lnSpc>
            </a:pPr>
            <a:r>
              <a:rPr lang="zh-CN" altLang="en-US" dirty="0" smtClean="0"/>
              <a:t>将双手指尖沿着鼻梁金属条，由中间向两边、慢慢向内按压，直至紧贴鼻梁</a:t>
            </a:r>
            <a:endParaRPr lang="en-US" altLang="zh-CN" dirty="0" smtClean="0"/>
          </a:p>
          <a:p>
            <a:pPr lvl="1">
              <a:lnSpc>
                <a:spcPct val="150000"/>
              </a:lnSpc>
            </a:pPr>
            <a:r>
              <a:rPr lang="zh-CN" altLang="en-US" dirty="0" smtClean="0"/>
              <a:t>适当调整口罩，使口罩周边充分贴合面部</a:t>
            </a:r>
            <a:endParaRPr lang="en-US" altLang="zh-CN" dirty="0" smtClean="0"/>
          </a:p>
          <a:p>
            <a:pPr>
              <a:lnSpc>
                <a:spcPct val="150000"/>
              </a:lnSpc>
            </a:pPr>
            <a:endParaRPr lang="en-US" altLang="zh-CN" dirty="0" smtClean="0"/>
          </a:p>
          <a:p>
            <a:pPr>
              <a:lnSpc>
                <a:spcPct val="150000"/>
              </a:lnSpc>
            </a:pPr>
            <a:endParaRPr lang="zh-CN" altLang="en-US" dirty="0"/>
          </a:p>
        </p:txBody>
      </p:sp>
      <p:sp>
        <p:nvSpPr>
          <p:cNvPr id="5" name="文本占位符 4"/>
          <p:cNvSpPr>
            <a:spLocks noGrp="1"/>
          </p:cNvSpPr>
          <p:nvPr>
            <p:ph type="body" sz="quarter" idx="10"/>
          </p:nvPr>
        </p:nvSpPr>
        <p:spPr/>
        <p:txBody>
          <a:bodyPr/>
          <a:lstStyle/>
          <a:p>
            <a:r>
              <a:rPr lang="zh-CN" altLang="en-US" b="1" dirty="0" smtClean="0"/>
              <a:t>学校工作人员的自我防护</a:t>
            </a:r>
            <a:endParaRPr lang="zh-CN" altLang="en-US" b="1" dirty="0"/>
          </a:p>
        </p:txBody>
      </p:sp>
      <p:pic>
        <p:nvPicPr>
          <p:cNvPr id="3075" name="Picture 3"/>
          <p:cNvPicPr>
            <a:picLocks noChangeAspect="1" noChangeArrowheads="1"/>
          </p:cNvPicPr>
          <p:nvPr/>
        </p:nvPicPr>
        <p:blipFill>
          <a:blip r:embed="rId1" cstate="print"/>
          <a:srcRect/>
          <a:stretch>
            <a:fillRect/>
          </a:stretch>
        </p:blipFill>
        <p:spPr bwMode="auto">
          <a:xfrm>
            <a:off x="7830885" y="1820328"/>
            <a:ext cx="2337243" cy="2170838"/>
          </a:xfrm>
          <a:prstGeom prst="rect">
            <a:avLst/>
          </a:prstGeom>
          <a:noFill/>
          <a:ln w="9525">
            <a:noFill/>
            <a:miter lim="800000"/>
            <a:headEnd/>
            <a:tailEnd/>
          </a:ln>
        </p:spPr>
      </p:pic>
      <p:sp>
        <p:nvSpPr>
          <p:cNvPr id="6" name="矩形 5"/>
          <p:cNvSpPr/>
          <p:nvPr/>
        </p:nvSpPr>
        <p:spPr>
          <a:xfrm>
            <a:off x="1450848" y="6263563"/>
            <a:ext cx="6096000" cy="307777"/>
          </a:xfrm>
          <a:prstGeom prst="rect">
            <a:avLst/>
          </a:prstGeom>
        </p:spPr>
        <p:txBody>
          <a:bodyPr>
            <a:spAutoFit/>
          </a:bodyPr>
          <a:lstStyle/>
          <a:p>
            <a:r>
              <a:rPr lang="zh-CN" altLang="en-US" sz="1400" b="1" dirty="0" smtClean="0">
                <a:solidFill>
                  <a:schemeClr val="accent5"/>
                </a:solidFill>
                <a:latin typeface="微软雅黑" panose="020B0503020204020204" pitchFamily="34" charset="-122"/>
                <a:ea typeface="微软雅黑" panose="020B0503020204020204" pitchFamily="34" charset="-122"/>
              </a:rPr>
              <a:t>参考： </a:t>
            </a:r>
            <a:r>
              <a:rPr lang="en-US" altLang="zh-CN" sz="1400" b="1" dirty="0" smtClean="0">
                <a:solidFill>
                  <a:schemeClr val="accent5"/>
                </a:solidFill>
                <a:latin typeface="微软雅黑" panose="020B0503020204020204" pitchFamily="34" charset="-122"/>
                <a:ea typeface="微软雅黑" panose="020B0503020204020204" pitchFamily="34" charset="-122"/>
              </a:rPr>
              <a:t>《</a:t>
            </a:r>
            <a:r>
              <a:rPr lang="zh-CN" altLang="en-US" sz="1400" b="1" dirty="0" smtClean="0">
                <a:solidFill>
                  <a:schemeClr val="accent5"/>
                </a:solidFill>
                <a:latin typeface="微软雅黑" panose="020B0503020204020204" pitchFamily="34" charset="-122"/>
                <a:ea typeface="微软雅黑" panose="020B0503020204020204" pitchFamily="34" charset="-122"/>
              </a:rPr>
              <a:t>不同人群预防新型冠状病毒感染口罩选择和使用技术指引</a:t>
            </a:r>
            <a:r>
              <a:rPr lang="en-US" altLang="zh-CN" sz="1400" b="1" dirty="0" smtClean="0">
                <a:solidFill>
                  <a:schemeClr val="accent5"/>
                </a:solidFill>
                <a:latin typeface="微软雅黑" panose="020B0503020204020204" pitchFamily="34" charset="-122"/>
                <a:ea typeface="微软雅黑" panose="020B0503020204020204" pitchFamily="34" charset="-122"/>
              </a:rPr>
              <a:t>》</a:t>
            </a:r>
            <a:endParaRPr lang="en-US" altLang="zh-CN" sz="1400" b="1" dirty="0">
              <a:solidFill>
                <a:schemeClr val="accent5"/>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idx="1"/>
          </p:nvPr>
        </p:nvSpPr>
        <p:spPr>
          <a:xfrm>
            <a:off x="668765" y="1251120"/>
            <a:ext cx="10515600" cy="4351338"/>
          </a:xfrm>
        </p:spPr>
        <p:txBody>
          <a:bodyPr/>
          <a:lstStyle/>
          <a:p>
            <a:pPr>
              <a:lnSpc>
                <a:spcPct val="150000"/>
              </a:lnSpc>
              <a:buNone/>
            </a:pPr>
            <a:r>
              <a:rPr lang="zh-CN" altLang="en-US" sz="2800" b="1" dirty="0" smtClean="0">
                <a:solidFill>
                  <a:schemeClr val="accent5"/>
                </a:solidFill>
              </a:rPr>
              <a:t>一、呼吸防护：佩戴口罩</a:t>
            </a:r>
            <a:endParaRPr lang="en-US" altLang="zh-CN" sz="2800" b="1" dirty="0" smtClean="0">
              <a:solidFill>
                <a:schemeClr val="accent5"/>
              </a:solidFill>
            </a:endParaRPr>
          </a:p>
          <a:p>
            <a:pPr>
              <a:lnSpc>
                <a:spcPct val="150000"/>
              </a:lnSpc>
            </a:pPr>
            <a:r>
              <a:rPr lang="zh-CN" altLang="en-US" b="1" dirty="0" smtClean="0"/>
              <a:t>正确摘脱方法</a:t>
            </a:r>
            <a:endParaRPr lang="en-US" altLang="zh-CN" b="1" dirty="0" smtClean="0"/>
          </a:p>
          <a:p>
            <a:pPr lvl="1">
              <a:lnSpc>
                <a:spcPct val="150000"/>
              </a:lnSpc>
            </a:pPr>
            <a:r>
              <a:rPr lang="zh-CN" altLang="en-US" dirty="0" smtClean="0"/>
              <a:t>脱下口罩时</a:t>
            </a:r>
            <a:r>
              <a:rPr lang="zh-CN" altLang="en-US" b="1" dirty="0" smtClean="0">
                <a:solidFill>
                  <a:srgbClr val="C00000"/>
                </a:solidFill>
              </a:rPr>
              <a:t>避免触碰口罩外侧</a:t>
            </a:r>
            <a:r>
              <a:rPr lang="zh-CN" altLang="en-US" dirty="0" smtClean="0"/>
              <a:t>，</a:t>
            </a:r>
            <a:r>
              <a:rPr lang="zh-CN" altLang="en-US" b="1" dirty="0" smtClean="0"/>
              <a:t>用手抓着系带取下</a:t>
            </a:r>
            <a:r>
              <a:rPr lang="zh-CN" altLang="en-US" dirty="0" smtClean="0"/>
              <a:t>，避免细菌沾附到手上以手为媒介扩散。</a:t>
            </a:r>
            <a:endParaRPr lang="zh-CN" altLang="en-US" dirty="0" smtClean="0"/>
          </a:p>
          <a:p>
            <a:pPr lvl="1">
              <a:lnSpc>
                <a:spcPct val="150000"/>
              </a:lnSpc>
            </a:pPr>
            <a:r>
              <a:rPr lang="zh-CN" altLang="en-US" dirty="0" smtClean="0"/>
              <a:t>不建议将摘下来的口罩直接塞进口袋里这样容易造成医用口罩二次污染，</a:t>
            </a:r>
            <a:r>
              <a:rPr lang="zh-CN" altLang="en-US" b="1" dirty="0" smtClean="0"/>
              <a:t>如果有专用垃圾箱内应丢入</a:t>
            </a:r>
            <a:r>
              <a:rPr lang="zh-CN" altLang="en-US" dirty="0" smtClean="0"/>
              <a:t>，如果没有专用垃圾箱时一定要将接触口鼻的一面朝里折好，放入清洁的自封袋中再丢弃。</a:t>
            </a:r>
            <a:endParaRPr lang="en-US" altLang="zh-CN" dirty="0" smtClean="0"/>
          </a:p>
          <a:p>
            <a:pPr lvl="1">
              <a:lnSpc>
                <a:spcPct val="150000"/>
              </a:lnSpc>
            </a:pPr>
            <a:r>
              <a:rPr lang="zh-CN" altLang="en-US" b="1" dirty="0" smtClean="0">
                <a:solidFill>
                  <a:srgbClr val="C00000"/>
                </a:solidFill>
              </a:rPr>
              <a:t>摘脱口罩之后，一定要记得手卫生消毒</a:t>
            </a:r>
            <a:r>
              <a:rPr lang="zh-CN" altLang="en-US" dirty="0" smtClean="0"/>
              <a:t>。</a:t>
            </a:r>
            <a:endParaRPr lang="zh-CN" altLang="en-US" dirty="0" smtClean="0"/>
          </a:p>
        </p:txBody>
      </p:sp>
      <p:sp>
        <p:nvSpPr>
          <p:cNvPr id="5" name="文本占位符 4"/>
          <p:cNvSpPr>
            <a:spLocks noGrp="1"/>
          </p:cNvSpPr>
          <p:nvPr>
            <p:ph type="body" sz="quarter" idx="10"/>
          </p:nvPr>
        </p:nvSpPr>
        <p:spPr/>
        <p:txBody>
          <a:bodyPr/>
          <a:lstStyle/>
          <a:p>
            <a:r>
              <a:rPr lang="zh-CN" altLang="en-US" b="1" dirty="0" smtClean="0"/>
              <a:t>学校工作人员的自我防护</a:t>
            </a:r>
            <a:endParaRPr lang="zh-CN" altLang="en-US" b="1" dirty="0"/>
          </a:p>
        </p:txBody>
      </p:sp>
      <p:sp>
        <p:nvSpPr>
          <p:cNvPr id="6" name="矩形 5"/>
          <p:cNvSpPr/>
          <p:nvPr/>
        </p:nvSpPr>
        <p:spPr>
          <a:xfrm>
            <a:off x="1170432" y="6239179"/>
            <a:ext cx="9838944" cy="307777"/>
          </a:xfrm>
          <a:prstGeom prst="rect">
            <a:avLst/>
          </a:prstGeom>
        </p:spPr>
        <p:txBody>
          <a:bodyPr wrap="square">
            <a:spAutoFit/>
          </a:bodyPr>
          <a:lstStyle/>
          <a:p>
            <a:r>
              <a:rPr lang="zh-CN" altLang="en-US" sz="1400" b="1" dirty="0" smtClean="0">
                <a:solidFill>
                  <a:schemeClr val="accent5"/>
                </a:solidFill>
                <a:latin typeface="微软雅黑" panose="020B0503020204020204" pitchFamily="34" charset="-122"/>
                <a:ea typeface="微软雅黑" panose="020B0503020204020204" pitchFamily="34" charset="-122"/>
              </a:rPr>
              <a:t>参考： </a:t>
            </a:r>
            <a:r>
              <a:rPr lang="en-US" altLang="zh-CN" sz="1400" b="1" dirty="0" smtClean="0">
                <a:solidFill>
                  <a:schemeClr val="accent5"/>
                </a:solidFill>
                <a:latin typeface="微软雅黑" panose="020B0503020204020204" pitchFamily="34" charset="-122"/>
                <a:ea typeface="微软雅黑" panose="020B0503020204020204" pitchFamily="34" charset="-122"/>
              </a:rPr>
              <a:t>《</a:t>
            </a:r>
            <a:r>
              <a:rPr lang="zh-CN" altLang="en-US" sz="1400" b="1" dirty="0" smtClean="0">
                <a:solidFill>
                  <a:schemeClr val="accent5"/>
                </a:solidFill>
                <a:latin typeface="微软雅黑" panose="020B0503020204020204" pitchFamily="34" charset="-122"/>
                <a:ea typeface="微软雅黑" panose="020B0503020204020204" pitchFamily="34" charset="-122"/>
              </a:rPr>
              <a:t>预防新型冠状病毒感染的肺炎口罩使用指南</a:t>
            </a:r>
            <a:r>
              <a:rPr lang="en-US" altLang="zh-CN" sz="1400" b="1" dirty="0" smtClean="0">
                <a:solidFill>
                  <a:schemeClr val="accent5"/>
                </a:solidFill>
                <a:latin typeface="微软雅黑" panose="020B0503020204020204" pitchFamily="34" charset="-122"/>
                <a:ea typeface="微软雅黑" panose="020B0503020204020204" pitchFamily="34" charset="-122"/>
              </a:rPr>
              <a:t>》</a:t>
            </a:r>
            <a:endParaRPr lang="en-US" altLang="zh-CN" sz="1400" b="1" dirty="0">
              <a:solidFill>
                <a:schemeClr val="accent5"/>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格 6"/>
          <p:cNvGraphicFramePr>
            <a:graphicFrameLocks noGrp="1"/>
          </p:cNvGraphicFramePr>
          <p:nvPr/>
        </p:nvGraphicFramePr>
        <p:xfrm>
          <a:off x="3536402" y="2916291"/>
          <a:ext cx="8127999" cy="3032760"/>
        </p:xfrm>
        <a:graphic>
          <a:graphicData uri="http://schemas.openxmlformats.org/drawingml/2006/table">
            <a:tbl>
              <a:tblPr firstRow="1" bandRow="1">
                <a:tableStyleId>{5C22544A-7EE6-4342-B048-85BDC9FD1C3A}</a:tableStyleId>
              </a:tblPr>
              <a:tblGrid>
                <a:gridCol w="1846759"/>
                <a:gridCol w="3362633"/>
                <a:gridCol w="2918607"/>
              </a:tblGrid>
              <a:tr h="370840">
                <a:tc>
                  <a:txBody>
                    <a:bodyPr/>
                    <a:lstStyle/>
                    <a:p>
                      <a:pPr algn="ctr"/>
                      <a:endParaRPr lang="zh-CN" altLang="en-US"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dirty="0" smtClean="0">
                          <a:latin typeface="微软雅黑" panose="020B0503020204020204" pitchFamily="34" charset="-122"/>
                          <a:ea typeface="微软雅黑" panose="020B0503020204020204" pitchFamily="34" charset="-122"/>
                        </a:rPr>
                        <a:t>新冠肺炎</a:t>
                      </a:r>
                      <a:endParaRPr lang="zh-CN" altLang="en-US"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dirty="0" smtClean="0">
                          <a:latin typeface="微软雅黑" panose="020B0503020204020204" pitchFamily="34" charset="-122"/>
                          <a:ea typeface="微软雅黑" panose="020B0503020204020204" pitchFamily="34" charset="-122"/>
                        </a:rPr>
                        <a:t>普通感冒</a:t>
                      </a:r>
                      <a:endParaRPr lang="zh-CN" altLang="en-US" dirty="0">
                        <a:latin typeface="微软雅黑" panose="020B0503020204020204" pitchFamily="34" charset="-122"/>
                        <a:ea typeface="微软雅黑" panose="020B0503020204020204" pitchFamily="34" charset="-122"/>
                      </a:endParaRPr>
                    </a:p>
                  </a:txBody>
                  <a:tcPr anchor="ctr"/>
                </a:tc>
              </a:tr>
              <a:tr h="370840">
                <a:tc>
                  <a:txBody>
                    <a:bodyPr/>
                    <a:lstStyle/>
                    <a:p>
                      <a:pPr algn="ctr"/>
                      <a:r>
                        <a:rPr lang="zh-CN" altLang="en-US" dirty="0" smtClean="0">
                          <a:latin typeface="微软雅黑" panose="020B0503020204020204" pitchFamily="34" charset="-122"/>
                          <a:ea typeface="微软雅黑" panose="020B0503020204020204" pitchFamily="34" charset="-122"/>
                        </a:rPr>
                        <a:t>呼吸</a:t>
                      </a:r>
                      <a:endParaRPr lang="zh-CN" altLang="en-US"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dirty="0" smtClean="0">
                          <a:latin typeface="微软雅黑" panose="020B0503020204020204" pitchFamily="34" charset="-122"/>
                          <a:ea typeface="微软雅黑" panose="020B0503020204020204" pitchFamily="34" charset="-122"/>
                        </a:rPr>
                        <a:t>频率加快，甚至困难</a:t>
                      </a:r>
                      <a:endParaRPr lang="zh-CN" altLang="en-US" dirty="0">
                        <a:latin typeface="微软雅黑" panose="020B0503020204020204" pitchFamily="34" charset="-122"/>
                        <a:ea typeface="微软雅黑" panose="020B0503020204020204" pitchFamily="34" charset="-122"/>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dirty="0" smtClean="0">
                          <a:latin typeface="微软雅黑" panose="020B0503020204020204" pitchFamily="34" charset="-122"/>
                          <a:ea typeface="微软雅黑" panose="020B0503020204020204" pitchFamily="34" charset="-122"/>
                        </a:rPr>
                        <a:t>没有呼吸困难或急促</a:t>
                      </a:r>
                      <a:endParaRPr lang="zh-CN" altLang="en-US" dirty="0" smtClean="0">
                        <a:latin typeface="微软雅黑" panose="020B0503020204020204" pitchFamily="34" charset="-122"/>
                        <a:ea typeface="微软雅黑" panose="020B0503020204020204" pitchFamily="34" charset="-122"/>
                      </a:endParaRPr>
                    </a:p>
                    <a:p>
                      <a:pPr algn="ctr"/>
                      <a:endParaRPr lang="zh-CN" altLang="en-US" dirty="0">
                        <a:latin typeface="微软雅黑" panose="020B0503020204020204" pitchFamily="34" charset="-122"/>
                        <a:ea typeface="微软雅黑" panose="020B0503020204020204" pitchFamily="34" charset="-122"/>
                      </a:endParaRPr>
                    </a:p>
                  </a:txBody>
                  <a:tcPr anchor="ctr"/>
                </a:tc>
              </a:tr>
              <a:tr h="370840">
                <a:tc>
                  <a:txBody>
                    <a:bodyPr/>
                    <a:lstStyle/>
                    <a:p>
                      <a:pPr algn="ctr"/>
                      <a:r>
                        <a:rPr lang="zh-CN" altLang="en-US" dirty="0" smtClean="0">
                          <a:latin typeface="微软雅黑" panose="020B0503020204020204" pitchFamily="34" charset="-122"/>
                          <a:ea typeface="微软雅黑" panose="020B0503020204020204" pitchFamily="34" charset="-122"/>
                        </a:rPr>
                        <a:t>咳嗽</a:t>
                      </a:r>
                      <a:endParaRPr lang="zh-CN" altLang="en-US" dirty="0">
                        <a:latin typeface="微软雅黑" panose="020B0503020204020204" pitchFamily="34" charset="-122"/>
                        <a:ea typeface="微软雅黑" panose="020B0503020204020204" pitchFamily="34" charset="-122"/>
                      </a:endParaRPr>
                    </a:p>
                  </a:txBody>
                  <a:tcPr anchor="ctr"/>
                </a:tc>
                <a:tc>
                  <a:txBody>
                    <a:bodyPr/>
                    <a:lstStyle/>
                    <a:p>
                      <a:pPr algn="l">
                        <a:buFont typeface="Arial" panose="020B0604020202020204" pitchFamily="34" charset="0"/>
                        <a:buChar char="•"/>
                      </a:pPr>
                      <a:r>
                        <a:rPr lang="zh-CN" altLang="en-US" dirty="0" smtClean="0">
                          <a:latin typeface="微软雅黑" panose="020B0503020204020204" pitchFamily="34" charset="-122"/>
                          <a:ea typeface="微软雅黑" panose="020B0503020204020204" pitchFamily="34" charset="-122"/>
                        </a:rPr>
                        <a:t>症状严重，干咳为主</a:t>
                      </a:r>
                      <a:endParaRPr lang="en-US" altLang="zh-CN" dirty="0" smtClean="0">
                        <a:latin typeface="微软雅黑" panose="020B0503020204020204" pitchFamily="34" charset="-122"/>
                        <a:ea typeface="微软雅黑" panose="020B0503020204020204" pitchFamily="34" charset="-122"/>
                      </a:endParaRPr>
                    </a:p>
                    <a:p>
                      <a:pPr algn="l">
                        <a:buFont typeface="Arial" panose="020B0604020202020204" pitchFamily="34" charset="0"/>
                        <a:buChar char="•"/>
                      </a:pPr>
                      <a:r>
                        <a:rPr lang="zh-CN" altLang="en-US" dirty="0" smtClean="0">
                          <a:latin typeface="微软雅黑" panose="020B0503020204020204" pitchFamily="34" charset="-122"/>
                          <a:ea typeface="微软雅黑" panose="020B0503020204020204" pitchFamily="34" charset="-122"/>
                        </a:rPr>
                        <a:t>伴有痰音、喘息，影响睡眠</a:t>
                      </a:r>
                      <a:endParaRPr lang="zh-CN" altLang="en-US"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dirty="0" smtClean="0">
                          <a:latin typeface="微软雅黑" panose="020B0503020204020204" pitchFamily="34" charset="-122"/>
                          <a:ea typeface="微软雅黑" panose="020B0503020204020204" pitchFamily="34" charset="-122"/>
                        </a:rPr>
                        <a:t>出现时间较晚</a:t>
                      </a:r>
                      <a:endParaRPr lang="zh-CN" altLang="en-US" dirty="0">
                        <a:latin typeface="微软雅黑" panose="020B0503020204020204" pitchFamily="34" charset="-122"/>
                        <a:ea typeface="微软雅黑" panose="020B0503020204020204" pitchFamily="34" charset="-122"/>
                      </a:endParaRPr>
                    </a:p>
                  </a:txBody>
                  <a:tcPr anchor="ctr"/>
                </a:tc>
              </a:tr>
              <a:tr h="370840">
                <a:tc>
                  <a:txBody>
                    <a:bodyPr/>
                    <a:lstStyle/>
                    <a:p>
                      <a:pPr algn="ctr"/>
                      <a:r>
                        <a:rPr lang="zh-CN" altLang="en-US" dirty="0" smtClean="0">
                          <a:latin typeface="微软雅黑" panose="020B0503020204020204" pitchFamily="34" charset="-122"/>
                          <a:ea typeface="微软雅黑" panose="020B0503020204020204" pitchFamily="34" charset="-122"/>
                        </a:rPr>
                        <a:t>发热</a:t>
                      </a:r>
                      <a:endParaRPr lang="zh-CN" altLang="en-US"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dirty="0" smtClean="0">
                          <a:latin typeface="微软雅黑" panose="020B0503020204020204" pitchFamily="34" charset="-122"/>
                          <a:ea typeface="微软雅黑" panose="020B0503020204020204" pitchFamily="34" charset="-122"/>
                        </a:rPr>
                        <a:t>高热持续</a:t>
                      </a:r>
                      <a:r>
                        <a:rPr lang="en-US" altLang="zh-CN" dirty="0" smtClean="0">
                          <a:latin typeface="微软雅黑" panose="020B0503020204020204" pitchFamily="34" charset="-122"/>
                          <a:ea typeface="微软雅黑" panose="020B0503020204020204" pitchFamily="34" charset="-122"/>
                        </a:rPr>
                        <a:t>72h</a:t>
                      </a:r>
                      <a:r>
                        <a:rPr lang="zh-CN" altLang="en-US" dirty="0" smtClean="0">
                          <a:latin typeface="微软雅黑" panose="020B0503020204020204" pitchFamily="34" charset="-122"/>
                          <a:ea typeface="微软雅黑" panose="020B0503020204020204" pitchFamily="34" charset="-122"/>
                        </a:rPr>
                        <a:t>以上</a:t>
                      </a:r>
                      <a:endParaRPr lang="zh-CN" altLang="en-US"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dirty="0" smtClean="0">
                          <a:latin typeface="微软雅黑" panose="020B0503020204020204" pitchFamily="34" charset="-122"/>
                          <a:ea typeface="微软雅黑" panose="020B0503020204020204" pitchFamily="34" charset="-122"/>
                        </a:rPr>
                        <a:t>一般</a:t>
                      </a:r>
                      <a:r>
                        <a:rPr lang="en-US" altLang="zh-CN" dirty="0" smtClean="0">
                          <a:latin typeface="微软雅黑" panose="020B0503020204020204" pitchFamily="34" charset="-122"/>
                          <a:ea typeface="微软雅黑" panose="020B0503020204020204" pitchFamily="34" charset="-122"/>
                        </a:rPr>
                        <a:t>48-72h</a:t>
                      </a:r>
                      <a:r>
                        <a:rPr lang="zh-CN" altLang="en-US" dirty="0" smtClean="0">
                          <a:latin typeface="微软雅黑" panose="020B0503020204020204" pitchFamily="34" charset="-122"/>
                          <a:ea typeface="微软雅黑" panose="020B0503020204020204" pitchFamily="34" charset="-122"/>
                        </a:rPr>
                        <a:t>后可正常</a:t>
                      </a:r>
                      <a:endParaRPr lang="en-US" altLang="zh-CN" dirty="0" smtClean="0">
                        <a:latin typeface="微软雅黑" panose="020B0503020204020204" pitchFamily="34" charset="-122"/>
                        <a:ea typeface="微软雅黑" panose="020B0503020204020204" pitchFamily="34" charset="-122"/>
                      </a:endParaRPr>
                    </a:p>
                    <a:p>
                      <a:pPr algn="ctr"/>
                      <a:r>
                        <a:rPr lang="zh-CN" altLang="en-US" dirty="0" smtClean="0">
                          <a:latin typeface="微软雅黑" panose="020B0503020204020204" pitchFamily="34" charset="-122"/>
                          <a:ea typeface="微软雅黑" panose="020B0503020204020204" pitchFamily="34" charset="-122"/>
                        </a:rPr>
                        <a:t>退烧药物效果较好</a:t>
                      </a:r>
                      <a:endParaRPr lang="zh-CN" altLang="en-US" dirty="0">
                        <a:latin typeface="微软雅黑" panose="020B0503020204020204" pitchFamily="34" charset="-122"/>
                        <a:ea typeface="微软雅黑" panose="020B0503020204020204" pitchFamily="34" charset="-122"/>
                      </a:endParaRPr>
                    </a:p>
                  </a:txBody>
                  <a:tcPr anchor="ctr"/>
                </a:tc>
              </a:tr>
              <a:tr h="370840">
                <a:tc>
                  <a:txBody>
                    <a:bodyPr/>
                    <a:lstStyle/>
                    <a:p>
                      <a:pPr algn="ctr"/>
                      <a:r>
                        <a:rPr lang="zh-CN" altLang="en-US" dirty="0" smtClean="0">
                          <a:latin typeface="微软雅黑" panose="020B0503020204020204" pitchFamily="34" charset="-122"/>
                          <a:ea typeface="微软雅黑" panose="020B0503020204020204" pitchFamily="34" charset="-122"/>
                        </a:rPr>
                        <a:t>全身症状</a:t>
                      </a:r>
                      <a:endParaRPr lang="zh-CN" altLang="en-US"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dirty="0" smtClean="0">
                          <a:latin typeface="微软雅黑" panose="020B0503020204020204" pitchFamily="34" charset="-122"/>
                          <a:ea typeface="微软雅黑" panose="020B0503020204020204" pitchFamily="34" charset="-122"/>
                        </a:rPr>
                        <a:t>精神差、食欲差</a:t>
                      </a:r>
                      <a:endParaRPr lang="zh-CN" altLang="en-US"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dirty="0" smtClean="0">
                          <a:latin typeface="微软雅黑" panose="020B0503020204020204" pitchFamily="34" charset="-122"/>
                          <a:ea typeface="微软雅黑" panose="020B0503020204020204" pitchFamily="34" charset="-122"/>
                        </a:rPr>
                        <a:t>精神食欲睡眠影响不大</a:t>
                      </a:r>
                      <a:endParaRPr lang="en-US" altLang="zh-CN" dirty="0" smtClean="0">
                        <a:latin typeface="微软雅黑" panose="020B0503020204020204" pitchFamily="34" charset="-122"/>
                        <a:ea typeface="微软雅黑" panose="020B0503020204020204" pitchFamily="34" charset="-122"/>
                      </a:endParaRPr>
                    </a:p>
                  </a:txBody>
                  <a:tcPr anchor="ctr"/>
                </a:tc>
              </a:tr>
              <a:tr h="370840">
                <a:tc>
                  <a:txBody>
                    <a:bodyPr/>
                    <a:lstStyle/>
                    <a:p>
                      <a:pPr algn="ctr"/>
                      <a:r>
                        <a:rPr lang="zh-CN" altLang="en-US" dirty="0" smtClean="0">
                          <a:latin typeface="微软雅黑" panose="020B0503020204020204" pitchFamily="34" charset="-122"/>
                          <a:ea typeface="微软雅黑" panose="020B0503020204020204" pitchFamily="34" charset="-122"/>
                        </a:rPr>
                        <a:t>潜伏期</a:t>
                      </a:r>
                      <a:endParaRPr lang="zh-CN" altLang="en-US" dirty="0">
                        <a:latin typeface="微软雅黑" panose="020B0503020204020204" pitchFamily="34" charset="-122"/>
                        <a:ea typeface="微软雅黑" panose="020B0503020204020204" pitchFamily="34" charset="-122"/>
                      </a:endParaRPr>
                    </a:p>
                  </a:txBody>
                  <a:tcPr anchor="ctr"/>
                </a:tc>
                <a:tc>
                  <a:txBody>
                    <a:bodyPr/>
                    <a:lstStyle/>
                    <a:p>
                      <a:pPr algn="ctr"/>
                      <a:r>
                        <a:rPr lang="en-US" altLang="zh-CN" dirty="0" smtClean="0">
                          <a:latin typeface="微软雅黑" panose="020B0503020204020204" pitchFamily="34" charset="-122"/>
                          <a:ea typeface="微软雅黑" panose="020B0503020204020204" pitchFamily="34" charset="-122"/>
                        </a:rPr>
                        <a:t>1-14</a:t>
                      </a:r>
                      <a:r>
                        <a:rPr lang="zh-CN" altLang="en-US" dirty="0" smtClean="0">
                          <a:latin typeface="微软雅黑" panose="020B0503020204020204" pitchFamily="34" charset="-122"/>
                          <a:ea typeface="微软雅黑" panose="020B0503020204020204" pitchFamily="34" charset="-122"/>
                        </a:rPr>
                        <a:t>天，多为</a:t>
                      </a:r>
                      <a:r>
                        <a:rPr lang="en-US" altLang="zh-CN" dirty="0" smtClean="0">
                          <a:latin typeface="微软雅黑" panose="020B0503020204020204" pitchFamily="34" charset="-122"/>
                          <a:ea typeface="微软雅黑" panose="020B0503020204020204" pitchFamily="34" charset="-122"/>
                        </a:rPr>
                        <a:t>3-7</a:t>
                      </a:r>
                      <a:r>
                        <a:rPr lang="zh-CN" altLang="en-US" dirty="0" smtClean="0">
                          <a:latin typeface="微软雅黑" panose="020B0503020204020204" pitchFamily="34" charset="-122"/>
                          <a:ea typeface="微软雅黑" panose="020B0503020204020204" pitchFamily="34" charset="-122"/>
                        </a:rPr>
                        <a:t>天</a:t>
                      </a:r>
                      <a:endParaRPr lang="zh-CN" altLang="en-US"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dirty="0" smtClean="0">
                          <a:latin typeface="微软雅黑" panose="020B0503020204020204" pitchFamily="34" charset="-122"/>
                          <a:ea typeface="微软雅黑" panose="020B0503020204020204" pitchFamily="34" charset="-122"/>
                        </a:rPr>
                        <a:t>潜伏期短</a:t>
                      </a:r>
                      <a:endParaRPr lang="en-US" altLang="zh-CN" dirty="0" smtClean="0">
                        <a:latin typeface="微软雅黑" panose="020B0503020204020204" pitchFamily="34" charset="-122"/>
                        <a:ea typeface="微软雅黑" panose="020B0503020204020204" pitchFamily="34" charset="-122"/>
                      </a:endParaRPr>
                    </a:p>
                  </a:txBody>
                  <a:tcPr anchor="ctr"/>
                </a:tc>
              </a:tr>
            </a:tbl>
          </a:graphicData>
        </a:graphic>
      </p:graphicFrame>
      <p:sp>
        <p:nvSpPr>
          <p:cNvPr id="8" name="文本占位符 4"/>
          <p:cNvSpPr txBox="1"/>
          <p:nvPr/>
        </p:nvSpPr>
        <p:spPr bwMode="auto">
          <a:xfrm>
            <a:off x="933563" y="860628"/>
            <a:ext cx="10565066" cy="3917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228600" lvl="0" indent="-228600" eaLnBrk="1" hangingPunct="1">
              <a:lnSpc>
                <a:spcPct val="150000"/>
              </a:lnSpc>
              <a:spcBef>
                <a:spcPts val="1000"/>
              </a:spcBef>
              <a:buFont typeface="Arial" panose="020B0604020202020204" pitchFamily="34" charset="0"/>
              <a:buChar char="•"/>
            </a:pPr>
            <a:r>
              <a:rPr kumimoji="0" lang="zh-CN" altLang="en-US" sz="2400" b="1" i="0" u="none" strike="noStrike" kern="1200" cap="none" spc="0" normalizeH="0" baseline="0" noProof="0" dirty="0" smtClean="0">
                <a:ln>
                  <a:noFill/>
                </a:ln>
                <a:solidFill>
                  <a:schemeClr val="accent1"/>
                </a:solidFill>
                <a:effectLst/>
                <a:uLnTx/>
                <a:uFillTx/>
                <a:latin typeface="微软雅黑" panose="020B0503020204020204" pitchFamily="34" charset="-122"/>
                <a:ea typeface="微软雅黑" panose="020B0503020204020204" pitchFamily="34" charset="-122"/>
                <a:cs typeface="+mn-cs"/>
              </a:rPr>
              <a:t>主要症状：</a:t>
            </a:r>
            <a:endParaRPr kumimoji="0" lang="en-US" altLang="zh-CN" sz="2400" b="1" i="0" u="none" strike="noStrike" kern="1200" cap="none" spc="0" normalizeH="0" baseline="0" noProof="0" dirty="0" smtClean="0">
              <a:ln>
                <a:noFill/>
              </a:ln>
              <a:solidFill>
                <a:schemeClr val="accent1"/>
              </a:solidFill>
              <a:effectLst/>
              <a:uLnTx/>
              <a:uFillTx/>
              <a:latin typeface="微软雅黑" panose="020B0503020204020204" pitchFamily="34" charset="-122"/>
              <a:ea typeface="微软雅黑" panose="020B0503020204020204" pitchFamily="34" charset="-122"/>
              <a:cs typeface="+mn-cs"/>
            </a:endParaRPr>
          </a:p>
          <a:p>
            <a:pPr lvl="0" eaLnBrk="1" hangingPunct="1">
              <a:lnSpc>
                <a:spcPct val="150000"/>
              </a:lnSpc>
              <a:spcBef>
                <a:spcPts val="1000"/>
              </a:spcBef>
              <a:buFont typeface="Arial" panose="020B0604020202020204" pitchFamily="34" charset="0"/>
              <a:buChar char="•"/>
            </a:pPr>
            <a:r>
              <a:rPr lang="zh-CN" altLang="en-US" dirty="0" smtClean="0">
                <a:latin typeface="微软雅黑" panose="020B0503020204020204" pitchFamily="34" charset="-122"/>
                <a:ea typeface="微软雅黑" panose="020B0503020204020204" pitchFamily="34" charset="-122"/>
              </a:rPr>
              <a:t>以</a:t>
            </a:r>
            <a:r>
              <a:rPr lang="zh-CN" altLang="en-US" b="1" dirty="0" smtClean="0">
                <a:solidFill>
                  <a:srgbClr val="C00000"/>
                </a:solidFill>
                <a:latin typeface="微软雅黑" panose="020B0503020204020204" pitchFamily="34" charset="-122"/>
                <a:ea typeface="微软雅黑" panose="020B0503020204020204" pitchFamily="34" charset="-122"/>
              </a:rPr>
              <a:t>发热、乏力、干咳</a:t>
            </a:r>
            <a:r>
              <a:rPr lang="zh-CN" altLang="en-US" dirty="0" smtClean="0">
                <a:latin typeface="微软雅黑" panose="020B0503020204020204" pitchFamily="34" charset="-122"/>
                <a:ea typeface="微软雅黑" panose="020B0503020204020204" pitchFamily="34" charset="-122"/>
              </a:rPr>
              <a:t>为主要表现，可逐渐出现呼吸困难。少数患者伴有鼻塞、流涕、腹泻等症状。</a:t>
            </a:r>
            <a:r>
              <a:rPr lang="zh-CN" altLang="en-US" b="1" dirty="0" smtClean="0">
                <a:latin typeface="微软雅黑" panose="020B0503020204020204" pitchFamily="34" charset="-122"/>
                <a:ea typeface="微软雅黑" panose="020B0503020204020204" pitchFamily="34" charset="-122"/>
              </a:rPr>
              <a:t>轻型患者仅表现为低热、轻微乏力等</a:t>
            </a:r>
            <a:r>
              <a:rPr lang="zh-CN" altLang="en-US" dirty="0" smtClean="0">
                <a:latin typeface="微软雅黑" panose="020B0503020204020204" pitchFamily="34" charset="-122"/>
                <a:ea typeface="微软雅黑" panose="020B0503020204020204" pitchFamily="34" charset="-122"/>
              </a:rPr>
              <a:t>，无肺炎表现。</a:t>
            </a:r>
            <a:r>
              <a:rPr lang="zh-CN" altLang="en-US" b="1" dirty="0" smtClean="0">
                <a:solidFill>
                  <a:schemeClr val="accent5"/>
                </a:solidFill>
                <a:latin typeface="微软雅黑" panose="020B0503020204020204" pitchFamily="34" charset="-122"/>
                <a:ea typeface="微软雅黑" panose="020B0503020204020204" pitchFamily="34" charset="-122"/>
              </a:rPr>
              <a:t>值得注意的是，重型、危重型患者病程中可为中低热，甚至无明显发热</a:t>
            </a:r>
            <a:r>
              <a:rPr lang="zh-CN" altLang="en-US" dirty="0" smtClean="0">
                <a:latin typeface="微软雅黑" panose="020B0503020204020204" pitchFamily="34" charset="-122"/>
                <a:ea typeface="微软雅黑" panose="020B0503020204020204" pitchFamily="34" charset="-122"/>
              </a:rPr>
              <a:t>。多数患者愈后良好，</a:t>
            </a:r>
            <a:r>
              <a:rPr lang="zh-CN" altLang="en-US" b="1" dirty="0" smtClean="0">
                <a:solidFill>
                  <a:srgbClr val="C00000"/>
                </a:solidFill>
                <a:latin typeface="微软雅黑" panose="020B0503020204020204" pitchFamily="34" charset="-122"/>
                <a:ea typeface="微软雅黑" panose="020B0503020204020204" pitchFamily="34" charset="-122"/>
              </a:rPr>
              <a:t>儿童病例症状相对较轻</a:t>
            </a:r>
            <a:r>
              <a:rPr lang="zh-CN" altLang="en-US" dirty="0" smtClean="0">
                <a:latin typeface="微软雅黑" panose="020B0503020204020204" pitchFamily="34" charset="-122"/>
                <a:ea typeface="微软雅黑" panose="020B0503020204020204" pitchFamily="34" charset="-122"/>
              </a:rPr>
              <a:t>。</a:t>
            </a:r>
            <a:br>
              <a:rPr lang="zh-CN" altLang="en-US" dirty="0" smtClean="0"/>
            </a:br>
            <a:endParaRPr lang="en-US" altLang="zh-CN" sz="1050" dirty="0" smtClean="0"/>
          </a:p>
          <a:p>
            <a:pPr marL="228600" indent="-228600" eaLnBrk="1" hangingPunct="1">
              <a:lnSpc>
                <a:spcPct val="150000"/>
              </a:lnSpc>
              <a:spcBef>
                <a:spcPts val="1000"/>
              </a:spcBef>
              <a:buFont typeface="Arial" panose="020B0604020202020204" pitchFamily="34" charset="0"/>
              <a:buChar char="•"/>
            </a:pPr>
            <a:r>
              <a:rPr lang="zh-CN" altLang="en-US" sz="2400" b="1" dirty="0" smtClean="0">
                <a:solidFill>
                  <a:schemeClr val="accent1"/>
                </a:solidFill>
                <a:latin typeface="微软雅黑" panose="020B0503020204020204" pitchFamily="34" charset="-122"/>
                <a:ea typeface="微软雅黑" panose="020B0503020204020204" pitchFamily="34" charset="-122"/>
              </a:rPr>
              <a:t>与普通感冒</a:t>
            </a:r>
            <a:endParaRPr lang="en-US" altLang="zh-CN" sz="2400" b="1" dirty="0" smtClean="0">
              <a:solidFill>
                <a:schemeClr val="accent1"/>
              </a:solidFill>
              <a:latin typeface="微软雅黑" panose="020B0503020204020204" pitchFamily="34" charset="-122"/>
              <a:ea typeface="微软雅黑" panose="020B0503020204020204" pitchFamily="34" charset="-122"/>
            </a:endParaRPr>
          </a:p>
          <a:p>
            <a:pPr marL="228600" indent="-228600" eaLnBrk="1" hangingPunct="1">
              <a:lnSpc>
                <a:spcPct val="150000"/>
              </a:lnSpc>
              <a:spcBef>
                <a:spcPts val="1000"/>
              </a:spcBef>
            </a:pPr>
            <a:r>
              <a:rPr lang="zh-CN" altLang="en-US" sz="2400" b="1" dirty="0" smtClean="0">
                <a:solidFill>
                  <a:schemeClr val="accent1"/>
                </a:solidFill>
                <a:latin typeface="微软雅黑" panose="020B0503020204020204" pitchFamily="34" charset="-122"/>
                <a:ea typeface="微软雅黑" panose="020B0503020204020204" pitchFamily="34" charset="-122"/>
              </a:rPr>
              <a:t>的区别</a:t>
            </a:r>
            <a:endParaRPr lang="en-US" altLang="zh-CN" sz="2400" b="1" dirty="0" smtClean="0">
              <a:solidFill>
                <a:schemeClr val="accent1"/>
              </a:solidFill>
              <a:latin typeface="微软雅黑" panose="020B0503020204020204" pitchFamily="34" charset="-122"/>
              <a:ea typeface="微软雅黑" panose="020B0503020204020204" pitchFamily="34" charset="-122"/>
            </a:endParaRPr>
          </a:p>
          <a:p>
            <a:pPr marL="228600" indent="-228600" eaLnBrk="1" hangingPunct="1">
              <a:lnSpc>
                <a:spcPct val="150000"/>
              </a:lnSpc>
              <a:spcBef>
                <a:spcPts val="1000"/>
              </a:spcBef>
            </a:pPr>
            <a:r>
              <a:rPr lang="zh-CN" altLang="en-US" sz="2400" b="1" dirty="0" smtClean="0">
                <a:solidFill>
                  <a:schemeClr val="accent1"/>
                </a:solidFill>
                <a:latin typeface="微软雅黑" panose="020B0503020204020204" pitchFamily="34" charset="-122"/>
                <a:ea typeface="微软雅黑" panose="020B0503020204020204" pitchFamily="34" charset="-122"/>
              </a:rPr>
              <a:t>→</a:t>
            </a:r>
            <a:endParaRPr lang="en-US" altLang="zh-CN" sz="2400" b="1" dirty="0" smtClean="0">
              <a:solidFill>
                <a:schemeClr val="accent1"/>
              </a:solidFill>
              <a:latin typeface="微软雅黑" panose="020B0503020204020204" pitchFamily="34" charset="-122"/>
              <a:ea typeface="微软雅黑" panose="020B0503020204020204" pitchFamily="34" charset="-122"/>
            </a:endParaRPr>
          </a:p>
        </p:txBody>
      </p:sp>
      <p:sp>
        <p:nvSpPr>
          <p:cNvPr id="10" name="文本占位符 4"/>
          <p:cNvSpPr>
            <a:spLocks noGrp="1"/>
          </p:cNvSpPr>
          <p:nvPr>
            <p:ph type="body" sz="quarter" idx="10"/>
          </p:nvPr>
        </p:nvSpPr>
        <p:spPr>
          <a:xfrm>
            <a:off x="608903" y="207963"/>
            <a:ext cx="4487354" cy="499173"/>
          </a:xfrm>
        </p:spPr>
        <p:txBody>
          <a:bodyPr/>
          <a:lstStyle/>
          <a:p>
            <a:r>
              <a:rPr lang="zh-CN" altLang="en-US" sz="2600" b="1" dirty="0" smtClean="0"/>
              <a:t>新型冠状病毒及其感染的肺炎</a:t>
            </a:r>
            <a:endParaRPr lang="en-US" altLang="zh-CN" sz="2600" b="1" dirty="0" smtClean="0"/>
          </a:p>
          <a:p>
            <a:endParaRPr lang="zh-CN" altLang="en-US" sz="2400" dirty="0"/>
          </a:p>
        </p:txBody>
      </p:sp>
      <p:sp>
        <p:nvSpPr>
          <p:cNvPr id="5" name="TextBox 4"/>
          <p:cNvSpPr txBox="1"/>
          <p:nvPr/>
        </p:nvSpPr>
        <p:spPr>
          <a:xfrm>
            <a:off x="196647" y="6263148"/>
            <a:ext cx="7030064" cy="307777"/>
          </a:xfrm>
          <a:prstGeom prst="rect">
            <a:avLst/>
          </a:prstGeom>
          <a:noFill/>
        </p:spPr>
        <p:txBody>
          <a:bodyPr wrap="square" rtlCol="0">
            <a:spAutoFit/>
          </a:bodyPr>
          <a:lstStyle/>
          <a:p>
            <a:r>
              <a:rPr lang="zh-CN" altLang="en-US" sz="1400" b="1" dirty="0" smtClean="0">
                <a:solidFill>
                  <a:schemeClr val="accent5"/>
                </a:solidFill>
                <a:latin typeface="微软雅黑" panose="020B0503020204020204" pitchFamily="34" charset="-122"/>
                <a:ea typeface="微软雅黑" panose="020B0503020204020204" pitchFamily="34" charset="-122"/>
              </a:rPr>
              <a:t>参考：</a:t>
            </a:r>
            <a:r>
              <a:rPr lang="en-US" altLang="zh-CN" sz="1400" b="1" dirty="0" smtClean="0">
                <a:solidFill>
                  <a:schemeClr val="accent5"/>
                </a:solidFill>
                <a:latin typeface="微软雅黑" panose="020B0503020204020204" pitchFamily="34" charset="-122"/>
                <a:ea typeface="微软雅黑" panose="020B0503020204020204" pitchFamily="34" charset="-122"/>
              </a:rPr>
              <a:t>《</a:t>
            </a:r>
            <a:r>
              <a:rPr lang="zh-CN" altLang="en-US" sz="1400" b="1" dirty="0" smtClean="0">
                <a:solidFill>
                  <a:schemeClr val="accent5"/>
                </a:solidFill>
                <a:latin typeface="微软雅黑" panose="020B0503020204020204" pitchFamily="34" charset="-122"/>
                <a:ea typeface="微软雅黑" panose="020B0503020204020204" pitchFamily="34" charset="-122"/>
              </a:rPr>
              <a:t>新型冠状病毒感染的肺炎诊疗方案（试行第五版）</a:t>
            </a:r>
            <a:r>
              <a:rPr lang="en-US" altLang="zh-CN" sz="1400" b="1" dirty="0" smtClean="0">
                <a:solidFill>
                  <a:schemeClr val="accent5"/>
                </a:solidFill>
                <a:latin typeface="微软雅黑" panose="020B0503020204020204" pitchFamily="34" charset="-122"/>
                <a:ea typeface="微软雅黑" panose="020B0503020204020204" pitchFamily="34" charset="-122"/>
              </a:rPr>
              <a:t>》</a:t>
            </a:r>
            <a:endParaRPr lang="zh-CN" altLang="en-US" sz="14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idx="1"/>
          </p:nvPr>
        </p:nvSpPr>
        <p:spPr>
          <a:xfrm>
            <a:off x="546844" y="653712"/>
            <a:ext cx="11352547" cy="5606880"/>
          </a:xfrm>
        </p:spPr>
        <p:txBody>
          <a:bodyPr/>
          <a:lstStyle/>
          <a:p>
            <a:pPr>
              <a:lnSpc>
                <a:spcPct val="150000"/>
              </a:lnSpc>
              <a:buNone/>
            </a:pPr>
            <a:r>
              <a:rPr lang="zh-CN" altLang="en-US" sz="2800" b="1" dirty="0" smtClean="0">
                <a:solidFill>
                  <a:schemeClr val="accent5"/>
                </a:solidFill>
              </a:rPr>
              <a:t>一、呼吸防护：佩戴口罩</a:t>
            </a:r>
            <a:endParaRPr lang="en-US" altLang="zh-CN" sz="2800" b="1" dirty="0" smtClean="0">
              <a:solidFill>
                <a:schemeClr val="accent5"/>
              </a:solidFill>
            </a:endParaRPr>
          </a:p>
          <a:p>
            <a:pPr>
              <a:lnSpc>
                <a:spcPct val="150000"/>
              </a:lnSpc>
            </a:pPr>
            <a:r>
              <a:rPr lang="zh-CN" altLang="en-US" b="1" dirty="0" smtClean="0"/>
              <a:t>口罩更换方法</a:t>
            </a:r>
            <a:endParaRPr lang="zh-CN" altLang="en-US" b="1" dirty="0" smtClean="0"/>
          </a:p>
          <a:p>
            <a:pPr lvl="1">
              <a:lnSpc>
                <a:spcPct val="150000"/>
              </a:lnSpc>
            </a:pPr>
            <a:r>
              <a:rPr lang="zh-CN" altLang="en-US" dirty="0" smtClean="0"/>
              <a:t>医用标准的防护口罩均有使用期限，口罩专人专用，人员间</a:t>
            </a:r>
            <a:r>
              <a:rPr lang="zh-CN" altLang="en-US" b="1" dirty="0" smtClean="0">
                <a:solidFill>
                  <a:srgbClr val="C00000"/>
                </a:solidFill>
              </a:rPr>
              <a:t>不能交叉使用</a:t>
            </a:r>
            <a:r>
              <a:rPr lang="zh-CN" altLang="en-US" dirty="0" smtClean="0"/>
              <a:t>。</a:t>
            </a:r>
            <a:endParaRPr lang="en-US" altLang="zh-CN" dirty="0" smtClean="0"/>
          </a:p>
          <a:p>
            <a:pPr lvl="1">
              <a:lnSpc>
                <a:spcPct val="150000"/>
              </a:lnSpc>
            </a:pPr>
            <a:r>
              <a:rPr lang="zh-CN" altLang="en-US" dirty="0" smtClean="0"/>
              <a:t>中低等风险类别的暴露人员佩戴的口罩</a:t>
            </a:r>
            <a:r>
              <a:rPr lang="zh-CN" altLang="en-US" b="1" dirty="0" smtClean="0">
                <a:solidFill>
                  <a:srgbClr val="C00000"/>
                </a:solidFill>
              </a:rPr>
              <a:t>可反复多次使用</a:t>
            </a:r>
            <a:r>
              <a:rPr lang="zh-CN" altLang="en-US" dirty="0" smtClean="0"/>
              <a:t>。口罩佩戴前按规程洗手，佩戴时避免接触口罩内侧。</a:t>
            </a:r>
            <a:endParaRPr lang="en-US" altLang="zh-CN" dirty="0" smtClean="0"/>
          </a:p>
          <a:p>
            <a:pPr lvl="1">
              <a:lnSpc>
                <a:spcPct val="150000"/>
              </a:lnSpc>
            </a:pPr>
            <a:r>
              <a:rPr lang="zh-CN" altLang="en-US" dirty="0" smtClean="0"/>
              <a:t>口罩脏污、变形、损坏、有异味时需要</a:t>
            </a:r>
            <a:r>
              <a:rPr lang="zh-CN" altLang="en-US" b="1" dirty="0" smtClean="0">
                <a:solidFill>
                  <a:srgbClr val="C00000"/>
                </a:solidFill>
              </a:rPr>
              <a:t>及时更换</a:t>
            </a:r>
            <a:r>
              <a:rPr lang="zh-CN" altLang="en-US" dirty="0" smtClean="0"/>
              <a:t>。</a:t>
            </a:r>
            <a:endParaRPr lang="en-US" altLang="zh-CN" dirty="0" smtClean="0"/>
          </a:p>
          <a:p>
            <a:pPr marL="0" lvl="1" indent="0">
              <a:lnSpc>
                <a:spcPct val="150000"/>
              </a:lnSpc>
            </a:pPr>
            <a:r>
              <a:rPr lang="zh-CN" altLang="en-US" sz="2400" b="1" dirty="0" smtClean="0"/>
              <a:t>口罩保存方法</a:t>
            </a:r>
            <a:endParaRPr lang="en-US" altLang="zh-CN" sz="2400" b="1" dirty="0" smtClean="0"/>
          </a:p>
          <a:p>
            <a:pPr lvl="1">
              <a:lnSpc>
                <a:spcPct val="150000"/>
              </a:lnSpc>
            </a:pPr>
            <a:r>
              <a:rPr lang="zh-CN" altLang="en-US" dirty="0" smtClean="0"/>
              <a:t>如需再次使用的口罩，可</a:t>
            </a:r>
            <a:r>
              <a:rPr lang="zh-CN" altLang="en-US" b="1" dirty="0" smtClean="0"/>
              <a:t>悬挂在洁净、干燥通风处</a:t>
            </a:r>
            <a:r>
              <a:rPr lang="zh-CN" altLang="en-US" dirty="0" smtClean="0"/>
              <a:t>，或将其放置在清洁、透气的纸袋中。</a:t>
            </a:r>
            <a:endParaRPr lang="en-US" altLang="zh-CN" dirty="0" smtClean="0"/>
          </a:p>
          <a:p>
            <a:pPr lvl="1">
              <a:lnSpc>
                <a:spcPct val="150000"/>
              </a:lnSpc>
            </a:pPr>
            <a:r>
              <a:rPr lang="zh-CN" altLang="en-US" dirty="0" smtClean="0"/>
              <a:t>口罩需</a:t>
            </a:r>
            <a:r>
              <a:rPr lang="zh-CN" altLang="en-US" b="1" dirty="0" smtClean="0">
                <a:solidFill>
                  <a:srgbClr val="C00000"/>
                </a:solidFill>
              </a:rPr>
              <a:t>单独存放</a:t>
            </a:r>
            <a:r>
              <a:rPr lang="zh-CN" altLang="en-US" dirty="0" smtClean="0"/>
              <a:t>，避免彼此接触，并标识口罩使用人员。</a:t>
            </a:r>
            <a:endParaRPr lang="en-US" altLang="zh-CN" dirty="0" smtClean="0"/>
          </a:p>
          <a:p>
            <a:pPr lvl="1">
              <a:lnSpc>
                <a:spcPct val="150000"/>
              </a:lnSpc>
            </a:pPr>
            <a:r>
              <a:rPr lang="zh-CN" altLang="en-US" b="1" dirty="0" smtClean="0">
                <a:solidFill>
                  <a:srgbClr val="C00000"/>
                </a:solidFill>
              </a:rPr>
              <a:t>医用标准防护口罩不能清洗</a:t>
            </a:r>
            <a:r>
              <a:rPr lang="zh-CN" altLang="en-US" dirty="0" smtClean="0"/>
              <a:t>，也不可使用消毒剂、加热等方法进行消毒。</a:t>
            </a:r>
            <a:endParaRPr lang="en-US" altLang="zh-CN" dirty="0" smtClean="0"/>
          </a:p>
          <a:p>
            <a:pPr lvl="1">
              <a:lnSpc>
                <a:spcPct val="150000"/>
              </a:lnSpc>
            </a:pPr>
            <a:endParaRPr lang="en-US" altLang="zh-CN" dirty="0" smtClean="0"/>
          </a:p>
          <a:p>
            <a:pPr lvl="1">
              <a:lnSpc>
                <a:spcPct val="150000"/>
              </a:lnSpc>
            </a:pPr>
            <a:endParaRPr lang="zh-CN" altLang="en-US" dirty="0" smtClean="0"/>
          </a:p>
        </p:txBody>
      </p:sp>
      <p:sp>
        <p:nvSpPr>
          <p:cNvPr id="5" name="文本占位符 4"/>
          <p:cNvSpPr>
            <a:spLocks noGrp="1"/>
          </p:cNvSpPr>
          <p:nvPr>
            <p:ph type="body" sz="quarter" idx="10"/>
          </p:nvPr>
        </p:nvSpPr>
        <p:spPr/>
        <p:txBody>
          <a:bodyPr/>
          <a:lstStyle/>
          <a:p>
            <a:r>
              <a:rPr lang="zh-CN" altLang="en-US" b="1" dirty="0" smtClean="0"/>
              <a:t>学校工作人员的自我防护</a:t>
            </a:r>
            <a:endParaRPr lang="zh-CN" altLang="en-US" b="1" dirty="0"/>
          </a:p>
        </p:txBody>
      </p:sp>
      <p:sp>
        <p:nvSpPr>
          <p:cNvPr id="6" name="矩形 5"/>
          <p:cNvSpPr/>
          <p:nvPr/>
        </p:nvSpPr>
        <p:spPr>
          <a:xfrm>
            <a:off x="950976" y="6287947"/>
            <a:ext cx="6096000" cy="307777"/>
          </a:xfrm>
          <a:prstGeom prst="rect">
            <a:avLst/>
          </a:prstGeom>
        </p:spPr>
        <p:txBody>
          <a:bodyPr>
            <a:spAutoFit/>
          </a:bodyPr>
          <a:lstStyle/>
          <a:p>
            <a:r>
              <a:rPr lang="zh-CN" altLang="en-US" sz="1400" b="1" dirty="0" smtClean="0">
                <a:solidFill>
                  <a:schemeClr val="accent5"/>
                </a:solidFill>
                <a:latin typeface="微软雅黑" panose="020B0503020204020204" pitchFamily="34" charset="-122"/>
                <a:ea typeface="微软雅黑" panose="020B0503020204020204" pitchFamily="34" charset="-122"/>
              </a:rPr>
              <a:t>参考： </a:t>
            </a:r>
            <a:r>
              <a:rPr lang="en-US" altLang="zh-CN" sz="1400" b="1" dirty="0" smtClean="0">
                <a:solidFill>
                  <a:schemeClr val="accent5"/>
                </a:solidFill>
                <a:latin typeface="微软雅黑" panose="020B0503020204020204" pitchFamily="34" charset="-122"/>
                <a:ea typeface="微软雅黑" panose="020B0503020204020204" pitchFamily="34" charset="-122"/>
              </a:rPr>
              <a:t>《</a:t>
            </a:r>
            <a:r>
              <a:rPr lang="zh-CN" altLang="en-US" sz="1400" b="1" dirty="0" smtClean="0">
                <a:solidFill>
                  <a:schemeClr val="accent5"/>
                </a:solidFill>
                <a:latin typeface="微软雅黑" panose="020B0503020204020204" pitchFamily="34" charset="-122"/>
                <a:ea typeface="微软雅黑" panose="020B0503020204020204" pitchFamily="34" charset="-122"/>
              </a:rPr>
              <a:t>不同人群预防新型冠状病毒感染口罩选择和使用技术指引</a:t>
            </a:r>
            <a:r>
              <a:rPr lang="en-US" altLang="zh-CN" sz="1400" b="1" dirty="0" smtClean="0">
                <a:solidFill>
                  <a:schemeClr val="accent5"/>
                </a:solidFill>
                <a:latin typeface="微软雅黑" panose="020B0503020204020204" pitchFamily="34" charset="-122"/>
                <a:ea typeface="微软雅黑" panose="020B0503020204020204" pitchFamily="34" charset="-122"/>
              </a:rPr>
              <a:t>》</a:t>
            </a:r>
            <a:endParaRPr lang="en-US" altLang="zh-CN" sz="1400" b="1" dirty="0">
              <a:solidFill>
                <a:schemeClr val="accent5"/>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idx="1"/>
          </p:nvPr>
        </p:nvSpPr>
        <p:spPr>
          <a:xfrm>
            <a:off x="370703" y="659148"/>
            <a:ext cx="11821297" cy="4351338"/>
          </a:xfrm>
        </p:spPr>
        <p:txBody>
          <a:bodyPr/>
          <a:lstStyle/>
          <a:p>
            <a:pPr>
              <a:lnSpc>
                <a:spcPct val="150000"/>
              </a:lnSpc>
              <a:buNone/>
            </a:pPr>
            <a:r>
              <a:rPr lang="zh-CN" altLang="en-US" sz="2800" b="1" dirty="0" smtClean="0">
                <a:solidFill>
                  <a:schemeClr val="accent5"/>
                </a:solidFill>
              </a:rPr>
              <a:t>一、呼吸防护：佩戴口罩</a:t>
            </a:r>
            <a:endParaRPr lang="en-US" altLang="zh-CN" sz="2800" b="1" dirty="0" smtClean="0">
              <a:solidFill>
                <a:schemeClr val="accent5"/>
              </a:solidFill>
            </a:endParaRPr>
          </a:p>
          <a:p>
            <a:pPr>
              <a:lnSpc>
                <a:spcPct val="150000"/>
              </a:lnSpc>
            </a:pPr>
            <a:r>
              <a:rPr lang="zh-CN" altLang="en-US" b="1" dirty="0" smtClean="0"/>
              <a:t>正确处理方法</a:t>
            </a:r>
            <a:endParaRPr lang="en-US" altLang="zh-CN" b="1" dirty="0" smtClean="0"/>
          </a:p>
          <a:p>
            <a:pPr lvl="1">
              <a:lnSpc>
                <a:spcPct val="150000"/>
              </a:lnSpc>
            </a:pPr>
            <a:r>
              <a:rPr lang="zh-CN" altLang="en-US" b="1" dirty="0" smtClean="0">
                <a:solidFill>
                  <a:schemeClr val="accent5"/>
                </a:solidFill>
              </a:rPr>
              <a:t>健康人群佩戴过的口罩</a:t>
            </a:r>
            <a:endParaRPr lang="zh-CN" altLang="en-US" b="1" dirty="0" smtClean="0">
              <a:solidFill>
                <a:schemeClr val="accent5"/>
              </a:solidFill>
            </a:endParaRPr>
          </a:p>
          <a:p>
            <a:pPr lvl="1">
              <a:lnSpc>
                <a:spcPct val="150000"/>
              </a:lnSpc>
            </a:pPr>
            <a:r>
              <a:rPr lang="zh-CN" altLang="en-US" dirty="0" smtClean="0"/>
              <a:t>健康人群佩戴过的口罩，因接触病原微生物风险较低，此类使用过的口罩可以</a:t>
            </a:r>
            <a:r>
              <a:rPr lang="zh-CN" altLang="en-US" b="1" dirty="0" smtClean="0">
                <a:solidFill>
                  <a:srgbClr val="C00000"/>
                </a:solidFill>
              </a:rPr>
              <a:t>向外对折</a:t>
            </a:r>
            <a:r>
              <a:rPr lang="zh-CN" altLang="en-US" dirty="0" smtClean="0"/>
              <a:t>后，放入一次性使用自封袋或者垃圾袋中</a:t>
            </a:r>
            <a:r>
              <a:rPr lang="zh-CN" altLang="en-US" b="1" dirty="0" smtClean="0">
                <a:solidFill>
                  <a:srgbClr val="C00000"/>
                </a:solidFill>
              </a:rPr>
              <a:t>封好、扎紧</a:t>
            </a:r>
            <a:r>
              <a:rPr lang="zh-CN" altLang="en-US" dirty="0" smtClean="0"/>
              <a:t>，再丢入带盖的垃圾桶。</a:t>
            </a:r>
            <a:endParaRPr lang="en-US" altLang="zh-CN" dirty="0" smtClean="0"/>
          </a:p>
          <a:p>
            <a:pPr lvl="1">
              <a:lnSpc>
                <a:spcPct val="150000"/>
              </a:lnSpc>
            </a:pPr>
            <a:r>
              <a:rPr lang="zh-CN" altLang="en-US" b="1" dirty="0" smtClean="0">
                <a:solidFill>
                  <a:schemeClr val="accent5"/>
                </a:solidFill>
              </a:rPr>
              <a:t>有呼吸道症状者佩戴过的口罩</a:t>
            </a:r>
            <a:endParaRPr lang="zh-CN" altLang="en-US" b="1" dirty="0" smtClean="0">
              <a:solidFill>
                <a:schemeClr val="accent5"/>
              </a:solidFill>
            </a:endParaRPr>
          </a:p>
          <a:p>
            <a:pPr lvl="1">
              <a:lnSpc>
                <a:spcPct val="150000"/>
              </a:lnSpc>
            </a:pPr>
            <a:r>
              <a:rPr lang="zh-CN" altLang="en-US" dirty="0" smtClean="0"/>
              <a:t>应参照江苏省卫生健康委员会印发的</a:t>
            </a:r>
            <a:r>
              <a:rPr lang="en-US" altLang="zh-CN" dirty="0" smtClean="0"/>
              <a:t>《</a:t>
            </a:r>
            <a:r>
              <a:rPr lang="zh-CN" altLang="en-US" dirty="0" smtClean="0"/>
              <a:t>新型冠状病毒感染的肺炎病例密切接触者居家隔离消毒技术指南（试行）</a:t>
            </a:r>
            <a:r>
              <a:rPr lang="en-US" altLang="zh-CN" dirty="0" smtClean="0"/>
              <a:t>》</a:t>
            </a:r>
            <a:r>
              <a:rPr lang="zh-CN" altLang="en-US" dirty="0" smtClean="0"/>
              <a:t>，放置到套有塑料袋并加盖的垃圾桶，</a:t>
            </a:r>
            <a:r>
              <a:rPr lang="zh-CN" altLang="en-US" b="1" dirty="0" smtClean="0">
                <a:solidFill>
                  <a:srgbClr val="C00000"/>
                </a:solidFill>
              </a:rPr>
              <a:t>定时清理</a:t>
            </a:r>
            <a:r>
              <a:rPr lang="zh-CN" altLang="en-US" dirty="0" smtClean="0"/>
              <a:t>，清理前用</a:t>
            </a:r>
            <a:r>
              <a:rPr lang="zh-CN" altLang="en-US" b="1" dirty="0" smtClean="0"/>
              <a:t>医用</a:t>
            </a:r>
            <a:r>
              <a:rPr lang="en-US" altLang="zh-CN" b="1" dirty="0" smtClean="0"/>
              <a:t>75</a:t>
            </a:r>
            <a:r>
              <a:rPr lang="zh-CN" altLang="en-US" b="1" dirty="0" smtClean="0"/>
              <a:t>％酒精或含有效氯</a:t>
            </a:r>
            <a:r>
              <a:rPr lang="en-US" altLang="zh-CN" b="1" dirty="0" smtClean="0"/>
              <a:t>500mg/L</a:t>
            </a:r>
            <a:r>
              <a:rPr lang="zh-CN" altLang="en-US" b="1" dirty="0" smtClean="0"/>
              <a:t>的含氯消毒液</a:t>
            </a:r>
            <a:r>
              <a:rPr lang="zh-CN" altLang="en-US" dirty="0" smtClean="0"/>
              <a:t>（即</a:t>
            </a:r>
            <a:r>
              <a:rPr lang="en-US" altLang="zh-CN" dirty="0" smtClean="0"/>
              <a:t>5%</a:t>
            </a:r>
            <a:r>
              <a:rPr lang="zh-CN" altLang="en-US" dirty="0" smtClean="0"/>
              <a:t>的</a:t>
            </a:r>
            <a:r>
              <a:rPr lang="en-US" altLang="zh-CN" dirty="0" smtClean="0"/>
              <a:t>84</a:t>
            </a:r>
            <a:r>
              <a:rPr lang="zh-CN" altLang="en-US" dirty="0" smtClean="0"/>
              <a:t>消毒液按照</a:t>
            </a:r>
            <a:r>
              <a:rPr lang="en-US" altLang="zh-CN" dirty="0" smtClean="0"/>
              <a:t>1</a:t>
            </a:r>
            <a:r>
              <a:rPr lang="zh-CN" altLang="en-US" dirty="0" smtClean="0"/>
              <a:t>：</a:t>
            </a:r>
            <a:r>
              <a:rPr lang="en-US" altLang="zh-CN" dirty="0" smtClean="0"/>
              <a:t>99</a:t>
            </a:r>
            <a:r>
              <a:rPr lang="zh-CN" altLang="en-US" dirty="0" smtClean="0"/>
              <a:t>配比，或者每片含</a:t>
            </a:r>
            <a:r>
              <a:rPr lang="en-US" altLang="zh-CN" dirty="0" smtClean="0"/>
              <a:t>500mg</a:t>
            </a:r>
            <a:r>
              <a:rPr lang="zh-CN" altLang="en-US" dirty="0" smtClean="0"/>
              <a:t>有效氯的泡腾消毒片，按照</a:t>
            </a:r>
            <a:r>
              <a:rPr lang="en-US" altLang="zh-CN" dirty="0" smtClean="0"/>
              <a:t>1</a:t>
            </a:r>
            <a:r>
              <a:rPr lang="zh-CN" altLang="en-US" dirty="0" smtClean="0"/>
              <a:t>升水</a:t>
            </a:r>
            <a:r>
              <a:rPr lang="en-US" altLang="zh-CN" dirty="0" smtClean="0"/>
              <a:t>1</a:t>
            </a:r>
            <a:r>
              <a:rPr lang="zh-CN" altLang="en-US" dirty="0" smtClean="0"/>
              <a:t>片，用自来水溶解稀释，配好的消毒液含有效氯</a:t>
            </a:r>
            <a:r>
              <a:rPr lang="en-US" altLang="zh-CN" dirty="0" smtClean="0"/>
              <a:t>500mg/L</a:t>
            </a:r>
            <a:r>
              <a:rPr lang="zh-CN" altLang="en-US" dirty="0" smtClean="0"/>
              <a:t>，现配现用）喷洒或浇洒至完全湿润，然后扎紧塑料袋口后丢入带盖的垃圾箱。</a:t>
            </a:r>
            <a:endParaRPr lang="zh-CN" altLang="en-US" dirty="0" smtClean="0"/>
          </a:p>
          <a:p>
            <a:pPr lvl="1">
              <a:lnSpc>
                <a:spcPct val="150000"/>
              </a:lnSpc>
            </a:pPr>
            <a:endParaRPr lang="zh-CN" altLang="en-US" dirty="0" smtClean="0"/>
          </a:p>
        </p:txBody>
      </p:sp>
      <p:sp>
        <p:nvSpPr>
          <p:cNvPr id="5" name="文本占位符 4"/>
          <p:cNvSpPr>
            <a:spLocks noGrp="1"/>
          </p:cNvSpPr>
          <p:nvPr>
            <p:ph type="body" sz="quarter" idx="10"/>
          </p:nvPr>
        </p:nvSpPr>
        <p:spPr/>
        <p:txBody>
          <a:bodyPr/>
          <a:lstStyle/>
          <a:p>
            <a:r>
              <a:rPr lang="zh-CN" altLang="en-US" b="1" dirty="0" smtClean="0"/>
              <a:t>学校工作人员的自我防护</a:t>
            </a:r>
            <a:endParaRPr lang="zh-CN" altLang="en-US" b="1" dirty="0"/>
          </a:p>
        </p:txBody>
      </p:sp>
      <p:sp>
        <p:nvSpPr>
          <p:cNvPr id="6" name="矩形 5"/>
          <p:cNvSpPr/>
          <p:nvPr/>
        </p:nvSpPr>
        <p:spPr>
          <a:xfrm>
            <a:off x="914400" y="6336715"/>
            <a:ext cx="9838944" cy="307777"/>
          </a:xfrm>
          <a:prstGeom prst="rect">
            <a:avLst/>
          </a:prstGeom>
        </p:spPr>
        <p:txBody>
          <a:bodyPr wrap="square">
            <a:spAutoFit/>
          </a:bodyPr>
          <a:lstStyle/>
          <a:p>
            <a:r>
              <a:rPr lang="zh-CN" altLang="en-US" sz="1400" b="1" dirty="0" smtClean="0">
                <a:solidFill>
                  <a:schemeClr val="accent5"/>
                </a:solidFill>
                <a:latin typeface="微软雅黑" panose="020B0503020204020204" pitchFamily="34" charset="-122"/>
                <a:ea typeface="微软雅黑" panose="020B0503020204020204" pitchFamily="34" charset="-122"/>
              </a:rPr>
              <a:t>参考： </a:t>
            </a:r>
            <a:r>
              <a:rPr lang="en-US" altLang="zh-CN" sz="1400" b="1" dirty="0" smtClean="0">
                <a:solidFill>
                  <a:schemeClr val="accent5"/>
                </a:solidFill>
                <a:latin typeface="微软雅黑" panose="020B0503020204020204" pitchFamily="34" charset="-122"/>
                <a:ea typeface="微软雅黑" panose="020B0503020204020204" pitchFamily="34" charset="-122"/>
              </a:rPr>
              <a:t>《</a:t>
            </a:r>
            <a:r>
              <a:rPr lang="zh-CN" altLang="en-US" sz="1400" b="1" dirty="0" smtClean="0">
                <a:solidFill>
                  <a:schemeClr val="accent5"/>
                </a:solidFill>
                <a:latin typeface="微软雅黑" panose="020B0503020204020204" pitchFamily="34" charset="-122"/>
                <a:ea typeface="微软雅黑" panose="020B0503020204020204" pitchFamily="34" charset="-122"/>
              </a:rPr>
              <a:t>预防新型冠状病毒感染的肺炎口罩使用指南</a:t>
            </a:r>
            <a:r>
              <a:rPr lang="en-US" altLang="zh-CN" sz="1400" b="1" dirty="0" smtClean="0">
                <a:solidFill>
                  <a:schemeClr val="accent5"/>
                </a:solidFill>
                <a:latin typeface="微软雅黑" panose="020B0503020204020204" pitchFamily="34" charset="-122"/>
                <a:ea typeface="微软雅黑" panose="020B0503020204020204" pitchFamily="34" charset="-122"/>
              </a:rPr>
              <a:t>》</a:t>
            </a:r>
            <a:endParaRPr lang="en-US" altLang="zh-CN" sz="1400" b="1" dirty="0">
              <a:solidFill>
                <a:schemeClr val="accent5"/>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idx="1"/>
          </p:nvPr>
        </p:nvSpPr>
        <p:spPr>
          <a:xfrm>
            <a:off x="449309" y="1039737"/>
            <a:ext cx="10515600" cy="4351338"/>
          </a:xfrm>
        </p:spPr>
        <p:txBody>
          <a:bodyPr/>
          <a:lstStyle/>
          <a:p>
            <a:pPr>
              <a:lnSpc>
                <a:spcPct val="150000"/>
              </a:lnSpc>
              <a:buNone/>
            </a:pPr>
            <a:r>
              <a:rPr lang="zh-CN" altLang="en-US" sz="2800" b="1" dirty="0" smtClean="0">
                <a:solidFill>
                  <a:schemeClr val="accent5"/>
                </a:solidFill>
              </a:rPr>
              <a:t>二、手卫生防护：正确洗手</a:t>
            </a:r>
            <a:endParaRPr lang="en-US" altLang="zh-CN" sz="2800" b="1" dirty="0" smtClean="0">
              <a:solidFill>
                <a:schemeClr val="accent5"/>
              </a:solidFill>
            </a:endParaRPr>
          </a:p>
          <a:p>
            <a:pPr>
              <a:lnSpc>
                <a:spcPct val="150000"/>
              </a:lnSpc>
            </a:pPr>
            <a:r>
              <a:rPr lang="zh-CN" altLang="en-US" sz="2000" dirty="0" smtClean="0"/>
              <a:t>接触可能被污染的区域以及就餐</a:t>
            </a:r>
            <a:endParaRPr lang="en-US" altLang="zh-CN" sz="2000" dirty="0" smtClean="0"/>
          </a:p>
          <a:p>
            <a:pPr>
              <a:lnSpc>
                <a:spcPct val="150000"/>
              </a:lnSpc>
              <a:buNone/>
            </a:pPr>
            <a:r>
              <a:rPr lang="zh-CN" altLang="en-US" sz="2000" dirty="0" smtClean="0"/>
              <a:t>前必须洗手</a:t>
            </a:r>
            <a:endParaRPr lang="en-US" altLang="zh-CN" sz="2000" dirty="0" smtClean="0"/>
          </a:p>
          <a:p>
            <a:pPr>
              <a:lnSpc>
                <a:spcPct val="150000"/>
              </a:lnSpc>
            </a:pPr>
            <a:r>
              <a:rPr lang="zh-CN" altLang="en-US" sz="2000" dirty="0" smtClean="0"/>
              <a:t>严格按照</a:t>
            </a:r>
            <a:r>
              <a:rPr lang="zh-CN" altLang="en-US" sz="2000" b="1" dirty="0" smtClean="0">
                <a:solidFill>
                  <a:srgbClr val="C00000"/>
                </a:solidFill>
              </a:rPr>
              <a:t>“七步洗手法”，</a:t>
            </a:r>
            <a:r>
              <a:rPr lang="zh-CN" altLang="zh-CN" sz="2000" dirty="0" smtClean="0"/>
              <a:t>揉搓时间</a:t>
            </a:r>
            <a:endParaRPr lang="en-US" altLang="zh-CN" sz="2000" dirty="0" smtClean="0"/>
          </a:p>
          <a:p>
            <a:pPr>
              <a:lnSpc>
                <a:spcPct val="150000"/>
              </a:lnSpc>
              <a:buNone/>
            </a:pPr>
            <a:r>
              <a:rPr lang="zh-CN" altLang="zh-CN" sz="2000" dirty="0" smtClean="0"/>
              <a:t>不少于</a:t>
            </a:r>
            <a:r>
              <a:rPr lang="en-US" altLang="zh-CN" sz="2000" dirty="0" smtClean="0"/>
              <a:t>20</a:t>
            </a:r>
            <a:r>
              <a:rPr lang="zh-CN" altLang="zh-CN" sz="2000" dirty="0" smtClean="0"/>
              <a:t>秒</a:t>
            </a:r>
            <a:endParaRPr lang="en-US" altLang="zh-CN" sz="2000" b="1" dirty="0" smtClean="0">
              <a:solidFill>
                <a:srgbClr val="C00000"/>
              </a:solidFill>
            </a:endParaRPr>
          </a:p>
          <a:p>
            <a:pPr>
              <a:lnSpc>
                <a:spcPct val="150000"/>
              </a:lnSpc>
            </a:pPr>
            <a:r>
              <a:rPr lang="zh-CN" altLang="en-US" sz="2000" dirty="0" smtClean="0"/>
              <a:t>首选速干手消毒剂</a:t>
            </a:r>
            <a:endParaRPr lang="en-US" altLang="zh-CN" sz="2000" dirty="0" smtClean="0"/>
          </a:p>
          <a:p>
            <a:pPr>
              <a:lnSpc>
                <a:spcPct val="150000"/>
              </a:lnSpc>
            </a:pPr>
            <a:r>
              <a:rPr lang="zh-CN" altLang="en-US" sz="2000" b="1" dirty="0" smtClean="0">
                <a:solidFill>
                  <a:srgbClr val="C00000"/>
                </a:solidFill>
              </a:rPr>
              <a:t>洗手池配备洗手液或肥皂</a:t>
            </a:r>
            <a:endParaRPr lang="en-US" altLang="zh-CN" sz="2000" b="1" dirty="0" smtClean="0">
              <a:solidFill>
                <a:srgbClr val="C00000"/>
              </a:solidFill>
            </a:endParaRPr>
          </a:p>
          <a:p>
            <a:pPr>
              <a:lnSpc>
                <a:spcPct val="150000"/>
              </a:lnSpc>
            </a:pPr>
            <a:r>
              <a:rPr lang="zh-CN" altLang="en-US" sz="2000" b="1" dirty="0" smtClean="0"/>
              <a:t>擦手纸</a:t>
            </a:r>
            <a:r>
              <a:rPr lang="zh-CN" altLang="en-US" sz="2000" dirty="0" smtClean="0"/>
              <a:t>是最卫生的干手方式</a:t>
            </a:r>
            <a:endParaRPr lang="en-US" altLang="zh-CN" sz="2000" dirty="0" smtClean="0"/>
          </a:p>
          <a:p>
            <a:pPr>
              <a:lnSpc>
                <a:spcPct val="150000"/>
              </a:lnSpc>
            </a:pPr>
            <a:r>
              <a:rPr lang="zh-CN" altLang="en-US" sz="2000" dirty="0" smtClean="0"/>
              <a:t>接触疑似患者可佩戴手套，但</a:t>
            </a:r>
            <a:r>
              <a:rPr lang="zh-CN" altLang="en-US" sz="2000" b="1" dirty="0" smtClean="0"/>
              <a:t>戴手套不能代替手卫生</a:t>
            </a:r>
            <a:endParaRPr lang="en-US" altLang="zh-CN" b="1" dirty="0" smtClean="0"/>
          </a:p>
          <a:p>
            <a:pPr>
              <a:lnSpc>
                <a:spcPct val="150000"/>
              </a:lnSpc>
            </a:pPr>
            <a:endParaRPr lang="zh-CN" altLang="en-US" dirty="0"/>
          </a:p>
        </p:txBody>
      </p:sp>
      <p:sp>
        <p:nvSpPr>
          <p:cNvPr id="5" name="文本占位符 4"/>
          <p:cNvSpPr>
            <a:spLocks noGrp="1"/>
          </p:cNvSpPr>
          <p:nvPr>
            <p:ph type="body" sz="quarter" idx="10"/>
          </p:nvPr>
        </p:nvSpPr>
        <p:spPr/>
        <p:txBody>
          <a:bodyPr/>
          <a:lstStyle/>
          <a:p>
            <a:r>
              <a:rPr lang="zh-CN" altLang="en-US" b="1" dirty="0" smtClean="0"/>
              <a:t>学校工作人员的自我防护</a:t>
            </a:r>
            <a:endParaRPr lang="zh-CN" altLang="en-US" b="1" dirty="0"/>
          </a:p>
        </p:txBody>
      </p:sp>
      <p:pic>
        <p:nvPicPr>
          <p:cNvPr id="4098" name="Picture 2" descr="https://timgsa.baidu.com/timg?image&amp;quality=80&amp;size=b9999_10000&amp;sec=1580650350416&amp;di=bb12d9fd82a153926118952ecba54dd6&amp;imgtype=0&amp;src=http%3A%2F%2Fwww.jbkqyy.com%2Fuploads%2Fallimg%2F180517%2F1-1P51G5353RY.jpg"/>
          <p:cNvPicPr>
            <a:picLocks noChangeAspect="1" noChangeArrowheads="1"/>
          </p:cNvPicPr>
          <p:nvPr/>
        </p:nvPicPr>
        <p:blipFill>
          <a:blip r:embed="rId1" cstate="print"/>
          <a:srcRect/>
          <a:stretch>
            <a:fillRect/>
          </a:stretch>
        </p:blipFill>
        <p:spPr bwMode="auto">
          <a:xfrm>
            <a:off x="5154710" y="971740"/>
            <a:ext cx="6832820" cy="4587812"/>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idx="1"/>
          </p:nvPr>
        </p:nvSpPr>
        <p:spPr>
          <a:xfrm>
            <a:off x="644381" y="1214544"/>
            <a:ext cx="10515600" cy="4351338"/>
          </a:xfrm>
        </p:spPr>
        <p:txBody>
          <a:bodyPr/>
          <a:lstStyle/>
          <a:p>
            <a:pPr>
              <a:lnSpc>
                <a:spcPct val="150000"/>
              </a:lnSpc>
              <a:buNone/>
            </a:pPr>
            <a:r>
              <a:rPr lang="zh-CN" altLang="en-US" sz="2800" b="1" dirty="0" smtClean="0">
                <a:solidFill>
                  <a:schemeClr val="accent5"/>
                </a:solidFill>
              </a:rPr>
              <a:t>三、其他注意事项</a:t>
            </a:r>
            <a:endParaRPr lang="en-US" altLang="zh-CN" sz="2800" b="1" dirty="0" smtClean="0">
              <a:solidFill>
                <a:schemeClr val="accent5"/>
              </a:solidFill>
            </a:endParaRPr>
          </a:p>
          <a:p>
            <a:pPr>
              <a:lnSpc>
                <a:spcPct val="150000"/>
              </a:lnSpc>
            </a:pPr>
            <a:r>
              <a:rPr lang="zh-CN" altLang="en-US" sz="2000" b="1" dirty="0" smtClean="0"/>
              <a:t>办公区域</a:t>
            </a:r>
            <a:r>
              <a:rPr lang="zh-CN" altLang="en-US" sz="2000" dirty="0" smtClean="0"/>
              <a:t>佩戴口罩，谈话保持适度距离；保持良好通风，每日不少于</a:t>
            </a:r>
            <a:r>
              <a:rPr lang="en-US" altLang="zh-CN" sz="2000" dirty="0" smtClean="0"/>
              <a:t>2</a:t>
            </a:r>
            <a:r>
              <a:rPr lang="zh-CN" altLang="en-US" sz="2000" dirty="0" smtClean="0"/>
              <a:t>次，每次≥</a:t>
            </a:r>
            <a:r>
              <a:rPr lang="en-US" altLang="zh-CN" sz="2000" dirty="0" smtClean="0"/>
              <a:t>30</a:t>
            </a:r>
            <a:r>
              <a:rPr lang="zh-CN" altLang="en-US" sz="2000" dirty="0" smtClean="0"/>
              <a:t>分钟；对地面、门把手、鼠标键盘、文具、桌面进行</a:t>
            </a:r>
            <a:r>
              <a:rPr lang="zh-CN" altLang="en-US" sz="2000" b="1" dirty="0" smtClean="0">
                <a:solidFill>
                  <a:srgbClr val="C00000"/>
                </a:solidFill>
              </a:rPr>
              <a:t>每日清洁</a:t>
            </a:r>
            <a:r>
              <a:rPr lang="zh-CN" altLang="en-US" sz="2000" dirty="0" smtClean="0"/>
              <a:t>。</a:t>
            </a:r>
            <a:endParaRPr lang="en-US" altLang="zh-CN" sz="2000" dirty="0" smtClean="0"/>
          </a:p>
          <a:p>
            <a:pPr>
              <a:lnSpc>
                <a:spcPct val="150000"/>
              </a:lnSpc>
            </a:pPr>
            <a:r>
              <a:rPr lang="zh-CN" altLang="en-US" sz="2000" b="1" dirty="0" smtClean="0">
                <a:solidFill>
                  <a:srgbClr val="C00000"/>
                </a:solidFill>
              </a:rPr>
              <a:t>避免扎堆就餐。</a:t>
            </a:r>
            <a:r>
              <a:rPr lang="zh-CN" altLang="en-US" sz="2000" dirty="0" smtClean="0"/>
              <a:t>食堂排队打饭时戴口罩，吃饭时再脱口罩；尽量避免面对面就餐；避免就餐说话。</a:t>
            </a:r>
            <a:endParaRPr lang="en-US" altLang="zh-CN" sz="2000" dirty="0" smtClean="0"/>
          </a:p>
          <a:p>
            <a:pPr>
              <a:lnSpc>
                <a:spcPct val="150000"/>
              </a:lnSpc>
            </a:pPr>
            <a:r>
              <a:rPr lang="zh-CN" altLang="zh-CN" sz="2000" b="1" dirty="0" smtClean="0">
                <a:solidFill>
                  <a:srgbClr val="C00000"/>
                </a:solidFill>
              </a:rPr>
              <a:t>减少接触</a:t>
            </a:r>
            <a:r>
              <a:rPr lang="zh-CN" altLang="zh-CN" sz="2000" dirty="0" smtClean="0"/>
              <a:t>公共物品和</a:t>
            </a:r>
            <a:r>
              <a:rPr lang="zh-CN" altLang="en-US" sz="2000" dirty="0" smtClean="0"/>
              <a:t>易污染</a:t>
            </a:r>
            <a:r>
              <a:rPr lang="zh-CN" altLang="zh-CN" sz="2000" dirty="0" smtClean="0"/>
              <a:t>部位。</a:t>
            </a:r>
            <a:endParaRPr lang="en-US" altLang="zh-CN" sz="2000" dirty="0" smtClean="0"/>
          </a:p>
          <a:p>
            <a:pPr>
              <a:lnSpc>
                <a:spcPct val="150000"/>
              </a:lnSpc>
            </a:pPr>
            <a:r>
              <a:rPr lang="zh-CN" altLang="en-US" sz="2000" dirty="0" smtClean="0"/>
              <a:t>如果出现发热、乏力、咳嗽等症状</a:t>
            </a:r>
            <a:r>
              <a:rPr lang="zh-CN" altLang="en-US" sz="2000" b="1" dirty="0" smtClean="0">
                <a:solidFill>
                  <a:srgbClr val="C00000"/>
                </a:solidFill>
              </a:rPr>
              <a:t>及时隔离</a:t>
            </a:r>
            <a:r>
              <a:rPr lang="zh-CN" altLang="en-US" sz="2000" dirty="0" smtClean="0"/>
              <a:t>，并向健康管理人员报告。</a:t>
            </a:r>
            <a:endParaRPr lang="zh-CN" altLang="en-US" sz="2000" dirty="0"/>
          </a:p>
        </p:txBody>
      </p:sp>
      <p:sp>
        <p:nvSpPr>
          <p:cNvPr id="5" name="文本占位符 4"/>
          <p:cNvSpPr>
            <a:spLocks noGrp="1"/>
          </p:cNvSpPr>
          <p:nvPr>
            <p:ph type="body" sz="quarter" idx="10"/>
          </p:nvPr>
        </p:nvSpPr>
        <p:spPr/>
        <p:txBody>
          <a:bodyPr/>
          <a:lstStyle/>
          <a:p>
            <a:r>
              <a:rPr lang="zh-CN" altLang="en-US" b="1" dirty="0" smtClean="0"/>
              <a:t>学校工作人员的自我防护</a:t>
            </a:r>
            <a:endParaRPr lang="zh-CN" altLang="en-US" b="1" dirty="0"/>
          </a:p>
        </p:txBody>
      </p:sp>
      <p:sp>
        <p:nvSpPr>
          <p:cNvPr id="6" name="动作按钮: 上一张 5">
            <a:hlinkClick r:id="rId1" action="ppaction://hlinksldjump" highlightClick="1"/>
          </p:cNvPr>
          <p:cNvSpPr/>
          <p:nvPr/>
        </p:nvSpPr>
        <p:spPr>
          <a:xfrm>
            <a:off x="11724640" y="6248400"/>
            <a:ext cx="467360" cy="3556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idx="1"/>
          </p:nvPr>
        </p:nvSpPr>
        <p:spPr>
          <a:xfrm>
            <a:off x="613389" y="912200"/>
            <a:ext cx="11042163" cy="5122840"/>
          </a:xfrm>
        </p:spPr>
        <p:txBody>
          <a:bodyPr/>
          <a:lstStyle/>
          <a:p>
            <a:pPr>
              <a:lnSpc>
                <a:spcPct val="150000"/>
              </a:lnSpc>
            </a:pPr>
            <a:r>
              <a:rPr lang="zh-CN" altLang="en-US" sz="2000" b="1" dirty="0" smtClean="0">
                <a:solidFill>
                  <a:srgbClr val="C00000"/>
                </a:solidFill>
              </a:rPr>
              <a:t>个人防护要点（包括居家隔离事项）</a:t>
            </a:r>
            <a:endParaRPr lang="en-US" altLang="zh-CN" sz="2000" b="1" dirty="0" smtClean="0">
              <a:solidFill>
                <a:srgbClr val="C00000"/>
              </a:solidFill>
            </a:endParaRPr>
          </a:p>
          <a:p>
            <a:pPr>
              <a:lnSpc>
                <a:spcPct val="150000"/>
              </a:lnSpc>
            </a:pPr>
            <a:r>
              <a:rPr lang="zh-CN" altLang="en-US" sz="2000" dirty="0" smtClean="0"/>
              <a:t>卫生健康委</a:t>
            </a:r>
            <a:r>
              <a:rPr lang="en-US" altLang="zh-CN" sz="2000" dirty="0" smtClean="0"/>
              <a:t>《</a:t>
            </a:r>
            <a:r>
              <a:rPr lang="zh-CN" altLang="en-US" sz="2000" dirty="0" smtClean="0"/>
              <a:t>关于印发新型冠状病毒感染不同风险人群防护指南和预防新型冠状病毒感染的肺炎口罩使用指南的通知</a:t>
            </a:r>
            <a:r>
              <a:rPr lang="en-US" altLang="zh-CN" sz="2000" dirty="0" smtClean="0"/>
              <a:t>》</a:t>
            </a:r>
            <a:r>
              <a:rPr lang="zh-CN" altLang="en-US" sz="2000" dirty="0" smtClean="0"/>
              <a:t>：</a:t>
            </a:r>
            <a:r>
              <a:rPr lang="en-US" altLang="zh-CN" sz="1400" dirty="0" smtClean="0">
                <a:hlinkClick r:id="rId1"/>
              </a:rPr>
              <a:t>http://www.gov.cn/zhengce/zhengceku/2020-01/31/content_5473401.htm</a:t>
            </a:r>
            <a:endParaRPr lang="en-US" altLang="zh-CN" sz="2000" dirty="0" smtClean="0">
              <a:hlinkClick r:id="rId1"/>
            </a:endParaRPr>
          </a:p>
          <a:p>
            <a:pPr>
              <a:lnSpc>
                <a:spcPct val="150000"/>
              </a:lnSpc>
            </a:pPr>
            <a:r>
              <a:rPr lang="zh-CN" altLang="en-US" sz="2000" b="1" dirty="0" smtClean="0">
                <a:solidFill>
                  <a:srgbClr val="C00000"/>
                </a:solidFill>
              </a:rPr>
              <a:t>口罩的正确佩戴</a:t>
            </a:r>
            <a:endParaRPr lang="en-US" altLang="zh-CN" sz="2000" b="1" dirty="0" smtClean="0">
              <a:solidFill>
                <a:srgbClr val="C00000"/>
              </a:solidFill>
            </a:endParaRPr>
          </a:p>
          <a:p>
            <a:pPr>
              <a:lnSpc>
                <a:spcPct val="150000"/>
              </a:lnSpc>
            </a:pPr>
            <a:r>
              <a:rPr lang="zh-CN" altLang="en-US" sz="2000" dirty="0" smtClean="0"/>
              <a:t>卫生健康委</a:t>
            </a:r>
            <a:r>
              <a:rPr lang="en-US" altLang="zh-CN" sz="2000" dirty="0" smtClean="0"/>
              <a:t>《</a:t>
            </a:r>
            <a:r>
              <a:rPr lang="zh-CN" altLang="en-US" sz="2000" dirty="0" smtClean="0"/>
              <a:t>关于印发不同人群预防新型冠状病毒感染口罩选择与使用技术指引的通知</a:t>
            </a:r>
            <a:r>
              <a:rPr lang="en-US" altLang="zh-CN" sz="2000" dirty="0" smtClean="0"/>
              <a:t>》</a:t>
            </a:r>
            <a:r>
              <a:rPr lang="zh-CN" altLang="en-US" sz="2000" dirty="0" smtClean="0"/>
              <a:t>：</a:t>
            </a:r>
            <a:r>
              <a:rPr lang="en-US" altLang="zh-CN" sz="1400" dirty="0" smtClean="0">
                <a:hlinkClick r:id="rId1"/>
              </a:rPr>
              <a:t>http://www.gov.cn/zhengce/2020-02/05/content_5474780.htm</a:t>
            </a:r>
            <a:endParaRPr lang="en-US" altLang="zh-CN" sz="1400" dirty="0" smtClean="0"/>
          </a:p>
          <a:p>
            <a:pPr>
              <a:lnSpc>
                <a:spcPct val="150000"/>
              </a:lnSpc>
            </a:pPr>
            <a:r>
              <a:rPr lang="zh-CN" altLang="en-US" sz="2000" b="1" dirty="0" smtClean="0">
                <a:solidFill>
                  <a:srgbClr val="C00000"/>
                </a:solidFill>
              </a:rPr>
              <a:t>手卫生</a:t>
            </a:r>
            <a:endParaRPr lang="en-US" altLang="zh-CN" sz="2000" b="1" dirty="0" smtClean="0">
              <a:solidFill>
                <a:srgbClr val="C00000"/>
              </a:solidFill>
            </a:endParaRPr>
          </a:p>
          <a:p>
            <a:pPr>
              <a:lnSpc>
                <a:spcPct val="150000"/>
              </a:lnSpc>
            </a:pPr>
            <a:r>
              <a:rPr lang="zh-CN" altLang="en-US" sz="2000" dirty="0" smtClean="0"/>
              <a:t>国家疾控七步洗手法：</a:t>
            </a:r>
            <a:r>
              <a:rPr lang="en-US" altLang="zh-CN" sz="1400" dirty="0" smtClean="0">
                <a:hlinkClick r:id="rId2"/>
              </a:rPr>
              <a:t>https://baijiahao.baidu.com/s?id=1656982050500681395&amp;wfr=spider&amp;for=pc</a:t>
            </a:r>
            <a:endParaRPr lang="en-US" altLang="zh-CN" sz="1400" dirty="0" smtClean="0">
              <a:hlinkClick r:id="rId1"/>
            </a:endParaRPr>
          </a:p>
          <a:p>
            <a:pPr>
              <a:lnSpc>
                <a:spcPct val="150000"/>
              </a:lnSpc>
            </a:pPr>
            <a:r>
              <a:rPr lang="zh-CN" altLang="en-US" sz="2000" b="1" dirty="0" smtClean="0">
                <a:solidFill>
                  <a:srgbClr val="C00000"/>
                </a:solidFill>
              </a:rPr>
              <a:t>宣传材料</a:t>
            </a:r>
            <a:endParaRPr lang="en-US" altLang="zh-CN" sz="2000" b="1" dirty="0" smtClean="0">
              <a:solidFill>
                <a:srgbClr val="C00000"/>
              </a:solidFill>
            </a:endParaRPr>
          </a:p>
          <a:p>
            <a:pPr>
              <a:lnSpc>
                <a:spcPct val="150000"/>
              </a:lnSpc>
            </a:pPr>
            <a:r>
              <a:rPr lang="zh-CN" altLang="en-US" sz="2000" dirty="0" smtClean="0"/>
              <a:t>苏州疾控新冠防控下载专区：</a:t>
            </a:r>
            <a:r>
              <a:rPr lang="en-US" altLang="zh-CN" sz="1400" dirty="0" smtClean="0">
                <a:hlinkClick r:id="rId2"/>
              </a:rPr>
              <a:t>http://www.szcdc.cn/jkzx/xxgzbdgrfy/018006/</a:t>
            </a:r>
            <a:endParaRPr lang="en-US" altLang="zh-CN" sz="1400" dirty="0" smtClean="0"/>
          </a:p>
          <a:p>
            <a:pPr>
              <a:lnSpc>
                <a:spcPct val="150000"/>
              </a:lnSpc>
            </a:pPr>
            <a:endParaRPr lang="zh-CN" altLang="en-US" sz="2000" dirty="0"/>
          </a:p>
        </p:txBody>
      </p:sp>
      <p:sp>
        <p:nvSpPr>
          <p:cNvPr id="5" name="文本占位符 4"/>
          <p:cNvSpPr>
            <a:spLocks noGrp="1"/>
          </p:cNvSpPr>
          <p:nvPr>
            <p:ph type="body" sz="quarter" idx="10"/>
          </p:nvPr>
        </p:nvSpPr>
        <p:spPr/>
        <p:txBody>
          <a:bodyPr/>
          <a:lstStyle/>
          <a:p>
            <a:r>
              <a:rPr lang="zh-CN" altLang="en-US" b="1" dirty="0" smtClean="0"/>
              <a:t>健康教育主题和材料</a:t>
            </a:r>
            <a:endParaRPr lang="zh-CN" altLang="en-US" b="1"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idx="1"/>
          </p:nvPr>
        </p:nvSpPr>
        <p:spPr>
          <a:xfrm>
            <a:off x="1099751" y="1144342"/>
            <a:ext cx="7246497" cy="2599756"/>
          </a:xfrm>
        </p:spPr>
        <p:txBody>
          <a:bodyPr/>
          <a:lstStyle/>
          <a:p>
            <a:pPr>
              <a:lnSpc>
                <a:spcPct val="150000"/>
              </a:lnSpc>
              <a:buNone/>
            </a:pPr>
            <a:r>
              <a:rPr lang="zh-CN" altLang="en-US" sz="2000" b="1" dirty="0" smtClean="0">
                <a:solidFill>
                  <a:srgbClr val="C00000"/>
                </a:solidFill>
              </a:rPr>
              <a:t>更多健康教育知识和宣传材料详见苏州市疾控专题网页：</a:t>
            </a:r>
            <a:endParaRPr lang="en-US" altLang="zh-CN" sz="2000" b="1" dirty="0" smtClean="0">
              <a:solidFill>
                <a:srgbClr val="C00000"/>
              </a:solidFill>
            </a:endParaRPr>
          </a:p>
          <a:p>
            <a:pPr>
              <a:lnSpc>
                <a:spcPct val="150000"/>
              </a:lnSpc>
            </a:pPr>
            <a:r>
              <a:rPr lang="en-US" altLang="zh-CN" sz="2000" dirty="0" smtClean="0">
                <a:solidFill>
                  <a:schemeClr val="accent5"/>
                </a:solidFill>
              </a:rPr>
              <a:t>http://www.szcdc.cn/jkzx/xxgzbdgrfy/</a:t>
            </a:r>
            <a:endParaRPr lang="en-US" altLang="zh-CN" sz="2000" dirty="0" smtClean="0">
              <a:solidFill>
                <a:schemeClr val="accent5"/>
              </a:solidFill>
            </a:endParaRPr>
          </a:p>
          <a:p>
            <a:pPr>
              <a:lnSpc>
                <a:spcPct val="150000"/>
              </a:lnSpc>
            </a:pPr>
            <a:endParaRPr lang="en-US" altLang="zh-CN" sz="2000" b="1" dirty="0" smtClean="0">
              <a:solidFill>
                <a:srgbClr val="C00000"/>
              </a:solidFill>
            </a:endParaRPr>
          </a:p>
        </p:txBody>
      </p:sp>
      <p:sp>
        <p:nvSpPr>
          <p:cNvPr id="5" name="文本占位符 4"/>
          <p:cNvSpPr>
            <a:spLocks noGrp="1"/>
          </p:cNvSpPr>
          <p:nvPr>
            <p:ph type="body" sz="quarter" idx="10"/>
          </p:nvPr>
        </p:nvSpPr>
        <p:spPr/>
        <p:txBody>
          <a:bodyPr/>
          <a:lstStyle/>
          <a:p>
            <a:r>
              <a:rPr lang="zh-CN" altLang="en-US" b="1" dirty="0" smtClean="0"/>
              <a:t>健康教育主题和材料</a:t>
            </a:r>
            <a:endParaRPr lang="zh-CN" altLang="en-US" b="1" dirty="0"/>
          </a:p>
        </p:txBody>
      </p:sp>
      <p:pic>
        <p:nvPicPr>
          <p:cNvPr id="1026" name="Picture 2"/>
          <p:cNvPicPr>
            <a:picLocks noChangeAspect="1" noChangeArrowheads="1"/>
          </p:cNvPicPr>
          <p:nvPr/>
        </p:nvPicPr>
        <p:blipFill>
          <a:blip r:embed="rId1" cstate="print"/>
          <a:srcRect/>
          <a:stretch>
            <a:fillRect/>
          </a:stretch>
        </p:blipFill>
        <p:spPr bwMode="auto">
          <a:xfrm>
            <a:off x="1988538" y="2379089"/>
            <a:ext cx="7130748" cy="389814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idx="1"/>
          </p:nvPr>
        </p:nvSpPr>
        <p:spPr>
          <a:xfrm>
            <a:off x="936989" y="800016"/>
            <a:ext cx="10515600" cy="4351338"/>
          </a:xfrm>
        </p:spPr>
        <p:txBody>
          <a:bodyPr/>
          <a:lstStyle/>
          <a:p>
            <a:pPr>
              <a:buNone/>
            </a:pPr>
            <a:r>
              <a:rPr lang="zh-CN" altLang="en-US" b="1" dirty="0" smtClean="0">
                <a:solidFill>
                  <a:srgbClr val="C00000"/>
                </a:solidFill>
              </a:rPr>
              <a:t>更多疫情问题，可以使用苏州市疫情智能助理服务</a:t>
            </a:r>
            <a:endParaRPr lang="en-US" altLang="zh-CN" b="1" dirty="0" smtClean="0">
              <a:solidFill>
                <a:srgbClr val="C00000"/>
              </a:solidFill>
            </a:endParaRPr>
          </a:p>
          <a:p>
            <a:endParaRPr lang="en-US" altLang="zh-CN" sz="2000" dirty="0" smtClean="0"/>
          </a:p>
          <a:p>
            <a:pPr>
              <a:buNone/>
            </a:pPr>
            <a:r>
              <a:rPr lang="zh-CN" altLang="en-US" sz="2000" b="1" dirty="0" smtClean="0"/>
              <a:t>服务链接：</a:t>
            </a:r>
            <a:endParaRPr lang="en-US" altLang="zh-CN" sz="2000" b="1" dirty="0" smtClean="0"/>
          </a:p>
          <a:p>
            <a:r>
              <a:rPr lang="zh-CN" altLang="en-US" sz="2000" dirty="0" smtClean="0"/>
              <a:t>方法一：</a:t>
            </a:r>
            <a:endParaRPr lang="en-US" altLang="zh-CN" sz="2000" dirty="0" smtClean="0"/>
          </a:p>
          <a:p>
            <a:pPr>
              <a:buNone/>
            </a:pPr>
            <a:r>
              <a:rPr lang="zh-CN" altLang="en-US" sz="2000" dirty="0" smtClean="0"/>
              <a:t>苏州市疾病预防控制中心官方网页</a:t>
            </a:r>
            <a:endParaRPr lang="en-US" altLang="zh-CN" sz="2000" dirty="0" smtClean="0"/>
          </a:p>
          <a:p>
            <a:pPr>
              <a:buNone/>
            </a:pPr>
            <a:r>
              <a:rPr lang="en-US" altLang="zh-CN" sz="2000" dirty="0" smtClean="0">
                <a:solidFill>
                  <a:schemeClr val="accent5"/>
                </a:solidFill>
              </a:rPr>
              <a:t>http://www.szcdc.cn/jkzx/</a:t>
            </a:r>
            <a:r>
              <a:rPr lang="zh-CN" altLang="en-US" sz="2000" dirty="0" smtClean="0"/>
              <a:t>移动浮标</a:t>
            </a:r>
            <a:endParaRPr lang="en-US" altLang="zh-CN" sz="2000" dirty="0" smtClean="0"/>
          </a:p>
          <a:p>
            <a:pPr>
              <a:buNone/>
            </a:pPr>
            <a:endParaRPr lang="en-US" altLang="zh-CN" sz="2000" dirty="0" smtClean="0"/>
          </a:p>
          <a:p>
            <a:r>
              <a:rPr lang="zh-CN" altLang="en-US" sz="2000" dirty="0" smtClean="0"/>
              <a:t>方法二：</a:t>
            </a:r>
            <a:endParaRPr lang="en-US" altLang="zh-CN" sz="2000" dirty="0" smtClean="0"/>
          </a:p>
          <a:p>
            <a:pPr>
              <a:buNone/>
            </a:pPr>
            <a:r>
              <a:rPr lang="zh-CN" altLang="en-US" sz="2000" dirty="0" smtClean="0"/>
              <a:t>直接点击链接</a:t>
            </a:r>
            <a:endParaRPr lang="en-US" altLang="zh-CN" sz="2000" dirty="0" smtClean="0"/>
          </a:p>
          <a:p>
            <a:pPr>
              <a:buNone/>
            </a:pPr>
            <a:r>
              <a:rPr lang="en-US" altLang="zh-CN" sz="2000" dirty="0" smtClean="0">
                <a:solidFill>
                  <a:schemeClr val="accent5"/>
                </a:solidFill>
              </a:rPr>
              <a:t>http://121.40.186.132/suzhou/</a:t>
            </a:r>
            <a:endParaRPr lang="zh-CN" altLang="en-US" sz="2000" dirty="0" smtClean="0">
              <a:solidFill>
                <a:schemeClr val="accent5"/>
              </a:solidFill>
            </a:endParaRPr>
          </a:p>
        </p:txBody>
      </p:sp>
      <p:sp>
        <p:nvSpPr>
          <p:cNvPr id="5" name="文本占位符 4"/>
          <p:cNvSpPr>
            <a:spLocks noGrp="1"/>
          </p:cNvSpPr>
          <p:nvPr>
            <p:ph type="body" sz="quarter" idx="10"/>
          </p:nvPr>
        </p:nvSpPr>
        <p:spPr/>
        <p:txBody>
          <a:bodyPr/>
          <a:lstStyle/>
          <a:p>
            <a:r>
              <a:rPr lang="zh-CN" altLang="en-US" b="1" dirty="0" smtClean="0"/>
              <a:t>其他</a:t>
            </a:r>
            <a:endParaRPr lang="zh-CN" altLang="en-US" b="1" dirty="0"/>
          </a:p>
        </p:txBody>
      </p:sp>
      <p:pic>
        <p:nvPicPr>
          <p:cNvPr id="1026" name="Picture 2"/>
          <p:cNvPicPr>
            <a:picLocks noChangeAspect="1" noChangeArrowheads="1"/>
          </p:cNvPicPr>
          <p:nvPr/>
        </p:nvPicPr>
        <p:blipFill>
          <a:blip r:embed="rId1" cstate="print"/>
          <a:srcRect/>
          <a:stretch>
            <a:fillRect/>
          </a:stretch>
        </p:blipFill>
        <p:spPr bwMode="auto">
          <a:xfrm>
            <a:off x="6006887" y="2790447"/>
            <a:ext cx="4587961" cy="3540630"/>
          </a:xfrm>
          <a:prstGeom prst="rect">
            <a:avLst/>
          </a:prstGeom>
          <a:ln>
            <a:noFill/>
          </a:ln>
          <a:effectLst>
            <a:outerShdw blurRad="292100" dist="139700" dir="2700000" algn="tl" rotWithShape="0">
              <a:srgbClr val="333333">
                <a:alpha val="65000"/>
              </a:srgbClr>
            </a:outerShdw>
          </a:effectLst>
        </p:spPr>
      </p:pic>
      <p:pic>
        <p:nvPicPr>
          <p:cNvPr id="1027" name="Picture 3"/>
          <p:cNvPicPr>
            <a:picLocks noChangeAspect="1" noChangeArrowheads="1"/>
          </p:cNvPicPr>
          <p:nvPr/>
        </p:nvPicPr>
        <p:blipFill>
          <a:blip r:embed="rId2" cstate="print"/>
          <a:srcRect/>
          <a:stretch>
            <a:fillRect/>
          </a:stretch>
        </p:blipFill>
        <p:spPr bwMode="auto">
          <a:xfrm>
            <a:off x="5803392" y="1267968"/>
            <a:ext cx="4876917" cy="1375945"/>
          </a:xfrm>
          <a:prstGeom prst="rect">
            <a:avLst/>
          </a:prstGeom>
          <a:ln>
            <a:noFill/>
          </a:ln>
          <a:effectLst>
            <a:outerShdw blurRad="292100" dist="139700" dir="2700000" algn="tl" rotWithShape="0">
              <a:srgbClr val="333333">
                <a:alpha val="65000"/>
              </a:srgbClr>
            </a:outerShdw>
          </a:effectLst>
        </p:spPr>
      </p:pic>
      <p:sp>
        <p:nvSpPr>
          <p:cNvPr id="6" name="动作按钮: 上一张 5">
            <a:hlinkClick r:id="rId3" action="ppaction://hlinksldjump" highlightClick="1"/>
          </p:cNvPr>
          <p:cNvSpPr/>
          <p:nvPr/>
        </p:nvSpPr>
        <p:spPr>
          <a:xfrm>
            <a:off x="11724640" y="6228080"/>
            <a:ext cx="467360" cy="3556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占位符 4"/>
          <p:cNvSpPr txBox="1"/>
          <p:nvPr/>
        </p:nvSpPr>
        <p:spPr bwMode="auto">
          <a:xfrm>
            <a:off x="621792" y="918049"/>
            <a:ext cx="11307097" cy="5321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228600" lvl="0" indent="-228600" eaLnBrk="1" hangingPunct="1">
              <a:lnSpc>
                <a:spcPct val="150000"/>
              </a:lnSpc>
              <a:spcBef>
                <a:spcPts val="1000"/>
              </a:spcBef>
            </a:pPr>
            <a:r>
              <a:rPr kumimoji="0" lang="zh-CN" altLang="en-US" sz="2400" b="1" i="0" u="none" strike="noStrike" kern="1200" cap="none" spc="0" normalizeH="0" baseline="0" noProof="0" dirty="0" smtClean="0">
                <a:ln>
                  <a:noFill/>
                </a:ln>
                <a:solidFill>
                  <a:schemeClr val="accent5"/>
                </a:solidFill>
                <a:effectLst/>
                <a:uLnTx/>
                <a:uFillTx/>
                <a:latin typeface="微软雅黑" panose="020B0503020204020204" pitchFamily="34" charset="-122"/>
                <a:ea typeface="微软雅黑" panose="020B0503020204020204" pitchFamily="34" charset="-122"/>
              </a:rPr>
              <a:t>疑似病例</a:t>
            </a:r>
            <a:r>
              <a:rPr kumimoji="0" lang="zh-CN" altLang="en-US" sz="1400" b="1" i="0" u="none" strike="noStrike" kern="1200" cap="none" spc="0" normalizeH="0" baseline="0" noProof="0" dirty="0" smtClean="0">
                <a:ln>
                  <a:noFill/>
                </a:ln>
                <a:solidFill>
                  <a:schemeClr val="accent5"/>
                </a:solidFill>
                <a:effectLst/>
                <a:uLnTx/>
                <a:uFillTx/>
                <a:latin typeface="微软雅黑" panose="020B0503020204020204" pitchFamily="34" charset="-122"/>
                <a:ea typeface="微软雅黑" panose="020B0503020204020204" pitchFamily="34" charset="-122"/>
              </a:rPr>
              <a:t>（湖北以外省份）</a:t>
            </a:r>
            <a:endParaRPr kumimoji="0" lang="en-US" altLang="zh-CN" sz="2000" b="1" i="0" u="none" strike="noStrike" kern="1200" cap="none" spc="0" normalizeH="0" baseline="0" noProof="0" dirty="0" smtClean="0">
              <a:ln>
                <a:noFill/>
              </a:ln>
              <a:solidFill>
                <a:schemeClr val="accent5"/>
              </a:solidFill>
              <a:effectLst/>
              <a:uLnTx/>
              <a:uFillTx/>
              <a:latin typeface="微软雅黑" panose="020B0503020204020204" pitchFamily="34" charset="-122"/>
              <a:ea typeface="微软雅黑" panose="020B0503020204020204" pitchFamily="34" charset="-122"/>
            </a:endParaRPr>
          </a:p>
          <a:p>
            <a:pPr marL="228600" lvl="0" indent="-228600" eaLnBrk="1" hangingPunct="1">
              <a:lnSpc>
                <a:spcPct val="150000"/>
              </a:lnSpc>
              <a:spcBef>
                <a:spcPts val="1000"/>
              </a:spcBef>
            </a:pPr>
            <a:r>
              <a:rPr lang="en-US" altLang="zh-CN" b="1" dirty="0" smtClean="0">
                <a:solidFill>
                  <a:schemeClr val="accent5"/>
                </a:solidFill>
                <a:latin typeface="微软雅黑" panose="020B0503020204020204" pitchFamily="34" charset="-122"/>
                <a:ea typeface="微软雅黑" panose="020B0503020204020204" pitchFamily="34" charset="-122"/>
              </a:rPr>
              <a:t>1.</a:t>
            </a:r>
            <a:r>
              <a:rPr lang="zh-CN" altLang="en-US" b="1" dirty="0" smtClean="0">
                <a:solidFill>
                  <a:schemeClr val="accent5"/>
                </a:solidFill>
                <a:latin typeface="微软雅黑" panose="020B0503020204020204" pitchFamily="34" charset="-122"/>
                <a:ea typeface="微软雅黑" panose="020B0503020204020204" pitchFamily="34" charset="-122"/>
              </a:rPr>
              <a:t>流行病学史</a:t>
            </a:r>
            <a:br>
              <a:rPr lang="zh-CN" altLang="en-US" dirty="0" smtClean="0">
                <a:latin typeface="微软雅黑" panose="020B0503020204020204" pitchFamily="34" charset="-122"/>
                <a:ea typeface="微软雅黑" panose="020B0503020204020204" pitchFamily="34" charset="-122"/>
              </a:rPr>
            </a:br>
            <a:r>
              <a:rPr lang="zh-CN" altLang="en-US" dirty="0" smtClean="0">
                <a:latin typeface="微软雅黑" panose="020B0503020204020204" pitchFamily="34" charset="-122"/>
                <a:ea typeface="微软雅黑" panose="020B0503020204020204" pitchFamily="34" charset="-122"/>
              </a:rPr>
              <a:t>（</a:t>
            </a:r>
            <a:r>
              <a:rPr lang="en-US" altLang="zh-CN" dirty="0" smtClean="0">
                <a:latin typeface="微软雅黑" panose="020B0503020204020204" pitchFamily="34" charset="-122"/>
                <a:ea typeface="微软雅黑" panose="020B0503020204020204" pitchFamily="34" charset="-122"/>
              </a:rPr>
              <a:t>1</a:t>
            </a:r>
            <a:r>
              <a:rPr lang="zh-CN" altLang="en-US" dirty="0" smtClean="0">
                <a:latin typeface="微软雅黑" panose="020B0503020204020204" pitchFamily="34" charset="-122"/>
                <a:ea typeface="微软雅黑" panose="020B0503020204020204" pitchFamily="34" charset="-122"/>
              </a:rPr>
              <a:t>）发病前</a:t>
            </a:r>
            <a:r>
              <a:rPr lang="en-US" altLang="zh-CN" dirty="0" smtClean="0">
                <a:latin typeface="微软雅黑" panose="020B0503020204020204" pitchFamily="34" charset="-122"/>
                <a:ea typeface="微软雅黑" panose="020B0503020204020204" pitchFamily="34" charset="-122"/>
              </a:rPr>
              <a:t>14</a:t>
            </a:r>
            <a:r>
              <a:rPr lang="zh-CN" altLang="en-US" dirty="0" smtClean="0">
                <a:latin typeface="微软雅黑" panose="020B0503020204020204" pitchFamily="34" charset="-122"/>
                <a:ea typeface="微软雅黑" panose="020B0503020204020204" pitchFamily="34" charset="-122"/>
              </a:rPr>
              <a:t>天内有武汉地区及其周边地区，或其他</a:t>
            </a:r>
            <a:r>
              <a:rPr lang="zh-CN" altLang="en-US" b="1" dirty="0" smtClean="0">
                <a:solidFill>
                  <a:srgbClr val="C00000"/>
                </a:solidFill>
                <a:latin typeface="微软雅黑" panose="020B0503020204020204" pitchFamily="34" charset="-122"/>
                <a:ea typeface="微软雅黑" panose="020B0503020204020204" pitchFamily="34" charset="-122"/>
              </a:rPr>
              <a:t>有病例报告社区</a:t>
            </a:r>
            <a:r>
              <a:rPr lang="zh-CN" altLang="en-US" dirty="0" smtClean="0">
                <a:latin typeface="微软雅黑" panose="020B0503020204020204" pitchFamily="34" charset="-122"/>
                <a:ea typeface="微软雅黑" panose="020B0503020204020204" pitchFamily="34" charset="-122"/>
              </a:rPr>
              <a:t>的</a:t>
            </a:r>
            <a:r>
              <a:rPr lang="zh-CN" altLang="en-US" b="1" dirty="0" smtClean="0">
                <a:latin typeface="微软雅黑" panose="020B0503020204020204" pitchFamily="34" charset="-122"/>
                <a:ea typeface="微软雅黑" panose="020B0503020204020204" pitchFamily="34" charset="-122"/>
              </a:rPr>
              <a:t>旅行史或居住史</a:t>
            </a:r>
            <a:r>
              <a:rPr lang="zh-CN" altLang="en-US" dirty="0" smtClean="0">
                <a:latin typeface="微软雅黑" panose="020B0503020204020204" pitchFamily="34" charset="-122"/>
                <a:ea typeface="微软雅黑" panose="020B0503020204020204" pitchFamily="34" charset="-122"/>
              </a:rPr>
              <a:t>；</a:t>
            </a:r>
            <a:br>
              <a:rPr lang="zh-CN" altLang="en-US" dirty="0" smtClean="0">
                <a:latin typeface="微软雅黑" panose="020B0503020204020204" pitchFamily="34" charset="-122"/>
                <a:ea typeface="微软雅黑" panose="020B0503020204020204" pitchFamily="34" charset="-122"/>
              </a:rPr>
            </a:br>
            <a:r>
              <a:rPr lang="zh-CN" altLang="en-US" dirty="0" smtClean="0">
                <a:latin typeface="微软雅黑" panose="020B0503020204020204" pitchFamily="34" charset="-122"/>
                <a:ea typeface="微软雅黑" panose="020B0503020204020204" pitchFamily="34" charset="-122"/>
              </a:rPr>
              <a:t>（</a:t>
            </a:r>
            <a:r>
              <a:rPr lang="en-US" altLang="zh-CN" dirty="0" smtClean="0">
                <a:latin typeface="微软雅黑" panose="020B0503020204020204" pitchFamily="34" charset="-122"/>
                <a:ea typeface="微软雅黑" panose="020B0503020204020204" pitchFamily="34" charset="-122"/>
              </a:rPr>
              <a:t>2</a:t>
            </a:r>
            <a:r>
              <a:rPr lang="zh-CN" altLang="en-US" dirty="0" smtClean="0">
                <a:latin typeface="微软雅黑" panose="020B0503020204020204" pitchFamily="34" charset="-122"/>
                <a:ea typeface="微软雅黑" panose="020B0503020204020204" pitchFamily="34" charset="-122"/>
              </a:rPr>
              <a:t>）发病前</a:t>
            </a:r>
            <a:r>
              <a:rPr lang="en-US" altLang="zh-CN" dirty="0" smtClean="0">
                <a:latin typeface="微软雅黑" panose="020B0503020204020204" pitchFamily="34" charset="-122"/>
                <a:ea typeface="微软雅黑" panose="020B0503020204020204" pitchFamily="34" charset="-122"/>
              </a:rPr>
              <a:t>14</a:t>
            </a:r>
            <a:r>
              <a:rPr lang="zh-CN" altLang="en-US" dirty="0" smtClean="0">
                <a:latin typeface="微软雅黑" panose="020B0503020204020204" pitchFamily="34" charset="-122"/>
                <a:ea typeface="微软雅黑" panose="020B0503020204020204" pitchFamily="34" charset="-122"/>
              </a:rPr>
              <a:t>天内曾与新型冠状病毒感染者（核酸检测阳性者）有</a:t>
            </a:r>
            <a:r>
              <a:rPr lang="zh-CN" altLang="en-US" b="1" dirty="0" smtClean="0">
                <a:latin typeface="微软雅黑" panose="020B0503020204020204" pitchFamily="34" charset="-122"/>
                <a:ea typeface="微软雅黑" panose="020B0503020204020204" pitchFamily="34" charset="-122"/>
              </a:rPr>
              <a:t>接触史</a:t>
            </a:r>
            <a:r>
              <a:rPr lang="zh-CN" altLang="en-US" dirty="0" smtClean="0">
                <a:latin typeface="微软雅黑" panose="020B0503020204020204" pitchFamily="34" charset="-122"/>
                <a:ea typeface="微软雅黑" panose="020B0503020204020204" pitchFamily="34" charset="-122"/>
              </a:rPr>
              <a:t>；</a:t>
            </a:r>
            <a:br>
              <a:rPr lang="zh-CN" altLang="en-US" dirty="0" smtClean="0">
                <a:latin typeface="微软雅黑" panose="020B0503020204020204" pitchFamily="34" charset="-122"/>
                <a:ea typeface="微软雅黑" panose="020B0503020204020204" pitchFamily="34" charset="-122"/>
              </a:rPr>
            </a:br>
            <a:r>
              <a:rPr lang="zh-CN" altLang="en-US" dirty="0" smtClean="0">
                <a:latin typeface="微软雅黑" panose="020B0503020204020204" pitchFamily="34" charset="-122"/>
                <a:ea typeface="微软雅黑" panose="020B0503020204020204" pitchFamily="34" charset="-122"/>
              </a:rPr>
              <a:t>（</a:t>
            </a:r>
            <a:r>
              <a:rPr lang="en-US" altLang="zh-CN" dirty="0" smtClean="0">
                <a:latin typeface="微软雅黑" panose="020B0503020204020204" pitchFamily="34" charset="-122"/>
                <a:ea typeface="微软雅黑" panose="020B0503020204020204" pitchFamily="34" charset="-122"/>
              </a:rPr>
              <a:t>3</a:t>
            </a:r>
            <a:r>
              <a:rPr lang="zh-CN" altLang="en-US" dirty="0" smtClean="0">
                <a:latin typeface="微软雅黑" panose="020B0503020204020204" pitchFamily="34" charset="-122"/>
                <a:ea typeface="微软雅黑" panose="020B0503020204020204" pitchFamily="34" charset="-122"/>
              </a:rPr>
              <a:t>）发病前</a:t>
            </a:r>
            <a:r>
              <a:rPr lang="en-US" altLang="zh-CN" dirty="0" smtClean="0">
                <a:latin typeface="微软雅黑" panose="020B0503020204020204" pitchFamily="34" charset="-122"/>
                <a:ea typeface="微软雅黑" panose="020B0503020204020204" pitchFamily="34" charset="-122"/>
              </a:rPr>
              <a:t>14</a:t>
            </a:r>
            <a:r>
              <a:rPr lang="zh-CN" altLang="en-US" dirty="0" smtClean="0">
                <a:latin typeface="微软雅黑" panose="020B0503020204020204" pitchFamily="34" charset="-122"/>
                <a:ea typeface="微软雅黑" panose="020B0503020204020204" pitchFamily="34" charset="-122"/>
              </a:rPr>
              <a:t>天内</a:t>
            </a:r>
            <a:r>
              <a:rPr lang="zh-CN" altLang="en-US" b="1" dirty="0" smtClean="0">
                <a:latin typeface="微软雅黑" panose="020B0503020204020204" pitchFamily="34" charset="-122"/>
                <a:ea typeface="微软雅黑" panose="020B0503020204020204" pitchFamily="34" charset="-122"/>
              </a:rPr>
              <a:t>曾接触过</a:t>
            </a:r>
            <a:r>
              <a:rPr lang="zh-CN" altLang="en-US" dirty="0" smtClean="0">
                <a:latin typeface="微软雅黑" panose="020B0503020204020204" pitchFamily="34" charset="-122"/>
                <a:ea typeface="微软雅黑" panose="020B0503020204020204" pitchFamily="34" charset="-122"/>
              </a:rPr>
              <a:t>来自武汉市及周边地区，或来自有病例报告社区的</a:t>
            </a:r>
            <a:r>
              <a:rPr lang="zh-CN" altLang="en-US" b="1" dirty="0" smtClean="0">
                <a:latin typeface="微软雅黑" panose="020B0503020204020204" pitchFamily="34" charset="-122"/>
                <a:ea typeface="微软雅黑" panose="020B0503020204020204" pitchFamily="34" charset="-122"/>
              </a:rPr>
              <a:t>发热或有呼吸道症状的患者</a:t>
            </a:r>
            <a:r>
              <a:rPr lang="zh-CN" altLang="en-US" dirty="0" smtClean="0">
                <a:latin typeface="微软雅黑" panose="020B0503020204020204" pitchFamily="34" charset="-122"/>
                <a:ea typeface="微软雅黑" panose="020B0503020204020204" pitchFamily="34" charset="-122"/>
              </a:rPr>
              <a:t>；</a:t>
            </a:r>
            <a:endParaRPr lang="en-US" altLang="zh-CN" dirty="0" smtClean="0">
              <a:latin typeface="微软雅黑" panose="020B0503020204020204" pitchFamily="34" charset="-122"/>
              <a:ea typeface="微软雅黑" panose="020B0503020204020204" pitchFamily="34" charset="-122"/>
            </a:endParaRPr>
          </a:p>
          <a:p>
            <a:pPr marL="228600" lvl="0" indent="-228600" eaLnBrk="1" hangingPunct="1">
              <a:lnSpc>
                <a:spcPct val="150000"/>
              </a:lnSpc>
              <a:spcBef>
                <a:spcPts val="1000"/>
              </a:spcBef>
            </a:pPr>
            <a:r>
              <a:rPr lang="zh-CN" altLang="en-US" dirty="0" smtClean="0">
                <a:latin typeface="微软雅黑" panose="020B0503020204020204" pitchFamily="34" charset="-122"/>
                <a:ea typeface="微软雅黑" panose="020B0503020204020204" pitchFamily="34" charset="-122"/>
              </a:rPr>
              <a:t>（</a:t>
            </a:r>
            <a:r>
              <a:rPr lang="en-US" altLang="zh-CN" dirty="0" smtClean="0">
                <a:latin typeface="微软雅黑" panose="020B0503020204020204" pitchFamily="34" charset="-122"/>
                <a:ea typeface="微软雅黑" panose="020B0503020204020204" pitchFamily="34" charset="-122"/>
              </a:rPr>
              <a:t>4</a:t>
            </a:r>
            <a:r>
              <a:rPr lang="zh-CN" altLang="en-US" dirty="0" smtClean="0">
                <a:latin typeface="微软雅黑" panose="020B0503020204020204" pitchFamily="34" charset="-122"/>
                <a:ea typeface="微软雅黑" panose="020B0503020204020204" pitchFamily="34" charset="-122"/>
              </a:rPr>
              <a:t>）</a:t>
            </a:r>
            <a:r>
              <a:rPr lang="zh-CN" altLang="en-US" b="1" dirty="0" smtClean="0">
                <a:latin typeface="微软雅黑" panose="020B0503020204020204" pitchFamily="34" charset="-122"/>
                <a:ea typeface="微软雅黑" panose="020B0503020204020204" pitchFamily="34" charset="-122"/>
              </a:rPr>
              <a:t>聚集性发病</a:t>
            </a:r>
            <a:endParaRPr lang="en-US" altLang="zh-CN" dirty="0" smtClean="0">
              <a:latin typeface="微软雅黑" panose="020B0503020204020204" pitchFamily="34" charset="-122"/>
              <a:ea typeface="微软雅黑" panose="020B0503020204020204" pitchFamily="34" charset="-122"/>
            </a:endParaRPr>
          </a:p>
          <a:p>
            <a:pPr marL="228600" lvl="0" indent="-228600" eaLnBrk="1" hangingPunct="1">
              <a:lnSpc>
                <a:spcPct val="150000"/>
              </a:lnSpc>
              <a:spcBef>
                <a:spcPts val="1000"/>
              </a:spcBef>
            </a:pPr>
            <a:r>
              <a:rPr lang="en-US" altLang="zh-CN" b="1" dirty="0" smtClean="0">
                <a:solidFill>
                  <a:schemeClr val="accent5"/>
                </a:solidFill>
                <a:latin typeface="微软雅黑" panose="020B0503020204020204" pitchFamily="34" charset="-122"/>
                <a:ea typeface="微软雅黑" panose="020B0503020204020204" pitchFamily="34" charset="-122"/>
              </a:rPr>
              <a:t>2.</a:t>
            </a:r>
            <a:r>
              <a:rPr lang="zh-CN" altLang="en-US" b="1" dirty="0" smtClean="0">
                <a:solidFill>
                  <a:schemeClr val="accent5"/>
                </a:solidFill>
                <a:latin typeface="微软雅黑" panose="020B0503020204020204" pitchFamily="34" charset="-122"/>
                <a:ea typeface="微软雅黑" panose="020B0503020204020204" pitchFamily="34" charset="-122"/>
              </a:rPr>
              <a:t>临床表现</a:t>
            </a:r>
            <a:br>
              <a:rPr lang="zh-CN" altLang="en-US" dirty="0" smtClean="0">
                <a:latin typeface="微软雅黑" panose="020B0503020204020204" pitchFamily="34" charset="-122"/>
                <a:ea typeface="微软雅黑" panose="020B0503020204020204" pitchFamily="34" charset="-122"/>
              </a:rPr>
            </a:br>
            <a:r>
              <a:rPr lang="zh-CN" altLang="en-US" dirty="0" smtClean="0">
                <a:latin typeface="微软雅黑" panose="020B0503020204020204" pitchFamily="34" charset="-122"/>
                <a:ea typeface="微软雅黑" panose="020B0503020204020204" pitchFamily="34" charset="-122"/>
              </a:rPr>
              <a:t>（</a:t>
            </a:r>
            <a:r>
              <a:rPr lang="en-US" altLang="zh-CN" dirty="0" smtClean="0">
                <a:latin typeface="微软雅黑" panose="020B0503020204020204" pitchFamily="34" charset="-122"/>
                <a:ea typeface="微软雅黑" panose="020B0503020204020204" pitchFamily="34" charset="-122"/>
              </a:rPr>
              <a:t>1</a:t>
            </a:r>
            <a:r>
              <a:rPr lang="zh-CN" altLang="en-US" dirty="0" smtClean="0">
                <a:latin typeface="微软雅黑" panose="020B0503020204020204" pitchFamily="34" charset="-122"/>
                <a:ea typeface="微软雅黑" panose="020B0503020204020204" pitchFamily="34" charset="-122"/>
              </a:rPr>
              <a:t>）发热和</a:t>
            </a:r>
            <a:r>
              <a:rPr lang="en-US" altLang="zh-CN" dirty="0" smtClean="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或呼吸道症状；</a:t>
            </a:r>
            <a:br>
              <a:rPr lang="zh-CN" altLang="en-US" dirty="0" smtClean="0">
                <a:latin typeface="微软雅黑" panose="020B0503020204020204" pitchFamily="34" charset="-122"/>
                <a:ea typeface="微软雅黑" panose="020B0503020204020204" pitchFamily="34" charset="-122"/>
              </a:rPr>
            </a:br>
            <a:r>
              <a:rPr lang="zh-CN" altLang="en-US" dirty="0" smtClean="0">
                <a:latin typeface="微软雅黑" panose="020B0503020204020204" pitchFamily="34" charset="-122"/>
                <a:ea typeface="微软雅黑" panose="020B0503020204020204" pitchFamily="34" charset="-122"/>
              </a:rPr>
              <a:t>（</a:t>
            </a:r>
            <a:r>
              <a:rPr lang="en-US" altLang="zh-CN" dirty="0" smtClean="0">
                <a:latin typeface="微软雅黑" panose="020B0503020204020204" pitchFamily="34" charset="-122"/>
                <a:ea typeface="微软雅黑" panose="020B0503020204020204" pitchFamily="34" charset="-122"/>
              </a:rPr>
              <a:t>2</a:t>
            </a:r>
            <a:r>
              <a:rPr lang="zh-CN" altLang="en-US" dirty="0" smtClean="0">
                <a:latin typeface="微软雅黑" panose="020B0503020204020204" pitchFamily="34" charset="-122"/>
                <a:ea typeface="微软雅黑" panose="020B0503020204020204" pitchFamily="34" charset="-122"/>
              </a:rPr>
              <a:t>）具有上述肺炎影像学特征；</a:t>
            </a:r>
            <a:br>
              <a:rPr lang="zh-CN" altLang="en-US" dirty="0" smtClean="0">
                <a:latin typeface="微软雅黑" panose="020B0503020204020204" pitchFamily="34" charset="-122"/>
                <a:ea typeface="微软雅黑" panose="020B0503020204020204" pitchFamily="34" charset="-122"/>
              </a:rPr>
            </a:br>
            <a:r>
              <a:rPr lang="zh-CN" altLang="en-US" dirty="0" smtClean="0">
                <a:latin typeface="微软雅黑" panose="020B0503020204020204" pitchFamily="34" charset="-122"/>
                <a:ea typeface="微软雅黑" panose="020B0503020204020204" pitchFamily="34" charset="-122"/>
              </a:rPr>
              <a:t>（</a:t>
            </a:r>
            <a:r>
              <a:rPr lang="en-US" altLang="zh-CN" dirty="0" smtClean="0">
                <a:latin typeface="微软雅黑" panose="020B0503020204020204" pitchFamily="34" charset="-122"/>
                <a:ea typeface="微软雅黑" panose="020B0503020204020204" pitchFamily="34" charset="-122"/>
              </a:rPr>
              <a:t>3</a:t>
            </a:r>
            <a:r>
              <a:rPr lang="zh-CN" altLang="en-US" dirty="0" smtClean="0">
                <a:latin typeface="微软雅黑" panose="020B0503020204020204" pitchFamily="34" charset="-122"/>
                <a:ea typeface="微软雅黑" panose="020B0503020204020204" pitchFamily="34" charset="-122"/>
              </a:rPr>
              <a:t>）发病早期白细胞总数正常或降低，或淋巴细胞计数减少。</a:t>
            </a:r>
            <a:br>
              <a:rPr lang="zh-CN" altLang="en-US" dirty="0" smtClean="0">
                <a:latin typeface="微软雅黑" panose="020B0503020204020204" pitchFamily="34" charset="-122"/>
                <a:ea typeface="微软雅黑" panose="020B0503020204020204" pitchFamily="34" charset="-122"/>
              </a:rPr>
            </a:br>
            <a:endParaRPr kumimoji="0" lang="zh-CN" altLang="en-US"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endParaRPr>
          </a:p>
        </p:txBody>
      </p:sp>
      <p:sp>
        <p:nvSpPr>
          <p:cNvPr id="4" name="矩形标注 3"/>
          <p:cNvSpPr/>
          <p:nvPr/>
        </p:nvSpPr>
        <p:spPr>
          <a:xfrm>
            <a:off x="5010912" y="3828288"/>
            <a:ext cx="6461760" cy="1219200"/>
          </a:xfrm>
          <a:prstGeom prst="wedgeRectCallout">
            <a:avLst>
              <a:gd name="adj1" fmla="val -62483"/>
              <a:gd name="adj2" fmla="val -35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buFont typeface="Arial" panose="020B0604020202020204" pitchFamily="34" charset="0"/>
              <a:buChar char="•"/>
            </a:pPr>
            <a:r>
              <a:rPr lang="zh-CN" altLang="en-US" b="1" dirty="0" smtClean="0">
                <a:latin typeface="微软雅黑" panose="020B0503020204020204" pitchFamily="34" charset="-122"/>
                <a:ea typeface="微软雅黑" panose="020B0503020204020204" pitchFamily="34" charset="-122"/>
              </a:rPr>
              <a:t>有流行病学史中的任何一条，且符合临床表现中任意</a:t>
            </a:r>
            <a:r>
              <a:rPr lang="en-US" altLang="zh-CN" b="1" dirty="0" smtClean="0">
                <a:latin typeface="微软雅黑" panose="020B0503020204020204" pitchFamily="34" charset="-122"/>
                <a:ea typeface="微软雅黑" panose="020B0503020204020204" pitchFamily="34" charset="-122"/>
              </a:rPr>
              <a:t>2</a:t>
            </a:r>
            <a:r>
              <a:rPr lang="zh-CN" altLang="en-US" b="1" dirty="0" smtClean="0">
                <a:latin typeface="微软雅黑" panose="020B0503020204020204" pitchFamily="34" charset="-122"/>
                <a:ea typeface="微软雅黑" panose="020B0503020204020204" pitchFamily="34" charset="-122"/>
              </a:rPr>
              <a:t>条。</a:t>
            </a:r>
            <a:endParaRPr lang="en-US" altLang="zh-CN" b="1" dirty="0" smtClean="0">
              <a:latin typeface="微软雅黑" panose="020B0503020204020204" pitchFamily="34" charset="-122"/>
              <a:ea typeface="微软雅黑" panose="020B0503020204020204" pitchFamily="34" charset="-122"/>
            </a:endParaRPr>
          </a:p>
          <a:p>
            <a:pPr>
              <a:lnSpc>
                <a:spcPct val="150000"/>
              </a:lnSpc>
              <a:buFont typeface="Arial" panose="020B0604020202020204" pitchFamily="34" charset="0"/>
              <a:buChar char="•"/>
            </a:pPr>
            <a:r>
              <a:rPr lang="zh-CN" altLang="en-US" b="1" dirty="0" smtClean="0">
                <a:latin typeface="微软雅黑" panose="020B0503020204020204" pitchFamily="34" charset="-122"/>
                <a:ea typeface="微软雅黑" panose="020B0503020204020204" pitchFamily="34" charset="-122"/>
              </a:rPr>
              <a:t>无明确流行病学史，符合临床表现中的第三条。</a:t>
            </a:r>
            <a:endParaRPr lang="zh-CN" altLang="en-US" b="1" dirty="0">
              <a:latin typeface="微软雅黑" panose="020B0503020204020204" pitchFamily="34" charset="-122"/>
              <a:ea typeface="微软雅黑" panose="020B0503020204020204" pitchFamily="34" charset="-122"/>
            </a:endParaRPr>
          </a:p>
        </p:txBody>
      </p:sp>
      <p:sp>
        <p:nvSpPr>
          <p:cNvPr id="9" name="文本占位符 4"/>
          <p:cNvSpPr>
            <a:spLocks noGrp="1"/>
          </p:cNvSpPr>
          <p:nvPr>
            <p:ph type="body" sz="quarter" idx="10"/>
          </p:nvPr>
        </p:nvSpPr>
        <p:spPr>
          <a:xfrm>
            <a:off x="608903" y="207963"/>
            <a:ext cx="4487354" cy="499173"/>
          </a:xfrm>
        </p:spPr>
        <p:txBody>
          <a:bodyPr/>
          <a:lstStyle/>
          <a:p>
            <a:r>
              <a:rPr lang="zh-CN" altLang="en-US" sz="2600" b="1" dirty="0" smtClean="0"/>
              <a:t>新型冠状病毒及其感染的肺炎</a:t>
            </a:r>
            <a:endParaRPr lang="en-US" altLang="zh-CN" sz="2600" b="1" dirty="0" smtClean="0"/>
          </a:p>
          <a:p>
            <a:endParaRPr lang="zh-CN" altLang="en-US" sz="2400" dirty="0"/>
          </a:p>
        </p:txBody>
      </p:sp>
      <p:sp>
        <p:nvSpPr>
          <p:cNvPr id="7" name="矩形 6"/>
          <p:cNvSpPr/>
          <p:nvPr/>
        </p:nvSpPr>
        <p:spPr>
          <a:xfrm>
            <a:off x="1199725" y="6292334"/>
            <a:ext cx="4725974" cy="307777"/>
          </a:xfrm>
          <a:prstGeom prst="rect">
            <a:avLst/>
          </a:prstGeom>
        </p:spPr>
        <p:txBody>
          <a:bodyPr wrap="none">
            <a:spAutoFit/>
          </a:bodyPr>
          <a:lstStyle/>
          <a:p>
            <a:r>
              <a:rPr lang="zh-CN" altLang="en-US" sz="1400" b="1" dirty="0" smtClean="0">
                <a:solidFill>
                  <a:schemeClr val="accent5"/>
                </a:solidFill>
                <a:latin typeface="微软雅黑" panose="020B0503020204020204" pitchFamily="34" charset="-122"/>
                <a:ea typeface="微软雅黑" panose="020B0503020204020204" pitchFamily="34" charset="-122"/>
              </a:rPr>
              <a:t>参考： </a:t>
            </a:r>
            <a:r>
              <a:rPr lang="en-US" altLang="zh-CN" sz="1400" b="1" dirty="0" smtClean="0">
                <a:solidFill>
                  <a:schemeClr val="accent5"/>
                </a:solidFill>
                <a:latin typeface="微软雅黑" panose="020B0503020204020204" pitchFamily="34" charset="-122"/>
                <a:ea typeface="微软雅黑" panose="020B0503020204020204" pitchFamily="34" charset="-122"/>
              </a:rPr>
              <a:t>《</a:t>
            </a:r>
            <a:r>
              <a:rPr lang="zh-CN" altLang="en-US" sz="1400" b="1" dirty="0" smtClean="0">
                <a:solidFill>
                  <a:schemeClr val="accent5"/>
                </a:solidFill>
                <a:latin typeface="微软雅黑" panose="020B0503020204020204" pitchFamily="34" charset="-122"/>
                <a:ea typeface="微软雅黑" panose="020B0503020204020204" pitchFamily="34" charset="-122"/>
              </a:rPr>
              <a:t>新型冠状病毒感染的肺炎防控方案（第四版）</a:t>
            </a:r>
            <a:r>
              <a:rPr lang="en-US" altLang="zh-CN" sz="1400" b="1" dirty="0" smtClean="0">
                <a:solidFill>
                  <a:schemeClr val="accent5"/>
                </a:solidFill>
                <a:latin typeface="微软雅黑" panose="020B0503020204020204" pitchFamily="34" charset="-122"/>
                <a:ea typeface="微软雅黑" panose="020B0503020204020204" pitchFamily="34" charset="-122"/>
              </a:rPr>
              <a:t>》</a:t>
            </a:r>
            <a:endParaRPr lang="zh-CN" altLang="en-US" sz="1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占位符 4"/>
          <p:cNvSpPr txBox="1"/>
          <p:nvPr/>
        </p:nvSpPr>
        <p:spPr bwMode="auto">
          <a:xfrm>
            <a:off x="582873" y="1285664"/>
            <a:ext cx="11330832" cy="4777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228600" lvl="0" indent="-228600" eaLnBrk="1" hangingPunct="1">
              <a:lnSpc>
                <a:spcPct val="150000"/>
              </a:lnSpc>
              <a:spcBef>
                <a:spcPts val="1000"/>
              </a:spcBef>
            </a:pPr>
            <a:r>
              <a:rPr kumimoji="0" lang="zh-CN" altLang="en-US" sz="2400" b="1" i="0" u="none" strike="noStrike" kern="1200" cap="none" spc="0" normalizeH="0" baseline="0" noProof="0" dirty="0" smtClean="0">
                <a:ln>
                  <a:noFill/>
                </a:ln>
                <a:solidFill>
                  <a:schemeClr val="accent6"/>
                </a:solidFill>
                <a:effectLst/>
                <a:uLnTx/>
                <a:uFillTx/>
                <a:latin typeface="微软雅黑" panose="020B0503020204020204" pitchFamily="34" charset="-122"/>
                <a:ea typeface="微软雅黑" panose="020B0503020204020204" pitchFamily="34" charset="-122"/>
              </a:rPr>
              <a:t>确诊病例</a:t>
            </a:r>
            <a:endParaRPr kumimoji="0" lang="en-US" altLang="zh-CN" b="1" i="0" u="none" strike="noStrike" kern="1200" cap="none" spc="0" normalizeH="0" baseline="0" noProof="0" dirty="0" smtClean="0">
              <a:ln>
                <a:noFill/>
              </a:ln>
              <a:solidFill>
                <a:schemeClr val="accent6"/>
              </a:solidFill>
              <a:effectLst/>
              <a:uLnTx/>
              <a:uFillTx/>
              <a:latin typeface="微软雅黑" panose="020B0503020204020204" pitchFamily="34" charset="-122"/>
              <a:ea typeface="微软雅黑" panose="020B0503020204020204" pitchFamily="34" charset="-122"/>
            </a:endParaRPr>
          </a:p>
          <a:p>
            <a:pPr marL="228600" indent="-228600" eaLnBrk="1" hangingPunct="1">
              <a:lnSpc>
                <a:spcPct val="150000"/>
              </a:lnSpc>
              <a:spcBef>
                <a:spcPts val="1000"/>
              </a:spcBef>
            </a:pPr>
            <a:r>
              <a:rPr lang="zh-CN" altLang="en-US" dirty="0" smtClean="0">
                <a:latin typeface="微软雅黑" panose="020B0503020204020204" pitchFamily="34" charset="-122"/>
                <a:ea typeface="微软雅黑" panose="020B0503020204020204" pitchFamily="34" charset="-122"/>
              </a:rPr>
              <a:t>疑似病例，具备以下病原学证据之一者：</a:t>
            </a:r>
            <a:br>
              <a:rPr lang="zh-CN" altLang="en-US" dirty="0" smtClean="0">
                <a:latin typeface="微软雅黑" panose="020B0503020204020204" pitchFamily="34" charset="-122"/>
                <a:ea typeface="微软雅黑" panose="020B0503020204020204" pitchFamily="34" charset="-122"/>
              </a:rPr>
            </a:br>
            <a:r>
              <a:rPr lang="en-US" altLang="zh-CN" dirty="0" smtClean="0">
                <a:latin typeface="微软雅黑" panose="020B0503020204020204" pitchFamily="34" charset="-122"/>
                <a:ea typeface="微软雅黑" panose="020B0503020204020204" pitchFamily="34" charset="-122"/>
              </a:rPr>
              <a:t>1.</a:t>
            </a:r>
            <a:r>
              <a:rPr lang="zh-CN" altLang="en-US" dirty="0" smtClean="0">
                <a:latin typeface="微软雅黑" panose="020B0503020204020204" pitchFamily="34" charset="-122"/>
                <a:ea typeface="微软雅黑" panose="020B0503020204020204" pitchFamily="34" charset="-122"/>
              </a:rPr>
              <a:t>呼吸道标本或血液标本</a:t>
            </a:r>
            <a:r>
              <a:rPr lang="zh-CN" altLang="en-US" b="1" dirty="0" smtClean="0">
                <a:latin typeface="微软雅黑" panose="020B0503020204020204" pitchFamily="34" charset="-122"/>
                <a:ea typeface="微软雅黑" panose="020B0503020204020204" pitchFamily="34" charset="-122"/>
              </a:rPr>
              <a:t>实时荧光</a:t>
            </a:r>
            <a:r>
              <a:rPr lang="en-US" altLang="zh-CN" b="1" dirty="0" smtClean="0">
                <a:latin typeface="微软雅黑" panose="020B0503020204020204" pitchFamily="34" charset="-122"/>
                <a:ea typeface="微软雅黑" panose="020B0503020204020204" pitchFamily="34" charset="-122"/>
              </a:rPr>
              <a:t>RT-PCR</a:t>
            </a:r>
            <a:r>
              <a:rPr lang="zh-CN" altLang="en-US" b="1" dirty="0" smtClean="0">
                <a:latin typeface="微软雅黑" panose="020B0503020204020204" pitchFamily="34" charset="-122"/>
                <a:ea typeface="微软雅黑" panose="020B0503020204020204" pitchFamily="34" charset="-122"/>
              </a:rPr>
              <a:t>检测</a:t>
            </a:r>
            <a:r>
              <a:rPr lang="zh-CN" altLang="en-US" dirty="0" smtClean="0">
                <a:latin typeface="微软雅黑" panose="020B0503020204020204" pitchFamily="34" charset="-122"/>
                <a:ea typeface="微软雅黑" panose="020B0503020204020204" pitchFamily="34" charset="-122"/>
              </a:rPr>
              <a:t>新型冠状病毒核酸阳性；</a:t>
            </a:r>
            <a:br>
              <a:rPr lang="zh-CN" altLang="en-US" dirty="0" smtClean="0">
                <a:latin typeface="微软雅黑" panose="020B0503020204020204" pitchFamily="34" charset="-122"/>
                <a:ea typeface="微软雅黑" panose="020B0503020204020204" pitchFamily="34" charset="-122"/>
              </a:rPr>
            </a:br>
            <a:r>
              <a:rPr lang="en-US" altLang="zh-CN" dirty="0" smtClean="0">
                <a:latin typeface="微软雅黑" panose="020B0503020204020204" pitchFamily="34" charset="-122"/>
                <a:ea typeface="微软雅黑" panose="020B0503020204020204" pitchFamily="34" charset="-122"/>
              </a:rPr>
              <a:t>2.</a:t>
            </a:r>
            <a:r>
              <a:rPr lang="zh-CN" altLang="en-US" dirty="0" smtClean="0">
                <a:latin typeface="微软雅黑" panose="020B0503020204020204" pitchFamily="34" charset="-122"/>
                <a:ea typeface="微软雅黑" panose="020B0503020204020204" pitchFamily="34" charset="-122"/>
              </a:rPr>
              <a:t>呼吸道标本或血液标本</a:t>
            </a:r>
            <a:r>
              <a:rPr lang="zh-CN" altLang="en-US" b="1" dirty="0" smtClean="0">
                <a:latin typeface="微软雅黑" panose="020B0503020204020204" pitchFamily="34" charset="-122"/>
                <a:ea typeface="微软雅黑" panose="020B0503020204020204" pitchFamily="34" charset="-122"/>
              </a:rPr>
              <a:t>病毒基因测序</a:t>
            </a:r>
            <a:r>
              <a:rPr lang="zh-CN" altLang="en-US" dirty="0" smtClean="0">
                <a:latin typeface="微软雅黑" panose="020B0503020204020204" pitchFamily="34" charset="-122"/>
                <a:ea typeface="微软雅黑" panose="020B0503020204020204" pitchFamily="34" charset="-122"/>
              </a:rPr>
              <a:t>，与已知的新型冠状病毒高度同源。</a:t>
            </a:r>
            <a:endParaRPr lang="en-US" altLang="zh-CN" dirty="0" smtClean="0">
              <a:latin typeface="微软雅黑" panose="020B0503020204020204" pitchFamily="34" charset="-122"/>
              <a:ea typeface="微软雅黑" panose="020B0503020204020204" pitchFamily="34" charset="-122"/>
            </a:endParaRPr>
          </a:p>
          <a:p>
            <a:pPr marL="228600" indent="-228600" eaLnBrk="1" hangingPunct="1">
              <a:lnSpc>
                <a:spcPct val="150000"/>
              </a:lnSpc>
              <a:spcBef>
                <a:spcPts val="1000"/>
              </a:spcBef>
            </a:pPr>
            <a:r>
              <a:rPr lang="zh-CN" altLang="en-US" sz="2400" b="1" dirty="0" smtClean="0">
                <a:solidFill>
                  <a:schemeClr val="accent6"/>
                </a:solidFill>
                <a:latin typeface="微软雅黑" panose="020B0503020204020204" pitchFamily="34" charset="-122"/>
                <a:ea typeface="微软雅黑" panose="020B0503020204020204" pitchFamily="34" charset="-122"/>
              </a:rPr>
              <a:t>无症状感染者</a:t>
            </a:r>
            <a:endParaRPr lang="en-US" altLang="zh-CN" sz="2400" b="1" dirty="0" smtClean="0">
              <a:solidFill>
                <a:schemeClr val="accent6"/>
              </a:solidFill>
              <a:latin typeface="微软雅黑" panose="020B0503020204020204" pitchFamily="34" charset="-122"/>
              <a:ea typeface="微软雅黑" panose="020B0503020204020204" pitchFamily="34" charset="-122"/>
            </a:endParaRPr>
          </a:p>
          <a:p>
            <a:pPr marL="228600" indent="-228600" eaLnBrk="1" hangingPunct="1">
              <a:lnSpc>
                <a:spcPct val="150000"/>
              </a:lnSpc>
              <a:spcBef>
                <a:spcPts val="1000"/>
              </a:spcBef>
            </a:pPr>
            <a:r>
              <a:rPr lang="zh-CN" altLang="en-US" dirty="0" smtClean="0">
                <a:latin typeface="微软雅黑" panose="020B0503020204020204" pitchFamily="34" charset="-122"/>
                <a:ea typeface="微软雅黑" panose="020B0503020204020204" pitchFamily="34" charset="-122"/>
              </a:rPr>
              <a:t>无临床症状，</a:t>
            </a:r>
            <a:r>
              <a:rPr lang="zh-CN" altLang="en-US" b="1" dirty="0" smtClean="0">
                <a:latin typeface="微软雅黑" panose="020B0503020204020204" pitchFamily="34" charset="-122"/>
                <a:ea typeface="微软雅黑" panose="020B0503020204020204" pitchFamily="34" charset="-122"/>
              </a:rPr>
              <a:t>呼吸道等标本新型冠状病毒病原学检测阳性者</a:t>
            </a:r>
            <a:r>
              <a:rPr lang="zh-CN" altLang="en-US" dirty="0" smtClean="0">
                <a:latin typeface="微软雅黑" panose="020B0503020204020204" pitchFamily="34" charset="-122"/>
                <a:ea typeface="微软雅黑" panose="020B0503020204020204" pitchFamily="34" charset="-122"/>
              </a:rPr>
              <a:t>。主要通过聚集性疫情调查和传染源追踪调查发现。</a:t>
            </a:r>
            <a:endParaRPr lang="en-US" altLang="zh-CN" dirty="0" smtClean="0">
              <a:latin typeface="微软雅黑" panose="020B0503020204020204" pitchFamily="34" charset="-122"/>
              <a:ea typeface="微软雅黑" panose="020B0503020204020204" pitchFamily="34" charset="-122"/>
            </a:endParaRPr>
          </a:p>
          <a:p>
            <a:pPr>
              <a:lnSpc>
                <a:spcPct val="150000"/>
              </a:lnSpc>
            </a:pPr>
            <a:r>
              <a:rPr lang="zh-CN" altLang="en-US" sz="2400" b="1" dirty="0" smtClean="0">
                <a:solidFill>
                  <a:srgbClr val="C00000"/>
                </a:solidFill>
                <a:latin typeface="微软雅黑" panose="020B0503020204020204" pitchFamily="34" charset="-122"/>
                <a:ea typeface="微软雅黑" panose="020B0503020204020204" pitchFamily="34" charset="-122"/>
              </a:rPr>
              <a:t>聚集性疫情</a:t>
            </a:r>
            <a:endParaRPr lang="en-US" altLang="zh-CN" b="1" dirty="0" smtClean="0">
              <a:solidFill>
                <a:srgbClr val="C00000"/>
              </a:solidFill>
              <a:latin typeface="微软雅黑" panose="020B0503020204020204" pitchFamily="34" charset="-122"/>
              <a:ea typeface="微软雅黑" panose="020B0503020204020204" pitchFamily="34" charset="-122"/>
            </a:endParaRPr>
          </a:p>
          <a:p>
            <a:pPr>
              <a:lnSpc>
                <a:spcPct val="150000"/>
              </a:lnSpc>
            </a:pPr>
            <a:r>
              <a:rPr lang="zh-CN" altLang="en-US" dirty="0" smtClean="0">
                <a:latin typeface="微软雅黑" panose="020B0503020204020204" pitchFamily="34" charset="-122"/>
                <a:ea typeface="微软雅黑" panose="020B0503020204020204" pitchFamily="34" charset="-122"/>
              </a:rPr>
              <a:t>是指</a:t>
            </a:r>
            <a:r>
              <a:rPr lang="en-US" altLang="zh-CN" b="1" dirty="0" smtClean="0">
                <a:solidFill>
                  <a:srgbClr val="C00000"/>
                </a:solidFill>
                <a:latin typeface="微软雅黑" panose="020B0503020204020204" pitchFamily="34" charset="-122"/>
                <a:ea typeface="微软雅黑" panose="020B0503020204020204" pitchFamily="34" charset="-122"/>
              </a:rPr>
              <a:t>14</a:t>
            </a:r>
            <a:r>
              <a:rPr lang="zh-CN" altLang="en-US" b="1" dirty="0" smtClean="0">
                <a:solidFill>
                  <a:srgbClr val="C00000"/>
                </a:solidFill>
                <a:latin typeface="微软雅黑" panose="020B0503020204020204" pitchFamily="34" charset="-122"/>
                <a:ea typeface="微软雅黑" panose="020B0503020204020204" pitchFamily="34" charset="-122"/>
              </a:rPr>
              <a:t>天内</a:t>
            </a:r>
            <a:r>
              <a:rPr lang="zh-CN" altLang="en-US" dirty="0" smtClean="0">
                <a:latin typeface="微软雅黑" panose="020B0503020204020204" pitchFamily="34" charset="-122"/>
                <a:ea typeface="微软雅黑" panose="020B0503020204020204" pitchFamily="34" charset="-122"/>
              </a:rPr>
              <a:t>在小范围（如一个家庭、一个工地、一个单位等）发现</a:t>
            </a:r>
            <a:r>
              <a:rPr lang="en-US" altLang="zh-CN" b="1" dirty="0" smtClean="0">
                <a:solidFill>
                  <a:srgbClr val="C00000"/>
                </a:solidFill>
                <a:latin typeface="微软雅黑" panose="020B0503020204020204" pitchFamily="34" charset="-122"/>
                <a:ea typeface="微软雅黑" panose="020B0503020204020204" pitchFamily="34" charset="-122"/>
              </a:rPr>
              <a:t>2</a:t>
            </a:r>
            <a:r>
              <a:rPr lang="zh-CN" altLang="en-US" b="1" dirty="0" smtClean="0">
                <a:solidFill>
                  <a:srgbClr val="C00000"/>
                </a:solidFill>
                <a:latin typeface="微软雅黑" panose="020B0503020204020204" pitchFamily="34" charset="-122"/>
                <a:ea typeface="微软雅黑" panose="020B0503020204020204" pitchFamily="34" charset="-122"/>
              </a:rPr>
              <a:t>例及以上</a:t>
            </a:r>
            <a:r>
              <a:rPr lang="zh-CN" altLang="en-US" b="1" dirty="0" smtClean="0">
                <a:latin typeface="微软雅黑" panose="020B0503020204020204" pitchFamily="34" charset="-122"/>
                <a:ea typeface="微软雅黑" panose="020B0503020204020204" pitchFamily="34" charset="-122"/>
              </a:rPr>
              <a:t>的确诊病例或无症状感染者</a:t>
            </a:r>
            <a:r>
              <a:rPr lang="zh-CN" altLang="en-US" dirty="0" smtClean="0">
                <a:latin typeface="微软雅黑" panose="020B0503020204020204" pitchFamily="34" charset="-122"/>
                <a:ea typeface="微软雅黑" panose="020B0503020204020204" pitchFamily="34" charset="-122"/>
              </a:rPr>
              <a:t>，且存在因</a:t>
            </a:r>
            <a:r>
              <a:rPr lang="zh-CN" altLang="en-US" b="1" dirty="0" smtClean="0">
                <a:latin typeface="微软雅黑" panose="020B0503020204020204" pitchFamily="34" charset="-122"/>
                <a:ea typeface="微软雅黑" panose="020B0503020204020204" pitchFamily="34" charset="-122"/>
              </a:rPr>
              <a:t>密切接触</a:t>
            </a:r>
            <a:r>
              <a:rPr lang="zh-CN" altLang="en-US" dirty="0" smtClean="0">
                <a:latin typeface="微软雅黑" panose="020B0503020204020204" pitchFamily="34" charset="-122"/>
                <a:ea typeface="微软雅黑" panose="020B0503020204020204" pitchFamily="34" charset="-122"/>
              </a:rPr>
              <a:t>导致的人际传播的可能性，或因</a:t>
            </a:r>
            <a:r>
              <a:rPr lang="zh-CN" altLang="en-US" b="1" dirty="0" smtClean="0">
                <a:latin typeface="微软雅黑" panose="020B0503020204020204" pitchFamily="34" charset="-122"/>
                <a:ea typeface="微软雅黑" panose="020B0503020204020204" pitchFamily="34" charset="-122"/>
              </a:rPr>
              <a:t>共同暴露</a:t>
            </a:r>
            <a:r>
              <a:rPr lang="zh-CN" altLang="en-US" dirty="0" smtClean="0">
                <a:latin typeface="微软雅黑" panose="020B0503020204020204" pitchFamily="34" charset="-122"/>
                <a:ea typeface="微软雅黑" panose="020B0503020204020204" pitchFamily="34" charset="-122"/>
              </a:rPr>
              <a:t>而感染的可能性。</a:t>
            </a:r>
            <a:br>
              <a:rPr lang="zh-CN" altLang="en-US" dirty="0" smtClean="0"/>
            </a:br>
            <a:endParaRPr lang="en-US" altLang="zh-CN" dirty="0" smtClean="0">
              <a:latin typeface="微软雅黑" panose="020B0503020204020204" pitchFamily="34" charset="-122"/>
              <a:ea typeface="微软雅黑" panose="020B0503020204020204" pitchFamily="34" charset="-122"/>
            </a:endParaRPr>
          </a:p>
          <a:p>
            <a:pPr marL="228600" indent="-228600" eaLnBrk="1" hangingPunct="1">
              <a:lnSpc>
                <a:spcPct val="150000"/>
              </a:lnSpc>
              <a:spcBef>
                <a:spcPts val="1000"/>
              </a:spcBef>
            </a:pPr>
            <a:br>
              <a:rPr lang="zh-CN" altLang="en-US" dirty="0" smtClean="0">
                <a:latin typeface="微软雅黑" panose="020B0503020204020204" pitchFamily="34" charset="-122"/>
                <a:ea typeface="微软雅黑" panose="020B0503020204020204" pitchFamily="34" charset="-122"/>
              </a:rPr>
            </a:br>
            <a:br>
              <a:rPr lang="zh-CN" altLang="en-US" dirty="0" smtClean="0">
                <a:latin typeface="微软雅黑" panose="020B0503020204020204" pitchFamily="34" charset="-122"/>
                <a:ea typeface="微软雅黑" panose="020B0503020204020204" pitchFamily="34" charset="-122"/>
              </a:rPr>
            </a:br>
            <a:endParaRPr kumimoji="0" lang="zh-CN" altLang="en-US"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endParaRPr>
          </a:p>
        </p:txBody>
      </p:sp>
      <p:sp>
        <p:nvSpPr>
          <p:cNvPr id="9" name="文本占位符 4"/>
          <p:cNvSpPr>
            <a:spLocks noGrp="1"/>
          </p:cNvSpPr>
          <p:nvPr>
            <p:ph type="body" sz="quarter" idx="10"/>
          </p:nvPr>
        </p:nvSpPr>
        <p:spPr>
          <a:xfrm>
            <a:off x="608903" y="207963"/>
            <a:ext cx="4487354" cy="499173"/>
          </a:xfrm>
        </p:spPr>
        <p:txBody>
          <a:bodyPr/>
          <a:lstStyle/>
          <a:p>
            <a:r>
              <a:rPr lang="zh-CN" altLang="en-US" sz="2600" b="1" dirty="0" smtClean="0"/>
              <a:t>新型冠状病毒及其感染的肺炎</a:t>
            </a:r>
            <a:endParaRPr lang="en-US" altLang="zh-CN" sz="2600" b="1" dirty="0" smtClean="0"/>
          </a:p>
          <a:p>
            <a:endParaRPr lang="zh-CN" altLang="en-US" sz="2400" dirty="0"/>
          </a:p>
        </p:txBody>
      </p:sp>
      <p:sp>
        <p:nvSpPr>
          <p:cNvPr id="6" name="矩形 5"/>
          <p:cNvSpPr/>
          <p:nvPr/>
        </p:nvSpPr>
        <p:spPr>
          <a:xfrm>
            <a:off x="1199725" y="6292334"/>
            <a:ext cx="4725974" cy="307777"/>
          </a:xfrm>
          <a:prstGeom prst="rect">
            <a:avLst/>
          </a:prstGeom>
        </p:spPr>
        <p:txBody>
          <a:bodyPr wrap="none">
            <a:spAutoFit/>
          </a:bodyPr>
          <a:lstStyle/>
          <a:p>
            <a:r>
              <a:rPr lang="zh-CN" altLang="en-US" sz="1400" b="1" dirty="0" smtClean="0">
                <a:solidFill>
                  <a:schemeClr val="accent5"/>
                </a:solidFill>
                <a:latin typeface="微软雅黑" panose="020B0503020204020204" pitchFamily="34" charset="-122"/>
                <a:ea typeface="微软雅黑" panose="020B0503020204020204" pitchFamily="34" charset="-122"/>
              </a:rPr>
              <a:t>参考： </a:t>
            </a:r>
            <a:r>
              <a:rPr lang="en-US" altLang="zh-CN" sz="1400" b="1" dirty="0" smtClean="0">
                <a:solidFill>
                  <a:schemeClr val="accent5"/>
                </a:solidFill>
                <a:latin typeface="微软雅黑" panose="020B0503020204020204" pitchFamily="34" charset="-122"/>
                <a:ea typeface="微软雅黑" panose="020B0503020204020204" pitchFamily="34" charset="-122"/>
              </a:rPr>
              <a:t>《</a:t>
            </a:r>
            <a:r>
              <a:rPr lang="zh-CN" altLang="en-US" sz="1400" b="1" dirty="0" smtClean="0">
                <a:solidFill>
                  <a:schemeClr val="accent5"/>
                </a:solidFill>
                <a:latin typeface="微软雅黑" panose="020B0503020204020204" pitchFamily="34" charset="-122"/>
                <a:ea typeface="微软雅黑" panose="020B0503020204020204" pitchFamily="34" charset="-122"/>
              </a:rPr>
              <a:t>新型冠状病毒感染的肺炎防控方案（第四版）</a:t>
            </a:r>
            <a:r>
              <a:rPr lang="en-US" altLang="zh-CN" sz="1400" b="1" dirty="0" smtClean="0">
                <a:solidFill>
                  <a:schemeClr val="accent5"/>
                </a:solidFill>
                <a:latin typeface="微软雅黑" panose="020B0503020204020204" pitchFamily="34" charset="-122"/>
                <a:ea typeface="微软雅黑" panose="020B0503020204020204" pitchFamily="34" charset="-122"/>
              </a:rPr>
              <a:t>》</a:t>
            </a:r>
            <a:endParaRPr lang="zh-CN" altLang="en-US" sz="1400" dirty="0"/>
          </a:p>
        </p:txBody>
      </p:sp>
      <p:sp>
        <p:nvSpPr>
          <p:cNvPr id="5" name="动作按钮: 上一张 4">
            <a:hlinkClick r:id="rId1" action="ppaction://hlinksldjump" highlightClick="1"/>
          </p:cNvPr>
          <p:cNvSpPr/>
          <p:nvPr/>
        </p:nvSpPr>
        <p:spPr>
          <a:xfrm>
            <a:off x="11724640" y="6197600"/>
            <a:ext cx="467360" cy="3556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idx="1"/>
          </p:nvPr>
        </p:nvSpPr>
        <p:spPr>
          <a:xfrm>
            <a:off x="355311" y="1038350"/>
            <a:ext cx="11502391" cy="4351338"/>
          </a:xfrm>
        </p:spPr>
        <p:txBody>
          <a:bodyPr/>
          <a:lstStyle/>
          <a:p>
            <a:pPr>
              <a:lnSpc>
                <a:spcPct val="150000"/>
              </a:lnSpc>
              <a:buNone/>
            </a:pPr>
            <a:r>
              <a:rPr lang="en-US" altLang="zh-CN" sz="2000" dirty="0" smtClean="0"/>
              <a:t>1.</a:t>
            </a:r>
            <a:r>
              <a:rPr lang="zh-CN" altLang="en-US" sz="2000" dirty="0" smtClean="0"/>
              <a:t>返校前有过疫情高发地区（如武汉等地区）居住史或旅行史的学生，建议</a:t>
            </a:r>
            <a:r>
              <a:rPr lang="zh-CN" altLang="en-US" sz="2000" b="1" dirty="0" smtClean="0">
                <a:solidFill>
                  <a:srgbClr val="C00000"/>
                </a:solidFill>
              </a:rPr>
              <a:t>居家观察</a:t>
            </a:r>
            <a:r>
              <a:rPr lang="en-US" altLang="zh-CN" sz="2000" b="1" dirty="0" smtClean="0">
                <a:solidFill>
                  <a:srgbClr val="C00000"/>
                </a:solidFill>
              </a:rPr>
              <a:t>14</a:t>
            </a:r>
            <a:r>
              <a:rPr lang="zh-CN" altLang="en-US" sz="2000" b="1" dirty="0" smtClean="0">
                <a:solidFill>
                  <a:srgbClr val="C00000"/>
                </a:solidFill>
              </a:rPr>
              <a:t>天期满再返校</a:t>
            </a:r>
            <a:r>
              <a:rPr lang="zh-CN" altLang="en-US" sz="2000" dirty="0" smtClean="0"/>
              <a:t>。</a:t>
            </a:r>
            <a:endParaRPr lang="zh-CN" altLang="en-US" sz="2000" dirty="0" smtClean="0"/>
          </a:p>
          <a:p>
            <a:pPr>
              <a:lnSpc>
                <a:spcPct val="150000"/>
              </a:lnSpc>
              <a:buNone/>
            </a:pPr>
            <a:r>
              <a:rPr lang="en-US" altLang="zh-CN" sz="2000" dirty="0" smtClean="0"/>
              <a:t>2.</a:t>
            </a:r>
            <a:r>
              <a:rPr lang="zh-CN" altLang="en-US" sz="2000" dirty="0" smtClean="0"/>
              <a:t>学生返校后应</a:t>
            </a:r>
            <a:r>
              <a:rPr lang="zh-CN" altLang="en-US" sz="2000" b="1" dirty="0" smtClean="0"/>
              <a:t>每日监测体温和健康状况</a:t>
            </a:r>
            <a:r>
              <a:rPr lang="zh-CN" altLang="en-US" sz="2000" dirty="0" smtClean="0"/>
              <a:t>，尽量减少不必要外出，避免接触其他人员。</a:t>
            </a:r>
            <a:endParaRPr lang="zh-CN" altLang="en-US" sz="2000" dirty="0" smtClean="0"/>
          </a:p>
          <a:p>
            <a:pPr>
              <a:lnSpc>
                <a:spcPct val="150000"/>
              </a:lnSpc>
              <a:buNone/>
            </a:pPr>
            <a:r>
              <a:rPr lang="en-US" altLang="zh-CN" sz="2000" dirty="0" smtClean="0"/>
              <a:t>3.</a:t>
            </a:r>
            <a:r>
              <a:rPr lang="zh-CN" altLang="en-US" sz="2000" dirty="0" smtClean="0"/>
              <a:t>学生与其他师生发生近距离接触的环境中，要</a:t>
            </a:r>
            <a:r>
              <a:rPr lang="zh-CN" altLang="en-US" sz="2000" b="1" dirty="0" smtClean="0"/>
              <a:t>正确佩戴口罩，尽量缩小活动范围</a:t>
            </a:r>
            <a:r>
              <a:rPr lang="zh-CN" altLang="en-US" sz="2000" dirty="0" smtClean="0"/>
              <a:t>。</a:t>
            </a:r>
            <a:endParaRPr lang="zh-CN" altLang="en-US" sz="2000" dirty="0" smtClean="0"/>
          </a:p>
          <a:p>
            <a:pPr>
              <a:lnSpc>
                <a:spcPct val="150000"/>
              </a:lnSpc>
              <a:buNone/>
            </a:pPr>
            <a:r>
              <a:rPr lang="en-US" altLang="zh-CN" sz="2000" dirty="0" smtClean="0"/>
              <a:t>4.</a:t>
            </a:r>
            <a:r>
              <a:rPr lang="zh-CN" altLang="en-US" sz="2000" dirty="0" smtClean="0"/>
              <a:t>学校密切监测学生的健康状态，</a:t>
            </a:r>
            <a:r>
              <a:rPr lang="zh-CN" altLang="en-US" sz="2000" b="1" dirty="0" smtClean="0">
                <a:solidFill>
                  <a:srgbClr val="C00000"/>
                </a:solidFill>
              </a:rPr>
              <a:t>每日两次测量体温，做好缺勤、早退、请假记录</a:t>
            </a:r>
            <a:r>
              <a:rPr lang="zh-CN" altLang="en-US" sz="2000" dirty="0" smtClean="0"/>
              <a:t>，如发现学生中出现可疑症状，应立刻向</a:t>
            </a:r>
            <a:r>
              <a:rPr lang="zh-CN" altLang="en-US" sz="2000" b="1" dirty="0" smtClean="0">
                <a:solidFill>
                  <a:schemeClr val="accent5"/>
                </a:solidFill>
              </a:rPr>
              <a:t>疫情管理人员</a:t>
            </a:r>
            <a:r>
              <a:rPr lang="zh-CN" altLang="en-US" sz="2000" dirty="0" smtClean="0"/>
              <a:t>报告，配合医疗卫生机构做好密切接触者管理和消毒等工作。</a:t>
            </a:r>
            <a:endParaRPr lang="zh-CN" altLang="en-US" sz="2000" dirty="0" smtClean="0"/>
          </a:p>
          <a:p>
            <a:pPr>
              <a:lnSpc>
                <a:spcPct val="150000"/>
              </a:lnSpc>
              <a:buNone/>
            </a:pPr>
            <a:r>
              <a:rPr lang="en-US" altLang="zh-CN" sz="2000" dirty="0" smtClean="0"/>
              <a:t>5.</a:t>
            </a:r>
            <a:r>
              <a:rPr lang="zh-CN" altLang="en-US" sz="2000" dirty="0" smtClean="0"/>
              <a:t>学校</a:t>
            </a:r>
            <a:r>
              <a:rPr lang="zh-CN" altLang="en-US" sz="2000" b="1" dirty="0" smtClean="0">
                <a:solidFill>
                  <a:srgbClr val="C00000"/>
                </a:solidFill>
              </a:rPr>
              <a:t>应尽量避免组织大型集体活动</a:t>
            </a:r>
            <a:r>
              <a:rPr lang="zh-CN" altLang="en-US" sz="2000" dirty="0" smtClean="0"/>
              <a:t>。教室、宿舍、图书馆、活动中心、食堂、礼堂、教师办公室、洗手间等活动区域，建议加强通风清洁，配备洗手液、手消毒剂等。</a:t>
            </a:r>
            <a:endParaRPr lang="zh-CN" altLang="en-US" sz="2000" dirty="0" smtClean="0"/>
          </a:p>
          <a:p>
            <a:pPr>
              <a:lnSpc>
                <a:spcPct val="150000"/>
              </a:lnSpc>
              <a:buNone/>
            </a:pPr>
            <a:r>
              <a:rPr lang="en-US" altLang="zh-CN" sz="2000" dirty="0" smtClean="0"/>
              <a:t>6.</a:t>
            </a:r>
            <a:r>
              <a:rPr lang="zh-CN" altLang="en-US" sz="2000" dirty="0" smtClean="0"/>
              <a:t>校方对因病误课的学生开展网络教学、补课，对于因病耽误考试者，应安排补考，不应记入档案。</a:t>
            </a:r>
            <a:endParaRPr lang="zh-CN" altLang="en-US" sz="2000" dirty="0" smtClean="0"/>
          </a:p>
          <a:p>
            <a:pPr>
              <a:lnSpc>
                <a:spcPct val="150000"/>
              </a:lnSpc>
              <a:buNone/>
            </a:pPr>
            <a:endParaRPr lang="zh-CN" altLang="en-US" sz="2000" dirty="0"/>
          </a:p>
        </p:txBody>
      </p:sp>
      <p:sp>
        <p:nvSpPr>
          <p:cNvPr id="5" name="文本占位符 4"/>
          <p:cNvSpPr>
            <a:spLocks noGrp="1"/>
          </p:cNvSpPr>
          <p:nvPr>
            <p:ph type="body" sz="quarter" idx="10"/>
          </p:nvPr>
        </p:nvSpPr>
        <p:spPr/>
        <p:txBody>
          <a:bodyPr/>
          <a:lstStyle/>
          <a:p>
            <a:r>
              <a:rPr lang="zh-CN" altLang="en-US" b="1" dirty="0" smtClean="0"/>
              <a:t>学校防控指南</a:t>
            </a:r>
            <a:endParaRPr lang="zh-CN" altLang="en-US" dirty="0" smtClean="0"/>
          </a:p>
          <a:p>
            <a:endParaRPr lang="zh-CN" altLang="en-US" dirty="0"/>
          </a:p>
        </p:txBody>
      </p:sp>
      <p:sp>
        <p:nvSpPr>
          <p:cNvPr id="6" name="矩形 5"/>
          <p:cNvSpPr/>
          <p:nvPr/>
        </p:nvSpPr>
        <p:spPr>
          <a:xfrm>
            <a:off x="462116" y="6193164"/>
            <a:ext cx="6096000" cy="338554"/>
          </a:xfrm>
          <a:prstGeom prst="rect">
            <a:avLst/>
          </a:prstGeom>
        </p:spPr>
        <p:txBody>
          <a:bodyPr>
            <a:spAutoFit/>
          </a:bodyPr>
          <a:lstStyle/>
          <a:p>
            <a:r>
              <a:rPr lang="zh-CN" altLang="en-US" sz="1600" b="1" dirty="0" smtClean="0">
                <a:solidFill>
                  <a:schemeClr val="accent5"/>
                </a:solidFill>
                <a:latin typeface="微软雅黑" panose="020B0503020204020204" pitchFamily="34" charset="-122"/>
                <a:ea typeface="微软雅黑" panose="020B0503020204020204" pitchFamily="34" charset="-122"/>
              </a:rPr>
              <a:t>参考：</a:t>
            </a:r>
            <a:r>
              <a:rPr lang="en-US" altLang="zh-CN" sz="1600" b="1" dirty="0" smtClean="0">
                <a:solidFill>
                  <a:schemeClr val="accent5"/>
                </a:solidFill>
                <a:latin typeface="微软雅黑" panose="020B0503020204020204" pitchFamily="34" charset="-122"/>
                <a:ea typeface="微软雅黑" panose="020B0503020204020204" pitchFamily="34" charset="-122"/>
              </a:rPr>
              <a:t>《</a:t>
            </a:r>
            <a:r>
              <a:rPr lang="zh-CN" altLang="en-US" sz="1600" b="1" dirty="0" smtClean="0">
                <a:solidFill>
                  <a:schemeClr val="accent5"/>
                </a:solidFill>
                <a:latin typeface="微软雅黑" panose="020B0503020204020204" pitchFamily="34" charset="-122"/>
                <a:ea typeface="微软雅黑" panose="020B0503020204020204" pitchFamily="34" charset="-122"/>
              </a:rPr>
              <a:t>新型冠状病毒防控指南（第一版）</a:t>
            </a:r>
            <a:r>
              <a:rPr lang="en-US" altLang="zh-CN" sz="1600" b="1" dirty="0" smtClean="0">
                <a:solidFill>
                  <a:schemeClr val="accent5"/>
                </a:solidFill>
                <a:latin typeface="微软雅黑" panose="020B0503020204020204" pitchFamily="34" charset="-122"/>
                <a:ea typeface="微软雅黑" panose="020B0503020204020204" pitchFamily="34" charset="-122"/>
              </a:rPr>
              <a:t>》</a:t>
            </a:r>
            <a:r>
              <a:rPr lang="zh-CN" altLang="en-US" sz="1600" b="1" dirty="0" smtClean="0">
                <a:solidFill>
                  <a:schemeClr val="accent5"/>
                </a:solidFill>
                <a:latin typeface="微软雅黑" panose="020B0503020204020204" pitchFamily="34" charset="-122"/>
                <a:ea typeface="微软雅黑" panose="020B0503020204020204" pitchFamily="34" charset="-122"/>
              </a:rPr>
              <a:t>，国家疾控中心</a:t>
            </a:r>
            <a:endParaRPr lang="en-US" altLang="zh-CN" sz="1600" b="1" dirty="0" smtClean="0">
              <a:solidFill>
                <a:schemeClr val="accent5"/>
              </a:solidFill>
              <a:latin typeface="微软雅黑" panose="020B0503020204020204" pitchFamily="34" charset="-122"/>
              <a:ea typeface="微软雅黑" panose="020B0503020204020204" pitchFamily="34" charset="-122"/>
            </a:endParaRPr>
          </a:p>
        </p:txBody>
      </p:sp>
      <p:sp>
        <p:nvSpPr>
          <p:cNvPr id="7" name="动作按钮: 上一张 6">
            <a:hlinkClick r:id="rId1" action="ppaction://hlinksldjump" highlightClick="1"/>
          </p:cNvPr>
          <p:cNvSpPr/>
          <p:nvPr/>
        </p:nvSpPr>
        <p:spPr>
          <a:xfrm>
            <a:off x="11724640" y="6197600"/>
            <a:ext cx="467360" cy="3556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占位符 4"/>
          <p:cNvSpPr>
            <a:spLocks noGrp="1"/>
          </p:cNvSpPr>
          <p:nvPr>
            <p:ph type="body" sz="quarter" idx="10"/>
          </p:nvPr>
        </p:nvSpPr>
        <p:spPr>
          <a:xfrm>
            <a:off x="1072199" y="171387"/>
            <a:ext cx="4487354" cy="499173"/>
          </a:xfrm>
        </p:spPr>
        <p:txBody>
          <a:bodyPr/>
          <a:lstStyle/>
          <a:p>
            <a:r>
              <a:rPr lang="zh-CN" altLang="en-US" sz="2600" b="1" dirty="0" smtClean="0"/>
              <a:t>学校防控措施</a:t>
            </a:r>
            <a:r>
              <a:rPr lang="en-US" altLang="zh-CN" sz="2600" b="1" dirty="0" smtClean="0"/>
              <a:t>-</a:t>
            </a:r>
            <a:r>
              <a:rPr lang="zh-CN" altLang="en-US" sz="2600" b="1" dirty="0" smtClean="0">
                <a:solidFill>
                  <a:schemeClr val="accent2"/>
                </a:solidFill>
              </a:rPr>
              <a:t>开学前</a:t>
            </a:r>
            <a:endParaRPr lang="zh-CN" altLang="en-US" sz="2400" dirty="0">
              <a:solidFill>
                <a:schemeClr val="accent2"/>
              </a:solidFill>
            </a:endParaRPr>
          </a:p>
        </p:txBody>
      </p:sp>
      <p:sp>
        <p:nvSpPr>
          <p:cNvPr id="5" name="文本占位符 4"/>
          <p:cNvSpPr txBox="1"/>
          <p:nvPr/>
        </p:nvSpPr>
        <p:spPr bwMode="auto">
          <a:xfrm>
            <a:off x="574443" y="1286659"/>
            <a:ext cx="5080921" cy="50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lnSpc>
                <a:spcPct val="150000"/>
              </a:lnSpc>
            </a:pPr>
            <a:r>
              <a:rPr lang="en-US" altLang="zh-CN" sz="2000" b="1" dirty="0" smtClean="0">
                <a:solidFill>
                  <a:schemeClr val="accent2"/>
                </a:solidFill>
                <a:latin typeface="微软雅黑" panose="020B0503020204020204" pitchFamily="34" charset="-122"/>
                <a:ea typeface="微软雅黑" panose="020B0503020204020204" pitchFamily="34" charset="-122"/>
              </a:rPr>
              <a:t>1.</a:t>
            </a:r>
            <a:r>
              <a:rPr lang="zh-CN" altLang="en-US" sz="2000" b="1" dirty="0" smtClean="0">
                <a:solidFill>
                  <a:schemeClr val="accent2"/>
                </a:solidFill>
                <a:latin typeface="微软雅黑" panose="020B0503020204020204" pitchFamily="34" charset="-122"/>
                <a:ea typeface="微软雅黑" panose="020B0503020204020204" pitchFamily="34" charset="-122"/>
              </a:rPr>
              <a:t>制定防控预案</a:t>
            </a:r>
            <a:endParaRPr lang="en-US" altLang="zh-CN" sz="2000" b="1" dirty="0" smtClean="0">
              <a:solidFill>
                <a:schemeClr val="accent2"/>
              </a:solidFill>
              <a:latin typeface="微软雅黑" panose="020B0503020204020204" pitchFamily="34" charset="-122"/>
              <a:ea typeface="微软雅黑" panose="020B0503020204020204" pitchFamily="34" charset="-122"/>
            </a:endParaRPr>
          </a:p>
          <a:p>
            <a:pPr>
              <a:lnSpc>
                <a:spcPct val="150000"/>
              </a:lnSpc>
            </a:pPr>
            <a:endParaRPr lang="en-US" altLang="zh-CN" sz="2000" b="1" dirty="0" smtClean="0">
              <a:solidFill>
                <a:schemeClr val="accent2"/>
              </a:solidFill>
              <a:latin typeface="微软雅黑" panose="020B0503020204020204" pitchFamily="34" charset="-122"/>
              <a:ea typeface="微软雅黑" panose="020B0503020204020204" pitchFamily="34" charset="-122"/>
            </a:endParaRPr>
          </a:p>
          <a:p>
            <a:pPr>
              <a:lnSpc>
                <a:spcPct val="150000"/>
              </a:lnSpc>
              <a:buFont typeface="Arial" panose="020B0604020202020204" pitchFamily="34" charset="0"/>
              <a:buChar char="•"/>
            </a:pPr>
            <a:r>
              <a:rPr lang="zh-CN" altLang="en-US" dirty="0" smtClean="0">
                <a:latin typeface="微软雅黑" panose="020B0503020204020204" pitchFamily="34" charset="-122"/>
                <a:ea typeface="微软雅黑" panose="020B0503020204020204" pitchFamily="34" charset="-122"/>
              </a:rPr>
              <a:t>学校应建立</a:t>
            </a:r>
            <a:r>
              <a:rPr lang="zh-CN" altLang="en-US" b="1" dirty="0" smtClean="0">
                <a:solidFill>
                  <a:srgbClr val="C00000"/>
                </a:solidFill>
                <a:latin typeface="微软雅黑" panose="020B0503020204020204" pitchFamily="34" charset="-122"/>
                <a:ea typeface="微软雅黑" panose="020B0503020204020204" pitchFamily="34" charset="-122"/>
              </a:rPr>
              <a:t>校领导负责</a:t>
            </a:r>
            <a:r>
              <a:rPr lang="zh-CN" altLang="en-US" dirty="0" smtClean="0">
                <a:latin typeface="微软雅黑" panose="020B0503020204020204" pitchFamily="34" charset="-122"/>
                <a:ea typeface="微软雅黑" panose="020B0503020204020204" pitchFamily="34" charset="-122"/>
              </a:rPr>
              <a:t>的传染病预防控制</a:t>
            </a:r>
            <a:r>
              <a:rPr lang="zh-CN" altLang="en-US" b="1" dirty="0" smtClean="0">
                <a:latin typeface="微软雅黑" panose="020B0503020204020204" pitchFamily="34" charset="-122"/>
                <a:ea typeface="微软雅黑" panose="020B0503020204020204" pitchFamily="34" charset="-122"/>
              </a:rPr>
              <a:t>工作体系和工作制度</a:t>
            </a:r>
            <a:r>
              <a:rPr lang="zh-CN" altLang="en-US" dirty="0" smtClean="0">
                <a:latin typeface="微软雅黑" panose="020B0503020204020204" pitchFamily="34" charset="-122"/>
                <a:ea typeface="微软雅黑" panose="020B0503020204020204" pitchFamily="34" charset="-122"/>
              </a:rPr>
              <a:t>，</a:t>
            </a:r>
            <a:r>
              <a:rPr lang="zh-CN" altLang="en-US" b="1" dirty="0" smtClean="0">
                <a:latin typeface="微软雅黑" panose="020B0503020204020204" pitchFamily="34" charset="-122"/>
                <a:ea typeface="微软雅黑" panose="020B0503020204020204" pitchFamily="34" charset="-122"/>
              </a:rPr>
              <a:t>成立传染病预防控制组织机构</a:t>
            </a:r>
            <a:r>
              <a:rPr lang="zh-CN" altLang="en-US" dirty="0" smtClean="0">
                <a:latin typeface="微软雅黑" panose="020B0503020204020204" pitchFamily="34" charset="-122"/>
                <a:ea typeface="微软雅黑" panose="020B0503020204020204" pitchFamily="34" charset="-122"/>
              </a:rPr>
              <a:t>。</a:t>
            </a:r>
            <a:endParaRPr lang="en-US" altLang="zh-CN" dirty="0" smtClean="0">
              <a:latin typeface="微软雅黑" panose="020B0503020204020204" pitchFamily="34" charset="-122"/>
              <a:ea typeface="微软雅黑" panose="020B0503020204020204" pitchFamily="34" charset="-122"/>
            </a:endParaRPr>
          </a:p>
          <a:p>
            <a:pPr>
              <a:lnSpc>
                <a:spcPct val="150000"/>
              </a:lnSpc>
              <a:buFont typeface="Arial" panose="020B0604020202020204" pitchFamily="34" charset="0"/>
              <a:buChar char="•"/>
            </a:pPr>
            <a:endParaRPr lang="en-US" altLang="zh-CN" dirty="0" smtClean="0">
              <a:latin typeface="微软雅黑" panose="020B0503020204020204" pitchFamily="34" charset="-122"/>
              <a:ea typeface="微软雅黑" panose="020B0503020204020204" pitchFamily="34" charset="-122"/>
            </a:endParaRPr>
          </a:p>
          <a:p>
            <a:pPr>
              <a:lnSpc>
                <a:spcPct val="150000"/>
              </a:lnSpc>
              <a:buFont typeface="Arial" panose="020B0604020202020204" pitchFamily="34" charset="0"/>
              <a:buChar char="•"/>
            </a:pPr>
            <a:r>
              <a:rPr lang="zh-CN" altLang="en-US" dirty="0" smtClean="0">
                <a:latin typeface="微软雅黑" panose="020B0503020204020204" pitchFamily="34" charset="-122"/>
                <a:ea typeface="微软雅黑" panose="020B0503020204020204" pitchFamily="34" charset="-122"/>
              </a:rPr>
              <a:t>学校可在卫生健康部门技术指导下，制定</a:t>
            </a:r>
            <a:r>
              <a:rPr lang="en-US" altLang="zh-CN" b="1" dirty="0" smtClean="0">
                <a:solidFill>
                  <a:srgbClr val="C00000"/>
                </a:solidFill>
                <a:latin typeface="微软雅黑" panose="020B0503020204020204" pitchFamily="34" charset="-122"/>
                <a:ea typeface="微软雅黑" panose="020B0503020204020204" pitchFamily="34" charset="-122"/>
              </a:rPr>
              <a:t>《</a:t>
            </a:r>
            <a:r>
              <a:rPr lang="zh-CN" altLang="en-US" b="1" dirty="0" smtClean="0">
                <a:solidFill>
                  <a:srgbClr val="C00000"/>
                </a:solidFill>
                <a:latin typeface="微软雅黑" panose="020B0503020204020204" pitchFamily="34" charset="-122"/>
                <a:ea typeface="微软雅黑" panose="020B0503020204020204" pitchFamily="34" charset="-122"/>
              </a:rPr>
              <a:t>新型冠状病毒感染的肺炎疫情应急处置预案</a:t>
            </a:r>
            <a:r>
              <a:rPr lang="en-US" altLang="zh-CN" b="1" dirty="0" smtClean="0">
                <a:solidFill>
                  <a:srgbClr val="C00000"/>
                </a:solidFill>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，完善传染病疫情报告、晨午检、学生因病缺课登记追踪、复课证明查验、通风消毒等九项制度。</a:t>
            </a:r>
            <a:endParaRPr lang="en-US" altLang="zh-CN" dirty="0" smtClean="0">
              <a:latin typeface="微软雅黑" panose="020B0503020204020204" pitchFamily="34" charset="-122"/>
              <a:ea typeface="微软雅黑" panose="020B0503020204020204" pitchFamily="34" charset="-122"/>
            </a:endParaRPr>
          </a:p>
          <a:p>
            <a:pPr>
              <a:lnSpc>
                <a:spcPct val="150000"/>
              </a:lnSpc>
              <a:buFont typeface="Arial" panose="020B0604020202020204" pitchFamily="34" charset="0"/>
              <a:buChar char="•"/>
            </a:pPr>
            <a:endParaRPr lang="en-US" altLang="zh-CN" dirty="0" smtClean="0">
              <a:latin typeface="微软雅黑" panose="020B0503020204020204" pitchFamily="34" charset="-122"/>
              <a:ea typeface="微软雅黑" panose="020B0503020204020204" pitchFamily="34" charset="-122"/>
            </a:endParaRPr>
          </a:p>
          <a:p>
            <a:pPr>
              <a:lnSpc>
                <a:spcPct val="150000"/>
              </a:lnSpc>
              <a:buFont typeface="Arial" panose="020B0604020202020204" pitchFamily="34" charset="0"/>
              <a:buChar char="•"/>
            </a:pPr>
            <a:endParaRPr lang="en-US" altLang="zh-CN" dirty="0" smtClean="0">
              <a:latin typeface="微软雅黑" panose="020B0503020204020204" pitchFamily="34" charset="-122"/>
              <a:ea typeface="微软雅黑" panose="020B0503020204020204" pitchFamily="34" charset="-122"/>
            </a:endParaRPr>
          </a:p>
          <a:p>
            <a:pPr>
              <a:lnSpc>
                <a:spcPct val="150000"/>
              </a:lnSpc>
              <a:buFont typeface="Arial" panose="020B0604020202020204" pitchFamily="34" charset="0"/>
              <a:buChar char="•"/>
            </a:pPr>
            <a:endParaRPr lang="en-US" altLang="zh-CN" dirty="0" smtClean="0">
              <a:latin typeface="微软雅黑" panose="020B0503020204020204" pitchFamily="34" charset="-122"/>
              <a:ea typeface="微软雅黑" panose="020B0503020204020204" pitchFamily="34" charset="-122"/>
            </a:endParaRPr>
          </a:p>
          <a:p>
            <a:pPr>
              <a:lnSpc>
                <a:spcPct val="150000"/>
              </a:lnSpc>
              <a:buFont typeface="Arial" panose="020B0604020202020204" pitchFamily="34" charset="0"/>
              <a:buChar char="•"/>
            </a:pPr>
            <a:endParaRPr lang="zh-CN" altLang="en-US" dirty="0" smtClean="0">
              <a:latin typeface="微软雅黑" panose="020B0503020204020204" pitchFamily="34" charset="-122"/>
              <a:ea typeface="微软雅黑" panose="020B0503020204020204" pitchFamily="34" charset="-122"/>
            </a:endParaRPr>
          </a:p>
          <a:p>
            <a:pPr lvl="2">
              <a:lnSpc>
                <a:spcPct val="150000"/>
              </a:lnSpc>
            </a:pPr>
            <a:endParaRPr lang="zh-CN" altLang="en-US" sz="2400" dirty="0" smtClean="0">
              <a:latin typeface="微软雅黑" panose="020B0503020204020204" pitchFamily="34" charset="-122"/>
              <a:ea typeface="微软雅黑" panose="020B0503020204020204" pitchFamily="34" charset="-122"/>
            </a:endParaRPr>
          </a:p>
          <a:p>
            <a:pPr lvl="2">
              <a:lnSpc>
                <a:spcPct val="150000"/>
              </a:lnSpc>
              <a:buFont typeface="Arial" panose="020B0604020202020204" pitchFamily="34" charset="0"/>
              <a:buChar char="•"/>
            </a:pPr>
            <a:endParaRPr lang="en-US" altLang="zh-CN" sz="2400" dirty="0" smtClean="0">
              <a:latin typeface="微软雅黑" panose="020B0503020204020204" pitchFamily="34" charset="-122"/>
              <a:ea typeface="微软雅黑" panose="020B0503020204020204" pitchFamily="34" charset="-122"/>
            </a:endParaRPr>
          </a:p>
        </p:txBody>
      </p:sp>
      <p:sp>
        <p:nvSpPr>
          <p:cNvPr id="7" name="矩形 6"/>
          <p:cNvSpPr/>
          <p:nvPr/>
        </p:nvSpPr>
        <p:spPr>
          <a:xfrm>
            <a:off x="285464" y="6300373"/>
            <a:ext cx="11717692" cy="276999"/>
          </a:xfrm>
          <a:prstGeom prst="rect">
            <a:avLst/>
          </a:prstGeom>
        </p:spPr>
        <p:txBody>
          <a:bodyPr wrap="square">
            <a:spAutoFit/>
          </a:bodyPr>
          <a:lstStyle/>
          <a:p>
            <a:r>
              <a:rPr lang="zh-CN" altLang="en-US" sz="1200" b="1" dirty="0" smtClean="0">
                <a:solidFill>
                  <a:schemeClr val="accent5"/>
                </a:solidFill>
                <a:latin typeface="微软雅黑" panose="020B0503020204020204" pitchFamily="34" charset="-122"/>
                <a:ea typeface="微软雅黑" panose="020B0503020204020204" pitchFamily="34" charset="-122"/>
              </a:rPr>
              <a:t>参考： </a:t>
            </a:r>
            <a:r>
              <a:rPr lang="en-US" altLang="zh-CN" sz="1200" b="1" dirty="0" smtClean="0">
                <a:solidFill>
                  <a:schemeClr val="accent5"/>
                </a:solidFill>
                <a:latin typeface="微软雅黑" panose="020B0503020204020204" pitchFamily="34" charset="-122"/>
                <a:ea typeface="微软雅黑" panose="020B0503020204020204" pitchFamily="34" charset="-122"/>
              </a:rPr>
              <a:t>《</a:t>
            </a:r>
            <a:r>
              <a:rPr lang="zh-CN" altLang="en-US" sz="1200" b="1" dirty="0" smtClean="0">
                <a:solidFill>
                  <a:schemeClr val="accent5"/>
                </a:solidFill>
                <a:latin typeface="微软雅黑" panose="020B0503020204020204" pitchFamily="34" charset="-122"/>
                <a:ea typeface="微软雅黑" panose="020B0503020204020204" pitchFamily="34" charset="-122"/>
              </a:rPr>
              <a:t>新型冠状病毒感染的肺炎  江苏省中小学校防控指导手册（第一版）</a:t>
            </a:r>
            <a:r>
              <a:rPr lang="en-US" altLang="zh-CN" sz="1200" b="1" dirty="0" smtClean="0">
                <a:solidFill>
                  <a:schemeClr val="accent5"/>
                </a:solidFill>
                <a:latin typeface="微软雅黑" panose="020B0503020204020204" pitchFamily="34" charset="-122"/>
                <a:ea typeface="微软雅黑" panose="020B0503020204020204" pitchFamily="34" charset="-122"/>
              </a:rPr>
              <a:t> 》</a:t>
            </a:r>
            <a:endParaRPr lang="en-US" altLang="zh-CN" sz="1200" b="1" dirty="0" smtClean="0">
              <a:solidFill>
                <a:schemeClr val="accent5"/>
              </a:solidFill>
              <a:latin typeface="微软雅黑" panose="020B0503020204020204" pitchFamily="34" charset="-122"/>
              <a:ea typeface="微软雅黑" panose="020B0503020204020204" pitchFamily="34" charset="-122"/>
            </a:endParaRPr>
          </a:p>
        </p:txBody>
      </p:sp>
      <p:pic>
        <p:nvPicPr>
          <p:cNvPr id="1026" name="Picture 2"/>
          <p:cNvPicPr>
            <a:picLocks noChangeAspect="1" noChangeArrowheads="1"/>
          </p:cNvPicPr>
          <p:nvPr/>
        </p:nvPicPr>
        <p:blipFill>
          <a:blip r:embed="rId1" cstate="print"/>
          <a:srcRect/>
          <a:stretch>
            <a:fillRect/>
          </a:stretch>
        </p:blipFill>
        <p:spPr bwMode="auto">
          <a:xfrm>
            <a:off x="6152322" y="598419"/>
            <a:ext cx="5577094" cy="55770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占位符 4"/>
          <p:cNvSpPr>
            <a:spLocks noGrp="1"/>
          </p:cNvSpPr>
          <p:nvPr>
            <p:ph type="body" sz="quarter" idx="10"/>
          </p:nvPr>
        </p:nvSpPr>
        <p:spPr>
          <a:xfrm>
            <a:off x="1072199" y="171387"/>
            <a:ext cx="4487354" cy="499173"/>
          </a:xfrm>
        </p:spPr>
        <p:txBody>
          <a:bodyPr/>
          <a:lstStyle/>
          <a:p>
            <a:r>
              <a:rPr lang="zh-CN" altLang="en-US" sz="2600" b="1" dirty="0" smtClean="0"/>
              <a:t>学校防控措施</a:t>
            </a:r>
            <a:r>
              <a:rPr lang="en-US" altLang="zh-CN" sz="2600" b="1" dirty="0" smtClean="0"/>
              <a:t>-</a:t>
            </a:r>
            <a:r>
              <a:rPr lang="zh-CN" altLang="en-US" sz="2600" b="1" dirty="0" smtClean="0">
                <a:solidFill>
                  <a:schemeClr val="accent2"/>
                </a:solidFill>
              </a:rPr>
              <a:t>开学前</a:t>
            </a:r>
            <a:endParaRPr lang="zh-CN" altLang="en-US" sz="2400" dirty="0">
              <a:solidFill>
                <a:schemeClr val="accent2"/>
              </a:solidFill>
            </a:endParaRPr>
          </a:p>
        </p:txBody>
      </p:sp>
      <p:sp>
        <p:nvSpPr>
          <p:cNvPr id="5" name="文本占位符 4"/>
          <p:cNvSpPr txBox="1"/>
          <p:nvPr/>
        </p:nvSpPr>
        <p:spPr bwMode="auto">
          <a:xfrm>
            <a:off x="514811" y="1107754"/>
            <a:ext cx="5498363" cy="50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lnSpc>
                <a:spcPct val="150000"/>
              </a:lnSpc>
            </a:pPr>
            <a:r>
              <a:rPr lang="en-US" altLang="zh-CN" sz="2000" b="1" dirty="0" smtClean="0">
                <a:solidFill>
                  <a:schemeClr val="accent2"/>
                </a:solidFill>
                <a:latin typeface="微软雅黑" panose="020B0503020204020204" pitchFamily="34" charset="-122"/>
                <a:ea typeface="微软雅黑" panose="020B0503020204020204" pitchFamily="34" charset="-122"/>
              </a:rPr>
              <a:t>2.</a:t>
            </a:r>
            <a:r>
              <a:rPr lang="zh-CN" altLang="en-US" sz="2000" b="1" dirty="0" smtClean="0">
                <a:solidFill>
                  <a:schemeClr val="accent2"/>
                </a:solidFill>
                <a:latin typeface="微软雅黑" panose="020B0503020204020204" pitchFamily="34" charset="-122"/>
                <a:ea typeface="微软雅黑" panose="020B0503020204020204" pitchFamily="34" charset="-122"/>
              </a:rPr>
              <a:t>开展</a:t>
            </a:r>
            <a:r>
              <a:rPr lang="zh-CN" altLang="zh-CN" sz="2000" b="1" dirty="0" smtClean="0">
                <a:solidFill>
                  <a:schemeClr val="accent2"/>
                </a:solidFill>
                <a:latin typeface="微软雅黑" panose="020B0503020204020204" pitchFamily="34" charset="-122"/>
                <a:ea typeface="微软雅黑" panose="020B0503020204020204" pitchFamily="34" charset="-122"/>
              </a:rPr>
              <a:t>师生健康排查</a:t>
            </a:r>
            <a:endParaRPr lang="en-US" altLang="zh-CN" sz="2000" b="1" dirty="0" smtClean="0">
              <a:solidFill>
                <a:schemeClr val="accent2"/>
              </a:solidFill>
              <a:latin typeface="微软雅黑" panose="020B0503020204020204" pitchFamily="34" charset="-122"/>
              <a:ea typeface="微软雅黑" panose="020B0503020204020204" pitchFamily="34" charset="-122"/>
            </a:endParaRPr>
          </a:p>
          <a:p>
            <a:pPr>
              <a:lnSpc>
                <a:spcPct val="150000"/>
              </a:lnSpc>
            </a:pPr>
            <a:endParaRPr lang="en-US" altLang="zh-CN" sz="2000" b="1" dirty="0" smtClean="0">
              <a:solidFill>
                <a:schemeClr val="accent2"/>
              </a:solidFill>
              <a:latin typeface="微软雅黑" panose="020B0503020204020204" pitchFamily="34" charset="-122"/>
              <a:ea typeface="微软雅黑" panose="020B0503020204020204" pitchFamily="34" charset="-122"/>
            </a:endParaRPr>
          </a:p>
          <a:p>
            <a:pPr>
              <a:lnSpc>
                <a:spcPct val="150000"/>
              </a:lnSpc>
              <a:buFont typeface="Arial" panose="020B0604020202020204" pitchFamily="34" charset="0"/>
              <a:buChar char="•"/>
            </a:pPr>
            <a:r>
              <a:rPr lang="zh-CN" altLang="zh-CN" dirty="0" smtClean="0">
                <a:latin typeface="微软雅黑" panose="020B0503020204020204" pitchFamily="34" charset="-122"/>
                <a:ea typeface="微软雅黑" panose="020B0503020204020204" pitchFamily="34" charset="-122"/>
              </a:rPr>
              <a:t>建立</a:t>
            </a:r>
            <a:r>
              <a:rPr lang="zh-CN" altLang="zh-CN" b="1" dirty="0" smtClean="0">
                <a:latin typeface="微软雅黑" panose="020B0503020204020204" pitchFamily="34" charset="-122"/>
                <a:ea typeface="微软雅黑" panose="020B0503020204020204" pitchFamily="34" charset="-122"/>
              </a:rPr>
              <a:t>排查制度</a:t>
            </a:r>
            <a:r>
              <a:rPr lang="zh-CN" altLang="zh-CN" dirty="0" smtClean="0">
                <a:latin typeface="微软雅黑" panose="020B0503020204020204" pitchFamily="34" charset="-122"/>
                <a:ea typeface="微软雅黑" panose="020B0503020204020204" pitchFamily="34" charset="-122"/>
              </a:rPr>
              <a:t>，做好排查管理工作，明确部门、院（系）、班级人员管理职责</a:t>
            </a:r>
            <a:endParaRPr lang="en-US" altLang="zh-CN" dirty="0" smtClean="0">
              <a:latin typeface="微软雅黑" panose="020B0503020204020204" pitchFamily="34" charset="-122"/>
              <a:ea typeface="微软雅黑" panose="020B0503020204020204" pitchFamily="34" charset="-122"/>
            </a:endParaRPr>
          </a:p>
          <a:p>
            <a:pPr>
              <a:lnSpc>
                <a:spcPct val="150000"/>
              </a:lnSpc>
              <a:buFont typeface="Arial" panose="020B0604020202020204" pitchFamily="34" charset="0"/>
              <a:buChar char="•"/>
            </a:pPr>
            <a:r>
              <a:rPr lang="zh-CN" altLang="zh-CN" dirty="0" smtClean="0">
                <a:latin typeface="微软雅黑" panose="020B0503020204020204" pitchFamily="34" charset="-122"/>
                <a:ea typeface="微软雅黑" panose="020B0503020204020204" pitchFamily="34" charset="-122"/>
              </a:rPr>
              <a:t>掌握全校师生员工健康状况和行程动向，了解其外出史、接触史等关键信息，</a:t>
            </a:r>
            <a:r>
              <a:rPr lang="zh-CN" altLang="zh-CN" b="1" dirty="0" smtClean="0">
                <a:latin typeface="微软雅黑" panose="020B0503020204020204" pitchFamily="34" charset="-122"/>
                <a:ea typeface="微软雅黑" panose="020B0503020204020204" pitchFamily="34" charset="-122"/>
              </a:rPr>
              <a:t>重点关注</a:t>
            </a:r>
            <a:r>
              <a:rPr lang="zh-CN" altLang="en-US" b="1" dirty="0" smtClean="0">
                <a:latin typeface="微软雅黑" panose="020B0503020204020204" pitchFamily="34" charset="-122"/>
                <a:ea typeface="微软雅黑" panose="020B0503020204020204" pitchFamily="34" charset="-122"/>
              </a:rPr>
              <a:t>排查</a:t>
            </a:r>
            <a:r>
              <a:rPr lang="zh-CN" altLang="en-US" b="1" dirty="0" smtClean="0">
                <a:solidFill>
                  <a:srgbClr val="C00000"/>
                </a:solidFill>
                <a:latin typeface="微软雅黑" panose="020B0503020204020204" pitchFamily="34" charset="-122"/>
                <a:ea typeface="微软雅黑" panose="020B0503020204020204" pitchFamily="34" charset="-122"/>
              </a:rPr>
              <a:t>前</a:t>
            </a:r>
            <a:r>
              <a:rPr lang="en-US" altLang="zh-CN" b="1" dirty="0" smtClean="0">
                <a:solidFill>
                  <a:srgbClr val="C00000"/>
                </a:solidFill>
                <a:latin typeface="微软雅黑" panose="020B0503020204020204" pitchFamily="34" charset="-122"/>
                <a:ea typeface="微软雅黑" panose="020B0503020204020204" pitchFamily="34" charset="-122"/>
              </a:rPr>
              <a:t>14</a:t>
            </a:r>
            <a:r>
              <a:rPr lang="zh-CN" altLang="en-US" b="1" dirty="0" smtClean="0">
                <a:solidFill>
                  <a:srgbClr val="C00000"/>
                </a:solidFill>
                <a:latin typeface="微软雅黑" panose="020B0503020204020204" pitchFamily="34" charset="-122"/>
                <a:ea typeface="微软雅黑" panose="020B0503020204020204" pitchFamily="34" charset="-122"/>
              </a:rPr>
              <a:t>天</a:t>
            </a:r>
            <a:r>
              <a:rPr lang="zh-CN" altLang="en-US" b="1" dirty="0" smtClean="0">
                <a:latin typeface="微软雅黑" panose="020B0503020204020204" pitchFamily="34" charset="-122"/>
                <a:ea typeface="微软雅黑" panose="020B0503020204020204" pitchFamily="34" charset="-122"/>
              </a:rPr>
              <a:t>有无</a:t>
            </a:r>
            <a:r>
              <a:rPr lang="zh-CN" altLang="en-US" b="1" dirty="0" smtClean="0">
                <a:solidFill>
                  <a:schemeClr val="accent5"/>
                </a:solidFill>
                <a:latin typeface="微软雅黑" panose="020B0503020204020204" pitchFamily="34" charset="-122"/>
                <a:ea typeface="微软雅黑" panose="020B0503020204020204" pitchFamily="34" charset="-122"/>
              </a:rPr>
              <a:t>湖北、浙江温州、台州及当地防控指挥部门要求的其他重点地区</a:t>
            </a:r>
            <a:r>
              <a:rPr lang="zh-CN" altLang="en-US" b="1" dirty="0" smtClean="0">
                <a:solidFill>
                  <a:srgbClr val="C00000"/>
                </a:solidFill>
                <a:latin typeface="微软雅黑" panose="020B0503020204020204" pitchFamily="34" charset="-122"/>
                <a:ea typeface="微软雅黑" panose="020B0503020204020204" pitchFamily="34" charset="-122"/>
              </a:rPr>
              <a:t>旅居史</a:t>
            </a:r>
            <a:r>
              <a:rPr lang="zh-CN" altLang="en-US" b="1" dirty="0" smtClean="0">
                <a:latin typeface="微软雅黑" panose="020B0503020204020204" pitchFamily="34" charset="-122"/>
                <a:ea typeface="微软雅黑" panose="020B0503020204020204" pitchFamily="34" charset="-122"/>
              </a:rPr>
              <a:t>和相关人员</a:t>
            </a:r>
            <a:r>
              <a:rPr lang="zh-CN" altLang="en-US" b="1" dirty="0" smtClean="0">
                <a:solidFill>
                  <a:srgbClr val="C00000"/>
                </a:solidFill>
                <a:latin typeface="微软雅黑" panose="020B0503020204020204" pitchFamily="34" charset="-122"/>
                <a:ea typeface="微软雅黑" panose="020B0503020204020204" pitchFamily="34" charset="-122"/>
              </a:rPr>
              <a:t>接触史</a:t>
            </a:r>
            <a:r>
              <a:rPr lang="zh-CN" altLang="en-US" dirty="0" smtClean="0">
                <a:latin typeface="微软雅黑" panose="020B0503020204020204" pitchFamily="34" charset="-122"/>
                <a:ea typeface="微软雅黑" panose="020B0503020204020204" pitchFamily="34" charset="-122"/>
              </a:rPr>
              <a:t>。</a:t>
            </a:r>
            <a:endParaRPr lang="en-US" altLang="zh-CN" dirty="0" smtClean="0">
              <a:latin typeface="微软雅黑" panose="020B0503020204020204" pitchFamily="34" charset="-122"/>
              <a:ea typeface="微软雅黑" panose="020B0503020204020204" pitchFamily="34" charset="-122"/>
            </a:endParaRPr>
          </a:p>
          <a:p>
            <a:pPr>
              <a:lnSpc>
                <a:spcPct val="150000"/>
              </a:lnSpc>
              <a:buFont typeface="Arial" panose="020B0604020202020204" pitchFamily="34" charset="0"/>
              <a:buChar char="•"/>
            </a:pPr>
            <a:r>
              <a:rPr lang="zh-CN" altLang="en-US" dirty="0" smtClean="0">
                <a:latin typeface="微软雅黑" panose="020B0503020204020204" pitchFamily="34" charset="-122"/>
                <a:ea typeface="微软雅黑" panose="020B0503020204020204" pitchFamily="34" charset="-122"/>
              </a:rPr>
              <a:t>如果去过</a:t>
            </a:r>
            <a:r>
              <a:rPr lang="zh-CN" altLang="en-US" b="1" dirty="0" smtClean="0">
                <a:latin typeface="微软雅黑" panose="020B0503020204020204" pitchFamily="34" charset="-122"/>
                <a:ea typeface="微软雅黑" panose="020B0503020204020204" pitchFamily="34" charset="-122"/>
              </a:rPr>
              <a:t>尚未返回</a:t>
            </a:r>
            <a:r>
              <a:rPr lang="zh-CN" altLang="en-US" dirty="0" smtClean="0">
                <a:latin typeface="微软雅黑" panose="020B0503020204020204" pitchFamily="34" charset="-122"/>
                <a:ea typeface="微软雅黑" panose="020B0503020204020204" pitchFamily="34" charset="-122"/>
              </a:rPr>
              <a:t>的，</a:t>
            </a:r>
            <a:r>
              <a:rPr lang="zh-CN" altLang="en-US" b="1" dirty="0" smtClean="0">
                <a:solidFill>
                  <a:srgbClr val="C00000"/>
                </a:solidFill>
                <a:latin typeface="微软雅黑" panose="020B0503020204020204" pitchFamily="34" charset="-122"/>
                <a:ea typeface="微软雅黑" panose="020B0503020204020204" pitchFamily="34" charset="-122"/>
              </a:rPr>
              <a:t>建议暂时不返校</a:t>
            </a:r>
            <a:r>
              <a:rPr lang="zh-CN" altLang="en-US" dirty="0" smtClean="0">
                <a:latin typeface="微软雅黑" panose="020B0503020204020204" pitchFamily="34" charset="-122"/>
                <a:ea typeface="微软雅黑" panose="020B0503020204020204" pitchFamily="34" charset="-122"/>
              </a:rPr>
              <a:t>，返校时间等学校通知。</a:t>
            </a:r>
            <a:endParaRPr lang="en-US" altLang="zh-CN" dirty="0" smtClean="0">
              <a:latin typeface="微软雅黑" panose="020B0503020204020204" pitchFamily="34" charset="-122"/>
              <a:ea typeface="微软雅黑" panose="020B0503020204020204" pitchFamily="34" charset="-122"/>
            </a:endParaRPr>
          </a:p>
          <a:p>
            <a:pPr>
              <a:lnSpc>
                <a:spcPct val="150000"/>
              </a:lnSpc>
              <a:buFont typeface="Arial" panose="020B0604020202020204" pitchFamily="34" charset="0"/>
              <a:buChar char="•"/>
            </a:pPr>
            <a:r>
              <a:rPr lang="zh-CN" altLang="en-US" dirty="0" smtClean="0">
                <a:latin typeface="微软雅黑" panose="020B0503020204020204" pitchFamily="34" charset="-122"/>
                <a:ea typeface="微软雅黑" panose="020B0503020204020204" pitchFamily="34" charset="-122"/>
              </a:rPr>
              <a:t>如过去过且</a:t>
            </a:r>
            <a:r>
              <a:rPr lang="zh-CN" altLang="en-US" b="1" dirty="0" smtClean="0">
                <a:latin typeface="微软雅黑" panose="020B0503020204020204" pitchFamily="34" charset="-122"/>
                <a:ea typeface="微软雅黑" panose="020B0503020204020204" pitchFamily="34" charset="-122"/>
              </a:rPr>
              <a:t>已返回</a:t>
            </a:r>
            <a:r>
              <a:rPr lang="zh-CN" altLang="en-US" dirty="0" smtClean="0">
                <a:latin typeface="微软雅黑" panose="020B0503020204020204" pitchFamily="34" charset="-122"/>
                <a:ea typeface="微软雅黑" panose="020B0503020204020204" pitchFamily="34" charset="-122"/>
              </a:rPr>
              <a:t>的</a:t>
            </a:r>
            <a:r>
              <a:rPr lang="zh-CN" altLang="zh-CN" dirty="0" smtClean="0">
                <a:latin typeface="微软雅黑" panose="020B0503020204020204" pitchFamily="34" charset="-122"/>
                <a:ea typeface="微软雅黑" panose="020B0503020204020204" pitchFamily="34" charset="-122"/>
              </a:rPr>
              <a:t>，</a:t>
            </a:r>
            <a:r>
              <a:rPr lang="zh-CN" altLang="en-US" b="1" dirty="0" smtClean="0">
                <a:solidFill>
                  <a:srgbClr val="C00000"/>
                </a:solidFill>
                <a:latin typeface="微软雅黑" panose="020B0503020204020204" pitchFamily="34" charset="-122"/>
                <a:ea typeface="微软雅黑" panose="020B0503020204020204" pitchFamily="34" charset="-122"/>
              </a:rPr>
              <a:t>中小学生居家隔离观察</a:t>
            </a:r>
            <a:r>
              <a:rPr lang="zh-CN" altLang="en-US" dirty="0" smtClean="0">
                <a:latin typeface="微软雅黑" panose="020B0503020204020204" pitchFamily="34" charset="-122"/>
                <a:ea typeface="微软雅黑" panose="020B0503020204020204" pitchFamily="34" charset="-122"/>
              </a:rPr>
              <a:t>。</a:t>
            </a:r>
            <a:endParaRPr lang="zh-CN" altLang="zh-CN" dirty="0" smtClean="0">
              <a:latin typeface="微软雅黑" panose="020B0503020204020204" pitchFamily="34" charset="-122"/>
              <a:ea typeface="微软雅黑" panose="020B0503020204020204" pitchFamily="34" charset="-122"/>
            </a:endParaRPr>
          </a:p>
          <a:p>
            <a:pPr>
              <a:lnSpc>
                <a:spcPct val="150000"/>
              </a:lnSpc>
              <a:buFont typeface="Arial" panose="020B0604020202020204" pitchFamily="34" charset="0"/>
              <a:buChar char="•"/>
            </a:pPr>
            <a:endParaRPr lang="zh-CN" altLang="en-US" dirty="0" smtClean="0">
              <a:latin typeface="微软雅黑" panose="020B0503020204020204" pitchFamily="34" charset="-122"/>
              <a:ea typeface="微软雅黑" panose="020B0503020204020204" pitchFamily="34" charset="-122"/>
            </a:endParaRPr>
          </a:p>
          <a:p>
            <a:pPr lvl="2">
              <a:lnSpc>
                <a:spcPct val="150000"/>
              </a:lnSpc>
            </a:pPr>
            <a:endParaRPr lang="zh-CN" altLang="en-US" sz="2400" dirty="0" smtClean="0">
              <a:latin typeface="微软雅黑" panose="020B0503020204020204" pitchFamily="34" charset="-122"/>
              <a:ea typeface="微软雅黑" panose="020B0503020204020204" pitchFamily="34" charset="-122"/>
            </a:endParaRPr>
          </a:p>
          <a:p>
            <a:pPr lvl="2">
              <a:lnSpc>
                <a:spcPct val="150000"/>
              </a:lnSpc>
              <a:buFont typeface="Arial" panose="020B0604020202020204" pitchFamily="34" charset="0"/>
              <a:buChar char="•"/>
            </a:pPr>
            <a:endParaRPr lang="en-US" altLang="zh-CN" sz="2400" dirty="0" smtClean="0">
              <a:latin typeface="微软雅黑" panose="020B0503020204020204" pitchFamily="34" charset="-122"/>
              <a:ea typeface="微软雅黑" panose="020B0503020204020204" pitchFamily="34" charset="-122"/>
            </a:endParaRPr>
          </a:p>
        </p:txBody>
      </p:sp>
      <p:sp>
        <p:nvSpPr>
          <p:cNvPr id="7" name="矩形 6"/>
          <p:cNvSpPr/>
          <p:nvPr/>
        </p:nvSpPr>
        <p:spPr>
          <a:xfrm>
            <a:off x="474308" y="6071774"/>
            <a:ext cx="11717692" cy="461665"/>
          </a:xfrm>
          <a:prstGeom prst="rect">
            <a:avLst/>
          </a:prstGeom>
        </p:spPr>
        <p:txBody>
          <a:bodyPr wrap="square">
            <a:spAutoFit/>
          </a:bodyPr>
          <a:lstStyle/>
          <a:p>
            <a:r>
              <a:rPr lang="zh-CN" altLang="en-US" sz="1200" b="1" dirty="0" smtClean="0">
                <a:solidFill>
                  <a:schemeClr val="accent5"/>
                </a:solidFill>
                <a:latin typeface="微软雅黑" panose="020B0503020204020204" pitchFamily="34" charset="-122"/>
                <a:ea typeface="微软雅黑" panose="020B0503020204020204" pitchFamily="34" charset="-122"/>
              </a:rPr>
              <a:t>参考： </a:t>
            </a:r>
            <a:r>
              <a:rPr lang="en-US" altLang="zh-CN" sz="1200" b="1" dirty="0" smtClean="0">
                <a:solidFill>
                  <a:schemeClr val="accent5"/>
                </a:solidFill>
                <a:latin typeface="微软雅黑" panose="020B0503020204020204" pitchFamily="34" charset="-122"/>
                <a:ea typeface="微软雅黑" panose="020B0503020204020204" pitchFamily="34" charset="-122"/>
              </a:rPr>
              <a:t>《</a:t>
            </a:r>
            <a:r>
              <a:rPr lang="zh-CN" altLang="en-US" sz="1200" b="1" dirty="0" smtClean="0">
                <a:solidFill>
                  <a:schemeClr val="accent5"/>
                </a:solidFill>
                <a:latin typeface="微软雅黑" panose="020B0503020204020204" pitchFamily="34" charset="-122"/>
                <a:ea typeface="微软雅黑" panose="020B0503020204020204" pitchFamily="34" charset="-122"/>
              </a:rPr>
              <a:t>关于印发</a:t>
            </a:r>
            <a:r>
              <a:rPr lang="en-US" altLang="zh-CN" sz="1200" b="1" dirty="0" smtClean="0">
                <a:solidFill>
                  <a:schemeClr val="accent5"/>
                </a:solidFill>
                <a:latin typeface="微软雅黑" panose="020B0503020204020204" pitchFamily="34" charset="-122"/>
                <a:ea typeface="微软雅黑" panose="020B0503020204020204" pitchFamily="34" charset="-122"/>
              </a:rPr>
              <a:t>&lt;</a:t>
            </a:r>
            <a:r>
              <a:rPr lang="zh-CN" altLang="en-US" sz="1200" b="1" dirty="0" smtClean="0">
                <a:solidFill>
                  <a:schemeClr val="accent5"/>
                </a:solidFill>
                <a:latin typeface="微软雅黑" panose="020B0503020204020204" pitchFamily="34" charset="-122"/>
                <a:ea typeface="微软雅黑" panose="020B0503020204020204" pitchFamily="34" charset="-122"/>
              </a:rPr>
              <a:t>江苏省学校及托幼机构新型冠状病毒感染的肺炎防控卫生学技术指南（试行）</a:t>
            </a:r>
            <a:r>
              <a:rPr lang="en-US" altLang="zh-CN" sz="1200" b="1" dirty="0" smtClean="0">
                <a:solidFill>
                  <a:schemeClr val="accent5"/>
                </a:solidFill>
                <a:latin typeface="微软雅黑" panose="020B0503020204020204" pitchFamily="34" charset="-122"/>
                <a:ea typeface="微软雅黑" panose="020B0503020204020204" pitchFamily="34" charset="-122"/>
              </a:rPr>
              <a:t>&gt;</a:t>
            </a:r>
            <a:r>
              <a:rPr lang="zh-CN" altLang="en-US" sz="1200" b="1" dirty="0" smtClean="0">
                <a:solidFill>
                  <a:schemeClr val="accent5"/>
                </a:solidFill>
                <a:latin typeface="微软雅黑" panose="020B0503020204020204" pitchFamily="34" charset="-122"/>
                <a:ea typeface="微软雅黑" panose="020B0503020204020204" pitchFamily="34" charset="-122"/>
              </a:rPr>
              <a:t>等技术指南的通知</a:t>
            </a:r>
            <a:r>
              <a:rPr lang="en-US" altLang="zh-CN" sz="1200" b="1" dirty="0" smtClean="0">
                <a:solidFill>
                  <a:schemeClr val="accent5"/>
                </a:solidFill>
                <a:latin typeface="微软雅黑" panose="020B0503020204020204" pitchFamily="34" charset="-122"/>
                <a:ea typeface="微软雅黑" panose="020B0503020204020204" pitchFamily="34" charset="-122"/>
              </a:rPr>
              <a:t>》</a:t>
            </a:r>
            <a:r>
              <a:rPr lang="zh-CN" altLang="en-US" sz="1200" b="1" dirty="0" smtClean="0">
                <a:solidFill>
                  <a:schemeClr val="accent5"/>
                </a:solidFill>
                <a:latin typeface="微软雅黑" panose="020B0503020204020204" pitchFamily="34" charset="-122"/>
                <a:ea typeface="微软雅黑" panose="020B0503020204020204" pitchFamily="34" charset="-122"/>
              </a:rPr>
              <a:t>（苏肺炎防控办</a:t>
            </a:r>
            <a:r>
              <a:rPr lang="en-US" altLang="zh-CN" sz="1200" b="1" dirty="0" smtClean="0">
                <a:solidFill>
                  <a:schemeClr val="accent5"/>
                </a:solidFill>
                <a:latin typeface="微软雅黑" panose="020B0503020204020204" pitchFamily="34" charset="-122"/>
                <a:ea typeface="微软雅黑" panose="020B0503020204020204" pitchFamily="34" charset="-122"/>
              </a:rPr>
              <a:t>〔2020〕28</a:t>
            </a:r>
            <a:r>
              <a:rPr lang="zh-CN" altLang="en-US" sz="1200" b="1" dirty="0" smtClean="0">
                <a:solidFill>
                  <a:schemeClr val="accent5"/>
                </a:solidFill>
                <a:latin typeface="微软雅黑" panose="020B0503020204020204" pitchFamily="34" charset="-122"/>
                <a:ea typeface="微软雅黑" panose="020B0503020204020204" pitchFamily="34" charset="-122"/>
              </a:rPr>
              <a:t>号）</a:t>
            </a:r>
            <a:endParaRPr lang="en-US" altLang="zh-CN" sz="1200" b="1" dirty="0" smtClean="0">
              <a:solidFill>
                <a:schemeClr val="accent5"/>
              </a:solidFill>
              <a:latin typeface="微软雅黑" panose="020B0503020204020204" pitchFamily="34" charset="-122"/>
              <a:ea typeface="微软雅黑" panose="020B0503020204020204" pitchFamily="34" charset="-122"/>
            </a:endParaRPr>
          </a:p>
          <a:p>
            <a:r>
              <a:rPr lang="en-US" altLang="zh-CN" sz="1200" b="1" dirty="0" smtClean="0">
                <a:solidFill>
                  <a:schemeClr val="accent5"/>
                </a:solidFill>
                <a:latin typeface="微软雅黑" panose="020B0503020204020204" pitchFamily="34" charset="-122"/>
                <a:ea typeface="微软雅黑" panose="020B0503020204020204" pitchFamily="34" charset="-122"/>
              </a:rPr>
              <a:t>《</a:t>
            </a:r>
            <a:r>
              <a:rPr lang="zh-CN" altLang="en-US" sz="1200" b="1" dirty="0" smtClean="0">
                <a:solidFill>
                  <a:schemeClr val="accent5"/>
                </a:solidFill>
                <a:latin typeface="微软雅黑" panose="020B0503020204020204" pitchFamily="34" charset="-122"/>
                <a:ea typeface="微软雅黑" panose="020B0503020204020204" pitchFamily="34" charset="-122"/>
              </a:rPr>
              <a:t>苏州市关于加强新型冠状病毒感染的肺炎疫情防控工作的通告（第</a:t>
            </a:r>
            <a:r>
              <a:rPr lang="en-US" altLang="zh-CN" sz="1200" b="1" dirty="0" smtClean="0">
                <a:solidFill>
                  <a:schemeClr val="accent5"/>
                </a:solidFill>
                <a:latin typeface="微软雅黑" panose="020B0503020204020204" pitchFamily="34" charset="-122"/>
                <a:ea typeface="微软雅黑" panose="020B0503020204020204" pitchFamily="34" charset="-122"/>
              </a:rPr>
              <a:t>6</a:t>
            </a:r>
            <a:r>
              <a:rPr lang="zh-CN" altLang="en-US" sz="1200" b="1" dirty="0" smtClean="0">
                <a:solidFill>
                  <a:schemeClr val="accent5"/>
                </a:solidFill>
                <a:latin typeface="微软雅黑" panose="020B0503020204020204" pitchFamily="34" charset="-122"/>
                <a:ea typeface="微软雅黑" panose="020B0503020204020204" pitchFamily="34" charset="-122"/>
              </a:rPr>
              <a:t>号）</a:t>
            </a:r>
            <a:r>
              <a:rPr lang="en-US" altLang="zh-CN" sz="1200" b="1" dirty="0" smtClean="0">
                <a:solidFill>
                  <a:schemeClr val="accent5"/>
                </a:solidFill>
                <a:latin typeface="微软雅黑" panose="020B0503020204020204" pitchFamily="34" charset="-122"/>
                <a:ea typeface="微软雅黑" panose="020B0503020204020204" pitchFamily="34" charset="-122"/>
              </a:rPr>
              <a:t>》</a:t>
            </a:r>
            <a:endParaRPr lang="en-US" altLang="zh-CN" sz="1200" b="1" dirty="0" smtClean="0">
              <a:solidFill>
                <a:schemeClr val="accent5"/>
              </a:solidFill>
              <a:latin typeface="微软雅黑" panose="020B0503020204020204" pitchFamily="34" charset="-122"/>
              <a:ea typeface="微软雅黑" panose="020B0503020204020204" pitchFamily="34" charset="-122"/>
            </a:endParaRPr>
          </a:p>
        </p:txBody>
      </p:sp>
      <p:pic>
        <p:nvPicPr>
          <p:cNvPr id="2" name="Picture 2"/>
          <p:cNvPicPr>
            <a:picLocks noChangeAspect="1" noChangeArrowheads="1"/>
          </p:cNvPicPr>
          <p:nvPr/>
        </p:nvPicPr>
        <p:blipFill>
          <a:blip r:embed="rId1" cstate="print"/>
          <a:srcRect/>
          <a:stretch>
            <a:fillRect/>
          </a:stretch>
        </p:blipFill>
        <p:spPr bwMode="auto">
          <a:xfrm>
            <a:off x="6172408" y="799686"/>
            <a:ext cx="5572125" cy="5238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主题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主题1</Template>
  <TotalTime>0</TotalTime>
  <Words>11551</Words>
  <Application>WPS 演示</Application>
  <PresentationFormat>自定义</PresentationFormat>
  <Paragraphs>646</Paragraphs>
  <Slides>46</Slides>
  <Notes>4</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46</vt:i4>
      </vt:variant>
    </vt:vector>
  </HeadingPairs>
  <TitlesOfParts>
    <vt:vector size="54" baseType="lpstr">
      <vt:lpstr>Arial</vt:lpstr>
      <vt:lpstr>宋体</vt:lpstr>
      <vt:lpstr>Wingdings</vt:lpstr>
      <vt:lpstr>Calibri</vt:lpstr>
      <vt:lpstr>Calibri Light</vt:lpstr>
      <vt:lpstr>微软雅黑</vt:lpstr>
      <vt:lpstr>Arial Unicode MS</vt:lpstr>
      <vt:lpstr>主题1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丁 子尧</dc:creator>
  <cp:lastModifiedBy>字林</cp:lastModifiedBy>
  <cp:revision>279</cp:revision>
  <dcterms:created xsi:type="dcterms:W3CDTF">2019-09-13T14:14:00Z</dcterms:created>
  <dcterms:modified xsi:type="dcterms:W3CDTF">2020-02-13T03:09:41Z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2052-11.1.0.9339</vt:lpwstr>
  </property>
</Properties>
</file>