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09" r:id="rId7"/>
  </p:sldMasterIdLst>
  <p:notesMasterIdLst>
    <p:notesMasterId r:id="rId61"/>
  </p:notesMasterIdLst>
  <p:handoutMasterIdLst>
    <p:handoutMasterId r:id="rId62"/>
  </p:handoutMasterIdLst>
  <p:sldIdLst>
    <p:sldId id="414" r:id="rId8"/>
    <p:sldId id="417" r:id="rId9"/>
    <p:sldId id="780" r:id="rId10"/>
    <p:sldId id="419" r:id="rId11"/>
    <p:sldId id="522" r:id="rId12"/>
    <p:sldId id="567" r:id="rId13"/>
    <p:sldId id="865" r:id="rId14"/>
    <p:sldId id="491" r:id="rId15"/>
    <p:sldId id="422" r:id="rId16"/>
    <p:sldId id="568" r:id="rId17"/>
    <p:sldId id="425" r:id="rId18"/>
    <p:sldId id="490" r:id="rId19"/>
    <p:sldId id="643" r:id="rId20"/>
    <p:sldId id="518" r:id="rId21"/>
    <p:sldId id="559" r:id="rId22"/>
    <p:sldId id="426" r:id="rId23"/>
    <p:sldId id="714" r:id="rId24"/>
    <p:sldId id="427" r:id="rId25"/>
    <p:sldId id="526" r:id="rId26"/>
    <p:sldId id="545" r:id="rId27"/>
    <p:sldId id="525" r:id="rId28"/>
    <p:sldId id="430" r:id="rId29"/>
    <p:sldId id="437" r:id="rId30"/>
    <p:sldId id="438" r:id="rId31"/>
    <p:sldId id="439" r:id="rId32"/>
    <p:sldId id="440" r:id="rId33"/>
    <p:sldId id="495" r:id="rId34"/>
    <p:sldId id="496" r:id="rId35"/>
    <p:sldId id="866" r:id="rId36"/>
    <p:sldId id="449" r:id="rId37"/>
    <p:sldId id="503" r:id="rId38"/>
    <p:sldId id="450" r:id="rId39"/>
    <p:sldId id="935" r:id="rId40"/>
    <p:sldId id="938" r:id="rId41"/>
    <p:sldId id="528" r:id="rId42"/>
    <p:sldId id="939" r:id="rId43"/>
    <p:sldId id="940" r:id="rId44"/>
    <p:sldId id="941" r:id="rId45"/>
    <p:sldId id="942" r:id="rId46"/>
    <p:sldId id="943" r:id="rId47"/>
    <p:sldId id="944" r:id="rId48"/>
    <p:sldId id="552" r:id="rId49"/>
    <p:sldId id="945" r:id="rId50"/>
    <p:sldId id="946" r:id="rId51"/>
    <p:sldId id="461" r:id="rId52"/>
    <p:sldId id="462" r:id="rId53"/>
    <p:sldId id="539" r:id="rId54"/>
    <p:sldId id="469" r:id="rId55"/>
    <p:sldId id="541" r:id="rId56"/>
    <p:sldId id="544" r:id="rId57"/>
    <p:sldId id="474" r:id="rId58"/>
    <p:sldId id="479" r:id="rId59"/>
    <p:sldId id="548" r:id="rId60"/>
  </p:sldIdLst>
  <p:sldSz cx="9144000" cy="6858000" type="screen4x3"/>
  <p:notesSz cx="6858000" cy="9144000"/>
  <p:custDataLst>
    <p:tags r:id="rId6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hlink"/>
        </a:solidFill>
        <a:latin typeface="Gill Sans MT" panose="020B0502020104020203" pitchFamily="34" charset="0"/>
        <a:ea typeface="华文中宋" panose="0201060004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hlink"/>
        </a:solidFill>
        <a:latin typeface="Gill Sans MT" panose="020B0502020104020203" pitchFamily="34" charset="0"/>
        <a:ea typeface="华文中宋" panose="0201060004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hlink"/>
        </a:solidFill>
        <a:latin typeface="Gill Sans MT" panose="020B0502020104020203" pitchFamily="34" charset="0"/>
        <a:ea typeface="华文中宋" panose="0201060004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hlink"/>
        </a:solidFill>
        <a:latin typeface="Gill Sans MT" panose="020B0502020104020203" pitchFamily="34" charset="0"/>
        <a:ea typeface="华文中宋" panose="0201060004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hlink"/>
        </a:solidFill>
        <a:latin typeface="Gill Sans MT" panose="020B0502020104020203" pitchFamily="34" charset="0"/>
        <a:ea typeface="华文中宋" panose="0201060004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hlink"/>
        </a:solidFill>
        <a:latin typeface="Gill Sans MT" panose="020B0502020104020203" pitchFamily="34" charset="0"/>
        <a:ea typeface="华文中宋" panose="0201060004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hlink"/>
        </a:solidFill>
        <a:latin typeface="Gill Sans MT" panose="020B0502020104020203" pitchFamily="34" charset="0"/>
        <a:ea typeface="华文中宋" panose="0201060004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hlink"/>
        </a:solidFill>
        <a:latin typeface="Gill Sans MT" panose="020B0502020104020203" pitchFamily="34" charset="0"/>
        <a:ea typeface="华文中宋" panose="0201060004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hlink"/>
        </a:solidFill>
        <a:latin typeface="Gill Sans MT" panose="020B0502020104020203" pitchFamily="34" charset="0"/>
        <a:ea typeface="华文中宋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6" Type="http://schemas.openxmlformats.org/officeDocument/2006/relationships/tags" Target="tags/tag14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notesMaster" Target="notesMasters/notesMaster1.xml"/><Relationship Id="rId60" Type="http://schemas.openxmlformats.org/officeDocument/2006/relationships/slide" Target="slides/slide5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2.xml"/><Relationship Id="rId58" Type="http://schemas.openxmlformats.org/officeDocument/2006/relationships/slide" Target="slides/slide51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2400A68B-3ADE-41D5-B2E8-C868A9D8EE3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7044" name="幻灯片图像占位符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56FB9303-5E5B-4838-A529-F5FBFDCDF659}" type="slidenum"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Gill Sans MT" panose="020B0502020104020203" pitchFamily="34" charset="0"/>
              <a:ea typeface="华文中宋" panose="020106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AAF7648E-B484-4AD5-8F0A-C406D4D32DBD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5EA518DD-04EE-4CFF-AFF2-4E85AB6A302D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C48E737C-4F86-42B9-AB9C-192AEC625EC3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C69481FF-BA0E-4E96-A961-6692D023DC2E}" type="slidenum">
              <a:rPr kumimoji="0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rPr>
            </a:fld>
            <a:endParaRPr kumimoji="0" lang="zh-CN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DD2D1120-C4AD-4D14-AC44-DBCCC6557AB8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B314F1A2-F95B-4144-85B9-D9575DBC2E05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5ED67020-CAC7-439B-B198-0665028FB368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38F74474-28EC-4E7D-98E1-45A119A96768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DF8A7D12-99C2-4745-857D-D9A2ECD29630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CC42F598-2BF6-4E7A-B114-B55C2379346F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3E8341E7-077B-47CB-87E8-682CA2E6A29C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7BA091D7-F192-481F-86FE-4BBE3A21F613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67442BA7-658B-4585-B694-D78EB7A3DB4C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8769D1CA-84D5-479D-84D2-9D1AE1F82AC5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6A08F450-60A1-4341-8E98-7231CED5D4EE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AF3D62B3-4018-413B-9B76-EA46956D3B7B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AD42EA3B-A8FF-4941-B526-07A33B98A0E0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BA7D9922-00E8-4432-AD35-4AD7B682050E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57FBC87E-2C0D-4A72-9246-A97DD3FCF8A9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B7CB5CAD-4060-42A9-BF46-D3C009B12D32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B5056C8A-A2DD-486A-A871-38BA0439CC08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0911D10F-40B3-4BB3-AE6A-E6570A150196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8C950648-4651-4250-90A6-1933CB88AC76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12BBEE32-400A-4848-BD05-95A30511FA7E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8F307C40-59EA-4A01-BD62-7C2B0E9860F8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007C0B35-6113-4FD2-982D-A462721F3FAB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B4309D5A-A44F-4E96-A5C0-64A9A3FEED37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3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C8F734F4-C377-4B3C-95C4-CD2DB6727871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2F5F5706-0993-473E-8FD5-65DE9F3378A0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4ED6DF08-5100-4A1F-B87F-F59FD1AE78ED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1E9B65E2-99BF-41C2-98AE-E6C969FDECCE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9D019139-93B4-452B-842C-64E49E1BBC74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8588C300-1A09-48FC-A0E5-A4D276C77488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8E2FE81F-0D2B-4F9A-AB63-675A57EC43DD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68E55034-DE92-4C2A-A103-4E6E059A7B64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1E2CE0E4-B7B1-4146-8254-232A3BA3DC31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29A4E4E9-275A-4CAF-9D78-FF382E3143B7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3625F7D8-DE56-4C17-898B-6BA304AF58F6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2F5CE029-A99E-4922-B228-C344FB437276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6A5FE061-8EE5-40F7-AEF0-4F35E3048A16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229A6CFA-DA44-4DAC-8B7E-DA95F34DBEE1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E889F763-46BB-4C6B-9EC4-834CE8DB2A59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0E748C3B-8877-4D06-BB38-F15E4E2E955E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B79B10B6-F6E2-4D8F-BA0F-B7EC3B56B786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115D894E-9713-4E34-A52E-0FEFF10CF946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FC4545D7-5EAD-400D-A384-0E0A2020AC5E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125862A2-15E4-40D8-A51A-2CC55352E4B0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E5D02CC9-C9F8-41CB-BA85-E7A25104CDB6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CAE4D2C8-6BA4-4E87-8461-C1CEAE0560A5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821195DD-12A5-4F0E-8CC1-5ABADA1223A2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5AEBDCA3-0118-4D82-9243-2916130F52C3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F8C32A45-6481-4108-80D1-C46F5B6B7823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57163D38-2BA2-4615-AB0B-CF3C468EE2EF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9FFE0D94-FA62-4BDF-8B54-88B5DEF31277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A7B9C177-D3FA-484E-93CF-6279A3888257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F1A81954-400B-4F40-A10B-0006E1605AFA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5983414D-CA91-4EF8-8D38-3F4C1A5FA232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8CF89AA7-D452-43FF-BCFA-D9A9D05F1383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4AE09FEE-EA52-449A-ADBC-E789EFB47743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84336F30-14DC-44D7-B92C-7D208B0149EE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0789A339-A98A-44FC-A01C-C1220EC5FE5D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EFF5CFFE-2CEA-4726-8A35-B7A607D46FDF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290FAA3C-2F85-4224-8C50-4B7AE07BE3C8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93774CC2-1E36-4464-A8DA-4EAB579EA2FA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9FE5D37B-F5BC-4A09-A5D3-844E4636E690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B5132624-FACB-4A27-89AC-3A51ED82BDBF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4" name="日期占位符 23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cs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09F1A2D7-02C2-4443-89E0-3963C23F11AB}" type="slidenum">
              <a:rPr kumimoji="0" lang="en-US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4" Type="http://schemas.openxmlformats.org/officeDocument/2006/relationships/theme" Target="../theme/theme6.xml"/><Relationship Id="rId13" Type="http://schemas.openxmlformats.org/officeDocument/2006/relationships/image" Target="../media/image4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饼形 6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>
              <a:cxn ang="0">
                <a:pos x="1638300" y="819150"/>
              </a:cxn>
              <a:cxn ang="0">
                <a:pos x="1398198" y="1398555"/>
              </a:cxn>
              <a:cxn ang="0">
                <a:pos x="818645" y="1638300"/>
              </a:cxn>
              <a:cxn ang="0">
                <a:pos x="819150" y="819150"/>
              </a:cxn>
              <a:cxn ang="0">
                <a:pos x="1638300" y="819150"/>
              </a:cxn>
            </a:cxnLst>
            <a:pathLst>
              <a:path w="1638300" h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175" cap="rnd" cmpd="sng">
            <a:solidFill>
              <a:srgbClr val="D2C39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7" name="椭圆 7"/>
          <p:cNvSpPr>
            <a:spLocks noChangeArrowheads="1"/>
          </p:cNvSpPr>
          <p:nvPr/>
        </p:nvSpPr>
        <p:spPr bwMode="auto">
          <a:xfrm>
            <a:off x="168275" y="20638"/>
            <a:ext cx="1703388" cy="1703388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</a:ln>
          <a:effectLst>
            <a:outerShdw dist="25400" dir="5400000" algn="ctr" rotWithShape="0">
              <a:srgbClr val="AFA58D">
                <a:alpha val="8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8" name="同心圆 10"/>
          <p:cNvGrpSpPr/>
          <p:nvPr/>
        </p:nvGrpSpPr>
        <p:grpSpPr>
          <a:xfrm>
            <a:off x="171450" y="1042988"/>
            <a:ext cx="1157288" cy="1150937"/>
            <a:chOff x="0" y="0"/>
            <a:chExt cx="729" cy="725"/>
          </a:xfrm>
        </p:grpSpPr>
        <p:pic>
          <p:nvPicPr>
            <p:cNvPr id="1036" name="同心圆 10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729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 rot="2315674">
              <a:off x="111" y="109"/>
              <a:ext cx="501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29" name="矩形 11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标题占位符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1" name="文本占位符 8"/>
          <p:cNvSpPr>
            <a:spLocks noGrp="1"/>
          </p:cNvSpPr>
          <p:nvPr>
            <p:ph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34" name="日期占位符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5" name="页脚占位符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灯片编号占位符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 noProof="1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C69481FF-BA0E-4E96-A961-6692D023DC2E}" type="slidenum">
              <a:rPr kumimoji="0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rPr>
            </a:fld>
            <a:endParaRPr kumimoji="0" lang="zh-CN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000" dir="10800000" algn="ctr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>
          <a:solidFill>
            <a:schemeClr val="tx1"/>
          </a:solidFill>
          <a:latin typeface="+mn-lt"/>
          <a:ea typeface="+mn-ea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Verdana" panose="020B0604030504040204" pitchFamily="34" charset="0"/>
        <a:buChar char=""/>
        <a:defRPr sz="2400">
          <a:solidFill>
            <a:schemeClr val="tx1"/>
          </a:solidFill>
          <a:latin typeface="+mn-lt"/>
          <a:ea typeface="+mn-ea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7545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117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6689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1261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饼形 6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>
              <a:cxn ang="0">
                <a:pos x="1638300" y="819150"/>
              </a:cxn>
              <a:cxn ang="0">
                <a:pos x="1398198" y="1398555"/>
              </a:cxn>
              <a:cxn ang="0">
                <a:pos x="818645" y="1638300"/>
              </a:cxn>
              <a:cxn ang="0">
                <a:pos x="819150" y="819150"/>
              </a:cxn>
              <a:cxn ang="0">
                <a:pos x="1638300" y="819150"/>
              </a:cxn>
            </a:cxnLst>
            <a:pathLst>
              <a:path w="1638300" h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3175" cap="rnd" cmpd="sng">
            <a:solidFill>
              <a:srgbClr val="D2C39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1" name="椭圆 7"/>
          <p:cNvSpPr>
            <a:spLocks noChangeArrowheads="1"/>
          </p:cNvSpPr>
          <p:nvPr/>
        </p:nvSpPr>
        <p:spPr bwMode="auto">
          <a:xfrm>
            <a:off x="168275" y="20638"/>
            <a:ext cx="1703388" cy="1703388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</a:ln>
          <a:effectLst>
            <a:outerShdw dist="25400" dir="5400000" algn="ctr" rotWithShape="0">
              <a:srgbClr val="AFA58D">
                <a:alpha val="8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2" name="同心圆 10"/>
          <p:cNvGrpSpPr/>
          <p:nvPr/>
        </p:nvGrpSpPr>
        <p:grpSpPr>
          <a:xfrm>
            <a:off x="171450" y="1042988"/>
            <a:ext cx="1157288" cy="1150937"/>
            <a:chOff x="0" y="0"/>
            <a:chExt cx="729" cy="725"/>
          </a:xfrm>
        </p:grpSpPr>
        <p:pic>
          <p:nvPicPr>
            <p:cNvPr id="2064" name="同心圆 10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729" cy="7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 rot="2315674">
              <a:off x="111" y="109"/>
              <a:ext cx="501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3" name="矩形 11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矩形 14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000" dir="10800000" algn="ctr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5" name="椭圆 12"/>
          <p:cNvGrpSpPr/>
          <p:nvPr/>
        </p:nvGrpSpPr>
        <p:grpSpPr>
          <a:xfrm>
            <a:off x="920750" y="1414463"/>
            <a:ext cx="219075" cy="212725"/>
            <a:chOff x="0" y="0"/>
            <a:chExt cx="138" cy="134"/>
          </a:xfrm>
        </p:grpSpPr>
        <p:pic>
          <p:nvPicPr>
            <p:cNvPr id="2062" name="椭圆 12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0" y="0"/>
              <a:ext cx="138" cy="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20" y="19"/>
              <a:ext cx="9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6" name="椭圆 13"/>
          <p:cNvSpPr>
            <a:spLocks noChangeArrowheads="1"/>
          </p:cNvSpPr>
          <p:nvPr/>
        </p:nvSpPr>
        <p:spPr bwMode="auto">
          <a:xfrm>
            <a:off x="1157288" y="1344613"/>
            <a:ext cx="63500" cy="65088"/>
          </a:xfrm>
          <a:prstGeom prst="ellipse">
            <a:avLst/>
          </a:prstGeom>
          <a:noFill/>
          <a:ln w="12700" cap="rnd">
            <a:solidFill>
              <a:srgbClr val="307F93">
                <a:alpha val="58823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7" name="标题占位符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8" name="文本占位符 8"/>
          <p:cNvSpPr>
            <a:spLocks noGrp="1"/>
          </p:cNvSpPr>
          <p:nvPr>
            <p:ph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63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65" name="灯片编号占位符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 noProof="1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B0067404-2FB7-4280-9FD8-F842C0949EBF}" type="slidenum">
              <a:rPr kumimoji="0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rPr>
            </a:fld>
            <a:endParaRPr kumimoji="0" lang="zh-CN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>
          <a:solidFill>
            <a:schemeClr val="tx1"/>
          </a:solidFill>
          <a:latin typeface="+mn-lt"/>
          <a:ea typeface="+mn-ea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Verdana" panose="020B0604030504040204" pitchFamily="34" charset="0"/>
        <a:buChar char=""/>
        <a:defRPr sz="2400">
          <a:solidFill>
            <a:schemeClr val="tx1"/>
          </a:solidFill>
          <a:latin typeface="+mn-lt"/>
          <a:ea typeface="+mn-ea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7545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117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6689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1261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矩形 12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矩形 13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000" dir="10800000" algn="ctr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76" name="椭圆 15"/>
          <p:cNvGrpSpPr/>
          <p:nvPr/>
        </p:nvGrpSpPr>
        <p:grpSpPr>
          <a:xfrm>
            <a:off x="2170113" y="2816225"/>
            <a:ext cx="219075" cy="212725"/>
            <a:chOff x="0" y="0"/>
            <a:chExt cx="138" cy="134"/>
          </a:xfrm>
        </p:grpSpPr>
        <p:pic>
          <p:nvPicPr>
            <p:cNvPr id="3083" name="椭圆 15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138" cy="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21" y="18"/>
              <a:ext cx="9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77" name="椭圆 1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700" cap="rnd">
            <a:solidFill>
              <a:srgbClr val="307F93">
                <a:alpha val="58823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标题占位符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9" name="文本占位符 8"/>
          <p:cNvSpPr>
            <a:spLocks noGrp="1"/>
          </p:cNvSpPr>
          <p:nvPr>
            <p:ph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8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 noProof="1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3EBDD253-5F36-4BF2-B334-2D096B6D877E}" type="slidenum">
              <a:rPr kumimoji="0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rPr>
            </a:fld>
            <a:endParaRPr kumimoji="0" lang="zh-CN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>
          <a:solidFill>
            <a:schemeClr val="tx1"/>
          </a:solidFill>
          <a:latin typeface="+mn-lt"/>
          <a:ea typeface="+mn-ea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Verdana" panose="020B0604030504040204" pitchFamily="34" charset="0"/>
        <a:buChar char=""/>
        <a:defRPr sz="2400">
          <a:solidFill>
            <a:schemeClr val="tx1"/>
          </a:solidFill>
          <a:latin typeface="+mn-lt"/>
          <a:ea typeface="+mn-ea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7545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117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6689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1261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8"/>
          <p:cNvSpPr>
            <a:spLocks noGrp="1"/>
          </p:cNvSpPr>
          <p:nvPr>
            <p:ph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 noProof="1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7C94E7F1-3CEB-4231-97E9-1D822F38ABD8}" type="slidenum">
              <a:rPr kumimoji="0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rPr>
            </a:fld>
            <a:endParaRPr kumimoji="0" lang="zh-CN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>
          <a:solidFill>
            <a:schemeClr val="tx1"/>
          </a:solidFill>
          <a:latin typeface="+mn-lt"/>
          <a:ea typeface="+mn-ea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Verdana" panose="020B0604030504040204" pitchFamily="34" charset="0"/>
        <a:buChar char=""/>
        <a:defRPr sz="2400">
          <a:solidFill>
            <a:schemeClr val="tx1"/>
          </a:solidFill>
          <a:latin typeface="+mn-lt"/>
          <a:ea typeface="+mn-ea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7545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117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6689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1261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文本占位符 8"/>
          <p:cNvSpPr>
            <a:spLocks noGrp="1"/>
          </p:cNvSpPr>
          <p:nvPr>
            <p:ph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 noProof="1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909F1E15-DB12-4CE1-984C-27E74B614109}" type="slidenum">
              <a:rPr kumimoji="0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rPr>
            </a:fld>
            <a:endParaRPr kumimoji="0" lang="zh-CN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>
          <a:solidFill>
            <a:schemeClr val="tx1"/>
          </a:solidFill>
          <a:latin typeface="+mn-lt"/>
          <a:ea typeface="+mn-ea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Verdana" panose="020B0604030504040204" pitchFamily="34" charset="0"/>
        <a:buChar char=""/>
        <a:defRPr sz="2400">
          <a:solidFill>
            <a:schemeClr val="tx1"/>
          </a:solidFill>
          <a:latin typeface="+mn-lt"/>
          <a:ea typeface="+mn-ea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7545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117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6689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1261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7170" name="矩形 12"/>
          <p:cNvGrpSpPr/>
          <p:nvPr/>
        </p:nvGrpSpPr>
        <p:grpSpPr>
          <a:xfrm>
            <a:off x="652463" y="974725"/>
            <a:ext cx="4797425" cy="4797425"/>
            <a:chOff x="0" y="0"/>
            <a:chExt cx="3022" cy="3022"/>
          </a:xfrm>
        </p:grpSpPr>
        <p:pic>
          <p:nvPicPr>
            <p:cNvPr id="7178" name="矩形 12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3022" cy="30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69" y="58"/>
              <a:ext cx="288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74320"/>
            <a:lstStyle>
              <a:lvl1pPr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4400" b="1">
                  <a:solidFill>
                    <a:schemeClr val="hlink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3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None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71" name="流程图: 过程 13"/>
          <p:cNvSpPr>
            <a:spLocks noChangeArrowheads="1"/>
          </p:cNvSpPr>
          <p:nvPr/>
        </p:nvSpPr>
        <p:spPr bwMode="auto">
          <a:xfrm rot="-2131329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</a:ln>
          <a:effectLst>
            <a:outerShdw dist="25399" dir="3299869" sx="96001" sy="96001" algn="tl" rotWithShape="0">
              <a:srgbClr val="EBDAB1">
                <a:alpha val="39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流程图: 过程 15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</a:ln>
          <a:effectLst>
            <a:outerShdw dist="25399" dir="3299869" sx="96001" sy="96001" algn="tl" rotWithShape="0">
              <a:schemeClr val="bg2">
                <a:alpha val="18999"/>
              </a:scheme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4400" b="1">
                <a:solidFill>
                  <a:schemeClr val="hlink"/>
                </a:solidFill>
                <a:latin typeface="Gill Sans MT" panose="020B0502020104020203" pitchFamily="34" charset="0"/>
                <a:ea typeface="华文中宋" panose="0201060004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altLang="zh-CN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标题占位符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4" name="文本占位符 8"/>
          <p:cNvSpPr>
            <a:spLocks noGrp="1"/>
          </p:cNvSpPr>
          <p:nvPr>
            <p:ph type="body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1200" noProof="1">
                <a:solidFill>
                  <a:srgbClr val="B5A78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/>
            </a:pPr>
            <a:fld id="{AF342BD3-493A-471E-B707-689F5D5338B1}" type="slidenum">
              <a:rPr kumimoji="0" altLang="zh-CN" sz="1200" b="1" i="0" u="none" strike="noStrike" kern="1200" cap="none" spc="0" normalizeH="0" baseline="0" noProof="1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华文中宋" panose="02010600040101010101" pitchFamily="2" charset="-122"/>
              </a:rPr>
            </a:fld>
            <a:endParaRPr kumimoji="0" lang="zh-CN" altLang="zh-CN" sz="1200" b="1" i="0" u="none" strike="noStrike" kern="1200" cap="none" spc="0" normalizeH="0" baseline="0" noProof="1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anose="020B0502020104020203" pitchFamily="34" charset="0"/>
              <a:ea typeface="宋体" panose="02010600030101010101" pitchFamily="2" charset="-122"/>
              <a:cs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  <a:ea typeface="华文中宋" panose="02010600040101010101" pitchFamily="2" charset="-122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>
          <a:solidFill>
            <a:schemeClr val="tx1"/>
          </a:solidFill>
          <a:latin typeface="+mn-lt"/>
          <a:ea typeface="+mn-ea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Verdana" panose="020B0604030504040204" pitchFamily="34" charset="0"/>
        <a:buChar char=""/>
        <a:defRPr sz="2400">
          <a:solidFill>
            <a:schemeClr val="tx1"/>
          </a:solidFill>
          <a:latin typeface="+mn-lt"/>
          <a:ea typeface="+mn-ea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5pPr>
      <a:lvl6pPr marL="17545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6pPr>
      <a:lvl7pPr marL="22117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7pPr>
      <a:lvl8pPr marL="26689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8pPr>
      <a:lvl9pPr marL="31261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Verdana" panose="020B0604030504040204" pitchFamily="34" charset="0"/>
        <a:buChar char="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1.xml"/><Relationship Id="rId1" Type="http://schemas.openxmlformats.org/officeDocument/2006/relationships/hyperlink" Target="http://www.sdwz.cn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slideLayout" Target="../slideLayouts/slideLayout12.xml"/><Relationship Id="rId16" Type="http://schemas.openxmlformats.org/officeDocument/2006/relationships/themeOverride" Target="../theme/themeOverride1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79663" y="2286000"/>
            <a:ext cx="4929188" cy="1471613"/>
          </a:xfrm>
          <a:ln>
            <a:miter/>
          </a:ln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选 课 辅导</a:t>
            </a:r>
            <a:endParaRPr kumimoji="0" lang="zh-CN" altLang="en-US" sz="72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908685"/>
            <a:ext cx="1212850" cy="189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1124585"/>
            <a:ext cx="5902960" cy="3670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4725035"/>
            <a:ext cx="5685790" cy="1864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选修课(续)</a:t>
            </a: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4400" b="1" dirty="0">
                <a:latin typeface="Times New Roman" panose="02020603050405020304" pitchFamily="18" charset="0"/>
              </a:rPr>
              <a:t>选修课又分为二类：  </a:t>
            </a:r>
            <a:endParaRPr lang="zh-CN" altLang="en-US" sz="44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pitchFamily="18" charset="0"/>
                <a:sym typeface="+mn-ea"/>
              </a:rPr>
              <a:t>专业选修课</a:t>
            </a:r>
            <a:endParaRPr lang="zh-CN" altLang="en-US" sz="4000" b="1" dirty="0">
              <a:latin typeface="Times New Roman" panose="02020603050405020304" pitchFamily="18" charset="0"/>
              <a:sym typeface="+mn-ea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pitchFamily="18" charset="0"/>
              </a:rPr>
              <a:t>通识教育选修  </a:t>
            </a:r>
            <a:endParaRPr lang="zh-CN" altLang="en-US" sz="40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endParaRPr lang="zh-CN" altLang="en-US" sz="40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endParaRPr lang="zh-CN" alt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charRg st="1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2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专业选修课</a:t>
            </a: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定义：凡是本专业开设的选修课就叫专业选修课。</a:t>
            </a:r>
            <a:r>
              <a:rPr lang="zh-CN" altLang="en-US" b="1" dirty="0">
                <a:latin typeface="Times New Roman" panose="02020603050405020304" pitchFamily="18" charset="0"/>
              </a:rPr>
              <a:t>  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zh-CN" altLang="en-US" sz="3200" b="1" dirty="0">
                <a:latin typeface="Times New Roman" panose="02020603050405020304" pitchFamily="18" charset="0"/>
              </a:rPr>
              <a:t>请注意本专业选修课学分也要达到规定的要求才能毕业。 （请看</a:t>
            </a:r>
            <a:r>
              <a:rPr lang="en-US" altLang="zh-CN" sz="3200" b="1" dirty="0">
                <a:latin typeface="Times New Roman" panose="02020603050405020304" pitchFamily="18" charset="0"/>
              </a:rPr>
              <a:t>《</a:t>
            </a:r>
            <a:r>
              <a:rPr lang="zh-CN" altLang="en-US" sz="3200" b="1" dirty="0">
                <a:latin typeface="Times New Roman" panose="02020603050405020304" pitchFamily="18" charset="0"/>
              </a:rPr>
              <a:t>培养计划</a:t>
            </a:r>
            <a:r>
              <a:rPr lang="en-US" altLang="zh-CN" sz="3200" b="1" dirty="0">
                <a:latin typeface="Times New Roman" panose="02020603050405020304" pitchFamily="18" charset="0"/>
              </a:rPr>
              <a:t>》</a:t>
            </a:r>
            <a:r>
              <a:rPr lang="zh-CN" altLang="en-US" sz="3200" b="1" dirty="0">
                <a:latin typeface="Times New Roman" panose="02020603050405020304" pitchFamily="18" charset="0"/>
              </a:rPr>
              <a:t>） 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lvl="2" eaLnBrk="1" hangingPunct="1"/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如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21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法学 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培养计划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中“其中在本专业选修课中至少选修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学分”表示：本专业选修课学分要求：至少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学分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26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charRg st="26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64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charRg st="64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2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495" y="764540"/>
            <a:ext cx="3352800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268730"/>
            <a:ext cx="671512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本专业选修课(续)</a:t>
            </a: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379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marL="365125" lvl="1" indent="-282575" eaLnBrk="1" hangingPunct="1">
              <a:spcBef>
                <a:spcPts val="2400"/>
              </a:spcBef>
              <a:buFont typeface="Wingdings 2" panose="05020102010507070707" pitchFamily="18" charset="2"/>
              <a:buChar char=""/>
            </a:pP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本专业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个年级开设的课程对于专业内的学生都是本专业选修课。</a:t>
            </a:r>
            <a:r>
              <a:rPr lang="zh-CN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《</a:t>
            </a:r>
            <a:r>
              <a:rPr lang="zh-CN" altLang="en-US" b="1" dirty="0">
                <a:latin typeface="Times New Roman" panose="02020603050405020304" pitchFamily="18" charset="0"/>
              </a:rPr>
              <a:t>培养计划</a:t>
            </a:r>
            <a:r>
              <a:rPr lang="en-US" altLang="zh-CN" b="1" dirty="0">
                <a:latin typeface="Times New Roman" panose="02020603050405020304" pitchFamily="18" charset="0"/>
              </a:rPr>
              <a:t>》</a:t>
            </a:r>
            <a:r>
              <a:rPr lang="zh-CN" altLang="en-US" b="1" dirty="0">
                <a:latin typeface="Times New Roman" panose="02020603050405020304" pitchFamily="18" charset="0"/>
              </a:rPr>
              <a:t>中可以看到本班开设的选修课，其它年级的本专业选修课可在选课时直接在网上查询。</a:t>
            </a:r>
            <a:endParaRPr lang="en-US" altLang="zh-CN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2400"/>
              </a:spcBef>
            </a:pPr>
            <a:endParaRPr lang="zh-CN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本专业选修课(续)</a:t>
            </a: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03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marL="365125" lvl="1" indent="-282575" eaLnBrk="1" hangingPunct="1">
              <a:spcBef>
                <a:spcPts val="2400"/>
              </a:spcBef>
              <a:buFont typeface="Wingdings 2" panose="05020102010507070707" pitchFamily="18" charset="2"/>
              <a:buChar char=""/>
            </a:pPr>
            <a:r>
              <a:rPr lang="zh-CN" altLang="en-US" sz="32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每个专业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32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培养计划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》</a:t>
            </a:r>
            <a:r>
              <a:rPr lang="zh-CN" altLang="en-US" sz="32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中课程设置“（</a:t>
            </a:r>
            <a:r>
              <a:rPr lang="en-US" altLang="zh-CN" sz="32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）选修课程”最后一行的解释</a:t>
            </a:r>
            <a:endParaRPr lang="en-US" altLang="zh-CN" sz="3200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 marL="609600" lvl="2" indent="-282575" eaLnBrk="1" hangingPunct="1">
              <a:spcBef>
                <a:spcPts val="2400"/>
              </a:spcBef>
              <a:buFont typeface="Wingdings 2" panose="05020102010507070707" pitchFamily="18" charset="2"/>
              <a:buChar char=""/>
            </a:pPr>
            <a:r>
              <a:rPr lang="zh-CN" altLang="en-US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如：</a:t>
            </a:r>
            <a:r>
              <a:rPr lang="en-US" altLang="zh-CN" b="1" dirty="0">
                <a:solidFill>
                  <a:srgbClr val="0D0D0D"/>
                </a:solidFill>
                <a:latin typeface="Times New Roman" panose="02020603050405020304" pitchFamily="18" charset="0"/>
              </a:rPr>
              <a:t>21</a:t>
            </a:r>
            <a:r>
              <a:rPr lang="zh-CN" altLang="en-US" b="1" dirty="0">
                <a:solidFill>
                  <a:srgbClr val="0D0D0D"/>
                </a:solidFill>
                <a:latin typeface="Times New Roman" panose="02020603050405020304" pitchFamily="18" charset="0"/>
              </a:rPr>
              <a:t>法学“选修课程总学分要求</a:t>
            </a:r>
            <a:r>
              <a:rPr lang="en-US" altLang="zh-CN" b="1" dirty="0">
                <a:solidFill>
                  <a:srgbClr val="0D0D0D"/>
                </a:solidFill>
                <a:latin typeface="Times New Roman" panose="02020603050405020304" pitchFamily="18" charset="0"/>
              </a:rPr>
              <a:t>30</a:t>
            </a:r>
            <a:r>
              <a:rPr lang="zh-CN" altLang="en-US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学分，其中在本专业选修课程中至少选修</a:t>
            </a:r>
            <a:r>
              <a:rPr lang="en-US" altLang="zh-CN" b="1" dirty="0">
                <a:solidFill>
                  <a:srgbClr val="0D0D0D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学分”</a:t>
            </a:r>
            <a:endParaRPr lang="en-US" altLang="zh-CN" b="1" dirty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 marL="609600" lvl="2" indent="-282575" eaLnBrk="1" hangingPunct="1">
              <a:spcBef>
                <a:spcPts val="2400"/>
              </a:spcBef>
              <a:buFont typeface="Wingdings 2" panose="05020102010507070707" pitchFamily="18" charset="2"/>
              <a:buChar char=""/>
            </a:pPr>
            <a:r>
              <a:rPr lang="zh-CN" altLang="en-US" b="1" dirty="0">
                <a:solidFill>
                  <a:srgbClr val="0D0D0D"/>
                </a:solidFill>
                <a:latin typeface="Times New Roman" panose="02020603050405020304" pitchFamily="18" charset="0"/>
              </a:rPr>
              <a:t>解释：对于</a:t>
            </a:r>
            <a:r>
              <a:rPr lang="en-US" altLang="zh-CN" b="1" dirty="0">
                <a:solidFill>
                  <a:srgbClr val="0D0D0D"/>
                </a:solidFill>
                <a:latin typeface="Times New Roman" panose="02020603050405020304" pitchFamily="18" charset="0"/>
              </a:rPr>
              <a:t>21</a:t>
            </a:r>
            <a:r>
              <a:rPr lang="zh-CN" altLang="en-US" b="1" dirty="0">
                <a:solidFill>
                  <a:srgbClr val="0D0D0D"/>
                </a:solidFill>
                <a:latin typeface="Times New Roman" panose="02020603050405020304" pitchFamily="18" charset="0"/>
              </a:rPr>
              <a:t>法学的学生来说，必须修满</a:t>
            </a:r>
            <a:r>
              <a:rPr lang="en-US" altLang="zh-CN" b="1" dirty="0">
                <a:solidFill>
                  <a:srgbClr val="0D0D0D"/>
                </a:solidFill>
                <a:latin typeface="Times New Roman" panose="02020603050405020304" pitchFamily="18" charset="0"/>
              </a:rPr>
              <a:t>30</a:t>
            </a:r>
            <a:r>
              <a:rPr lang="zh-CN" altLang="en-US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学分的选修课学分，同时在这</a:t>
            </a:r>
            <a:r>
              <a:rPr lang="en-US" altLang="zh-CN" b="1" dirty="0">
                <a:solidFill>
                  <a:srgbClr val="0D0D0D"/>
                </a:solidFill>
                <a:latin typeface="Times New Roman" panose="02020603050405020304" pitchFamily="18" charset="0"/>
              </a:rPr>
              <a:t>30</a:t>
            </a:r>
            <a:r>
              <a:rPr lang="zh-CN" altLang="en-US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学分中至少有</a:t>
            </a:r>
            <a:r>
              <a:rPr lang="en-US" altLang="zh-CN" b="1" dirty="0">
                <a:solidFill>
                  <a:srgbClr val="0D0D0D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b="1" dirty="0">
                <a:solidFill>
                  <a:srgbClr val="0D0D0D"/>
                </a:solidFill>
                <a:latin typeface="Times New Roman" panose="02020603050405020304" pitchFamily="18" charset="0"/>
              </a:rPr>
              <a:t>学分是本专业选修课的学分才能毕业。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通识教育选修课</a:t>
            </a:r>
            <a:endParaRPr kumimoji="0" lang="zh-CN" altLang="en-US" sz="4300" b="1" i="0" u="none" strike="noStrike" kern="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idx="4294967295"/>
          </p:nvPr>
        </p:nvSpPr>
        <p:spPr>
          <a:xfrm>
            <a:off x="1182688" y="2078038"/>
            <a:ext cx="7772400" cy="4303712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定义：不是本专业开设的所有课程都叫</a:t>
            </a:r>
            <a:r>
              <a:rPr lang="zh-CN" altLang="en-US" sz="3600" b="1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  <a:sym typeface="+mn-ea"/>
              </a:rPr>
              <a:t>通识教育选修课</a:t>
            </a:r>
            <a:r>
              <a:rPr lang="zh-CN" altLang="en-US" sz="3600" b="1" dirty="0">
                <a:latin typeface="Times New Roman" panose="02020603050405020304" pitchFamily="18" charset="0"/>
              </a:rPr>
              <a:t>。</a:t>
            </a:r>
            <a:r>
              <a:rPr lang="zh-CN" altLang="en-US" sz="2800" b="1" dirty="0">
                <a:latin typeface="Times New Roman" panose="02020603050405020304" pitchFamily="18" charset="0"/>
              </a:rPr>
              <a:t>  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外专业开的课程（不论必修和选修）对于你来说都是通识教育选修课。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我校允许学生跨专业选课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通识教育选修课（续）</a:t>
            </a:r>
            <a:endParaRPr kumimoji="0" lang="zh-CN" altLang="en-US" sz="4300" b="1" i="0" u="none" strike="noStrike" kern="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427" name="Rectangle 3"/>
          <p:cNvSpPr>
            <a:spLocks noGrp="1"/>
          </p:cNvSpPr>
          <p:nvPr>
            <p:ph idx="4294967295"/>
          </p:nvPr>
        </p:nvSpPr>
        <p:spPr>
          <a:xfrm>
            <a:off x="1182688" y="2078038"/>
            <a:ext cx="7772400" cy="4303712"/>
          </a:xfrm>
        </p:spPr>
        <p:txBody>
          <a:bodyPr vert="horz" wrap="square" lIns="91440" tIns="45720" rIns="91440" bIns="45720" anchor="t"/>
          <a:p>
            <a:pPr lvl="1" eaLnBrk="1" hangingPunct="1">
              <a:lnSpc>
                <a:spcPct val="90000"/>
              </a:lnSpc>
            </a:pPr>
            <a:endParaRPr lang="zh-CN" altLang="en-US" sz="32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国际交流项目班：根据项目要求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557020"/>
            <a:ext cx="7043420" cy="2399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59205" y="3956050"/>
            <a:ext cx="6681470" cy="2107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3956050"/>
            <a:ext cx="6772275" cy="22364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二、选课相关概念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pitchFamily="18" charset="0"/>
              </a:rPr>
              <a:t>什么是选课</a:t>
            </a:r>
            <a:endParaRPr lang="en-US" altLang="zh-CN" sz="40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学生通过登录教务系统网站，在网上选择自己希望学习的课程。　　　　　　　　　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lvl="1" algn="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－－这个过程就是选课。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charRg st="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charRg st="6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4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charRg st="4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charRg st="44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二、选课相关概念（续）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4000" b="1" dirty="0">
                <a:latin typeface="Times New Roman" panose="02020603050405020304" pitchFamily="18" charset="0"/>
              </a:rPr>
              <a:t>选课的两种方式</a:t>
            </a:r>
            <a:endParaRPr lang="en-US" altLang="zh-CN" sz="40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先到先得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筛选－－先填志愿，后期处理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8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charRg st="8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charRg st="8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13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charRg st="13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charRg st="13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一、基本概念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4294967295"/>
          </p:nvPr>
        </p:nvSpPr>
        <p:spPr>
          <a:xfrm>
            <a:off x="1435100" y="1292225"/>
            <a:ext cx="7499350" cy="480060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4000" b="1" dirty="0"/>
              <a:t>课程是有学分的</a:t>
            </a:r>
            <a:endParaRPr lang="en-US" altLang="zh-CN" sz="4000" b="1" dirty="0"/>
          </a:p>
          <a:p>
            <a:pPr lvl="1" eaLnBrk="1" hangingPunct="1"/>
            <a:r>
              <a:rPr lang="zh-CN" altLang="en-US" sz="3600" b="1" dirty="0"/>
              <a:t>学分数可登录教务网站在</a:t>
            </a:r>
            <a:r>
              <a:rPr lang="en-US" altLang="zh-CN" sz="3600" b="1" dirty="0"/>
              <a:t>《</a:t>
            </a:r>
            <a:r>
              <a:rPr lang="zh-CN" altLang="en-US" sz="3600" b="1" dirty="0"/>
              <a:t>培养计划</a:t>
            </a:r>
            <a:r>
              <a:rPr lang="en-US" altLang="zh-CN" sz="3600" b="1" dirty="0"/>
              <a:t>》</a:t>
            </a:r>
            <a:r>
              <a:rPr lang="zh-CN" altLang="en-US" sz="3600" b="1" dirty="0"/>
              <a:t>中查出。</a:t>
            </a:r>
            <a:endParaRPr lang="en-US" altLang="zh-CN" sz="3600" b="1" dirty="0"/>
          </a:p>
          <a:p>
            <a:pPr eaLnBrk="1" hangingPunct="1"/>
            <a:r>
              <a:rPr lang="zh-CN" altLang="en-US" sz="4000" b="1" dirty="0"/>
              <a:t>课程是有学习性质的</a:t>
            </a:r>
            <a:endParaRPr lang="en-US" altLang="zh-CN" sz="4000" b="1" dirty="0"/>
          </a:p>
          <a:p>
            <a:pPr algn="r" eaLnBrk="1" hangingPunct="1">
              <a:buNone/>
            </a:pPr>
            <a:r>
              <a:rPr lang="zh-CN" altLang="en-US" sz="4000" b="1" dirty="0"/>
              <a:t>－－课程的重要程度</a:t>
            </a:r>
            <a:endParaRPr lang="zh-CN" altLang="en-US" sz="4000" b="1" dirty="0"/>
          </a:p>
          <a:p>
            <a:pPr lvl="1"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必修课</a:t>
            </a:r>
            <a:r>
              <a:rPr lang="zh-CN" altLang="en-US" sz="3600" b="1" dirty="0"/>
              <a:t> </a:t>
            </a:r>
            <a:endParaRPr lang="zh-CN" altLang="en-US" sz="3600" b="1" dirty="0"/>
          </a:p>
          <a:p>
            <a:pPr lvl="1"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选修课</a:t>
            </a:r>
            <a:r>
              <a:rPr lang="zh-CN" altLang="en-US" sz="3600" b="1" dirty="0"/>
              <a:t> </a:t>
            </a:r>
            <a:endParaRPr lang="zh-CN" altLang="en-US" sz="3600" b="1" dirty="0"/>
          </a:p>
          <a:p>
            <a:pPr lvl="1" eaLnBrk="1" hangingPunct="1">
              <a:buNone/>
            </a:pPr>
            <a:endParaRPr lang="en-US" altLang="zh-C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charRg st="8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charRg st="4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50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charRg st="50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charRg st="5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charRg st="55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二、选课相关概念（续）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8547" name="Rectangle 3"/>
          <p:cNvSpPr>
            <a:spLocks noGrp="1"/>
          </p:cNvSpPr>
          <p:nvPr>
            <p:ph idx="4294967295"/>
          </p:nvPr>
        </p:nvSpPr>
        <p:spPr>
          <a:xfrm>
            <a:off x="1435100" y="1447800"/>
            <a:ext cx="7499350" cy="766763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40000"/>
              </a:lnSpc>
            </a:pPr>
            <a:r>
              <a:rPr lang="zh-CN" altLang="en-US" sz="3000" b="1" dirty="0">
                <a:latin typeface="Times New Roman" panose="02020603050405020304" pitchFamily="18" charset="0"/>
              </a:rPr>
              <a:t>两种选课模式比较</a:t>
            </a:r>
            <a:endParaRPr lang="en-US" altLang="zh-CN" sz="30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endParaRPr lang="en-US" altLang="zh-CN" sz="30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5604" name="Group 4"/>
          <p:cNvGraphicFramePr>
            <a:graphicFrameLocks noGrp="1"/>
          </p:cNvGraphicFramePr>
          <p:nvPr/>
        </p:nvGraphicFramePr>
        <p:xfrm>
          <a:off x="1500188" y="2357438"/>
          <a:ext cx="6858000" cy="3722688"/>
        </p:xfrm>
        <a:graphic>
          <a:graphicData uri="http://schemas.openxmlformats.org/drawingml/2006/table">
            <a:tbl>
              <a:tblPr/>
              <a:tblGrid>
                <a:gridCol w="1428750"/>
                <a:gridCol w="1714500"/>
                <a:gridCol w="2000250"/>
                <a:gridCol w="1714500"/>
              </a:tblGrid>
              <a:tr h="614013">
                <a:tc>
                  <a:txBody>
                    <a:bodyPr/>
                    <a:lstStyle/>
                    <a:p>
                      <a:pPr marL="0" marR="0" lvl="0" indent="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优点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缺点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适合情况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54337">
                <a:tc>
                  <a:txBody>
                    <a:bodyPr/>
                    <a:lstStyle/>
                    <a:p>
                      <a:pPr marL="0" marR="0" lvl="0" indent="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先到先得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结果即时、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基本无需后期处理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学生需提前排队、对服务器硬件要求较高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参与人数较少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1554337">
                <a:tc>
                  <a:txBody>
                    <a:bodyPr/>
                    <a:lstStyle/>
                    <a:p>
                      <a:pPr marL="0" marR="0" lvl="0" indent="825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筛选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学生无需提前排队、对服务器硬件要求不高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结果不即时、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后期处理比较复杂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华文中宋" panose="02010600040101010101" pitchFamily="2" charset="-122"/>
                        </a:rPr>
                        <a:t>参与人数较多</a:t>
                      </a:r>
                      <a:endParaRPr kumimoji="0" 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  <a:ea typeface="华文中宋" panose="02010600040101010101" pitchFamily="2" charset="-122"/>
                      </a:endParaRPr>
                    </a:p>
                  </a:txBody>
                  <a:tcPr marL="91439" marR="91439" marT="45668" marB="4566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二、选课相关概念（续）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3700" b="1" dirty="0">
                <a:latin typeface="Times New Roman" panose="02020603050405020304" pitchFamily="18" charset="0"/>
              </a:rPr>
              <a:t>我院选课安排以及采取方式</a:t>
            </a:r>
            <a:endParaRPr lang="en-US" altLang="zh-CN" sz="37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3000" b="1" dirty="0">
                <a:latin typeface="Times New Roman" panose="02020603050405020304" pitchFamily="18" charset="0"/>
              </a:rPr>
              <a:t>第</a:t>
            </a:r>
            <a:r>
              <a:rPr lang="en-US" altLang="zh-CN" sz="3000" b="1" dirty="0">
                <a:latin typeface="Times New Roman" panose="02020603050405020304" pitchFamily="18" charset="0"/>
              </a:rPr>
              <a:t>1</a:t>
            </a:r>
            <a:r>
              <a:rPr lang="zh-CN" altLang="en-US" sz="3000" b="1" dirty="0">
                <a:latin typeface="Times New Roman" panose="02020603050405020304" pitchFamily="18" charset="0"/>
              </a:rPr>
              <a:t>轮－－初选：每学期第</a:t>
            </a:r>
            <a:r>
              <a:rPr lang="en-US" altLang="zh-CN" sz="3000" b="1" dirty="0">
                <a:latin typeface="Times New Roman" panose="02020603050405020304" pitchFamily="18" charset="0"/>
              </a:rPr>
              <a:t>16</a:t>
            </a:r>
            <a:r>
              <a:rPr lang="zh-CN" altLang="en-US" sz="3000" b="1" dirty="0">
                <a:latin typeface="Times New Roman" panose="02020603050405020304" pitchFamily="18" charset="0"/>
              </a:rPr>
              <a:t>周（筛选）</a:t>
            </a:r>
            <a:endParaRPr lang="en-US" altLang="zh-CN" sz="30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3000" b="1" dirty="0">
                <a:latin typeface="Times New Roman" panose="02020603050405020304" pitchFamily="18" charset="0"/>
              </a:rPr>
              <a:t>第</a:t>
            </a:r>
            <a:r>
              <a:rPr lang="en-US" altLang="zh-CN" sz="3000" b="1" dirty="0">
                <a:latin typeface="Times New Roman" panose="02020603050405020304" pitchFamily="18" charset="0"/>
              </a:rPr>
              <a:t>2</a:t>
            </a:r>
            <a:r>
              <a:rPr lang="zh-CN" altLang="en-US" sz="3000" b="1" dirty="0">
                <a:latin typeface="Times New Roman" panose="02020603050405020304" pitchFamily="18" charset="0"/>
              </a:rPr>
              <a:t>轮－－补选：每学期第</a:t>
            </a:r>
            <a:r>
              <a:rPr lang="en-US" altLang="zh-CN" sz="3000" b="1" dirty="0">
                <a:latin typeface="Times New Roman" panose="02020603050405020304" pitchFamily="18" charset="0"/>
              </a:rPr>
              <a:t>17</a:t>
            </a:r>
            <a:r>
              <a:rPr lang="zh-CN" altLang="en-US" sz="3000" b="1" dirty="0">
                <a:latin typeface="Times New Roman" panose="02020603050405020304" pitchFamily="18" charset="0"/>
              </a:rPr>
              <a:t>周的前半周（先到先得）　</a:t>
            </a:r>
            <a:endParaRPr lang="en-US" altLang="zh-CN" sz="3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3000" b="1" dirty="0">
                <a:latin typeface="Times New Roman" panose="02020603050405020304" pitchFamily="18" charset="0"/>
              </a:rPr>
              <a:t>第</a:t>
            </a:r>
            <a:r>
              <a:rPr lang="en-US" altLang="zh-CN" sz="3000" b="1" dirty="0">
                <a:latin typeface="Times New Roman" panose="02020603050405020304" pitchFamily="18" charset="0"/>
              </a:rPr>
              <a:t>3</a:t>
            </a:r>
            <a:r>
              <a:rPr lang="zh-CN" altLang="en-US" sz="3000" b="1" dirty="0">
                <a:latin typeface="Times New Roman" panose="02020603050405020304" pitchFamily="18" charset="0"/>
              </a:rPr>
              <a:t>轮－－退选：下学期的第</a:t>
            </a:r>
            <a:r>
              <a:rPr lang="en-US" altLang="zh-CN" sz="3000" b="1" dirty="0">
                <a:latin typeface="Times New Roman" panose="02020603050405020304" pitchFamily="18" charset="0"/>
              </a:rPr>
              <a:t>1-2</a:t>
            </a:r>
            <a:r>
              <a:rPr lang="zh-CN" altLang="en-US" sz="3000" b="1" dirty="0">
                <a:latin typeface="Times New Roman" panose="02020603050405020304" pitchFamily="18" charset="0"/>
              </a:rPr>
              <a:t>周</a:t>
            </a:r>
            <a:endParaRPr lang="en-US" altLang="zh-CN" sz="30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zh-CN" altLang="en-US" sz="3000" b="1" dirty="0">
                <a:latin typeface="Times New Roman" panose="02020603050405020304" pitchFamily="18" charset="0"/>
              </a:rPr>
              <a:t>具体安排以教务处通知为准</a:t>
            </a:r>
            <a:endParaRPr lang="en-US" altLang="zh-CN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charRg st="1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charRg st="1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3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charRg st="3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charRg st="3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6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charRg st="6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charRg st="60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7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charRg st="7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charRg st="7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三、</a:t>
            </a: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筛选模式</a:t>
            </a: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下的几点说明： 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10595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200000"/>
              </a:lnSpc>
            </a:pPr>
            <a:endParaRPr lang="zh-CN" altLang="en-US" sz="39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3900" b="1" dirty="0">
                <a:latin typeface="Times New Roman" panose="02020603050405020304" pitchFamily="18" charset="0"/>
              </a:rPr>
              <a:t>筛选方式：条件优先，随机选取 </a:t>
            </a:r>
            <a:endParaRPr lang="zh-CN" altLang="en-US" sz="39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筛选方式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4294967295"/>
          </p:nvPr>
        </p:nvSpPr>
        <p:spPr>
          <a:xfrm>
            <a:off x="1214438" y="1500188"/>
            <a:ext cx="7772400" cy="4114800"/>
          </a:xfrm>
        </p:spPr>
        <p:txBody>
          <a:bodyPr vert="horz" wrap="square" lIns="91440" tIns="45720" rIns="91440" bIns="45720" anchor="t"/>
          <a:p>
            <a:pPr marL="533400" indent="-533400" eaLnBrk="1" hangingPunct="1"/>
            <a:r>
              <a:rPr lang="zh-CN" altLang="en-US" sz="4000" b="1" dirty="0">
                <a:latin typeface="宋体" panose="02010600030101010101" pitchFamily="2" charset="-122"/>
              </a:rPr>
              <a:t>条件优先，随机选取</a:t>
            </a:r>
            <a:endParaRPr lang="en-US" altLang="zh-CN" sz="4000" b="1" dirty="0">
              <a:latin typeface="宋体" panose="02010600030101010101" pitchFamily="2" charset="-122"/>
            </a:endParaRPr>
          </a:p>
          <a:p>
            <a:pPr marL="808355" lvl="1" indent="-533400" eaLnBrk="1" hangingPunct="1"/>
            <a:r>
              <a:rPr lang="zh-CN" altLang="en-US" sz="3600" b="1" dirty="0">
                <a:latin typeface="宋体" panose="02010600030101010101" pitchFamily="2" charset="-122"/>
              </a:rPr>
              <a:t>条件优先：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　　　当希望选修某一门课程的学生人数大于该门课程的可选人数时，我们给予符合一定条件的学生优先学习这门课程的权力，这叫选课的优先级。选课优先级分为四级。</a:t>
            </a:r>
            <a:r>
              <a:rPr lang="zh-CN" altLang="en-US" b="1" dirty="0">
                <a:latin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charRg st="1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6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charRg st="16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2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筛选方式</a:t>
            </a:r>
            <a:r>
              <a:rPr kumimoji="0" lang="zh-CN" alt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（续）</a:t>
            </a:r>
            <a:endParaRPr kumimoji="0" lang="zh-CN" altLang="en-US" sz="4300" b="1" i="0" u="none" strike="noStrike" kern="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4294967295"/>
          </p:nvPr>
        </p:nvSpPr>
        <p:spPr>
          <a:xfrm>
            <a:off x="1143000" y="1752600"/>
            <a:ext cx="7772400" cy="4114800"/>
          </a:xfrm>
        </p:spPr>
        <p:txBody>
          <a:bodyPr vert="horz" wrap="square" lIns="91440" tIns="45720" rIns="91440" bIns="45720" anchor="t"/>
          <a:p>
            <a:pPr marL="533400" indent="-533400" eaLnBrk="1" hangingPunct="1">
              <a:lnSpc>
                <a:spcPct val="125000"/>
              </a:lnSpc>
            </a:pPr>
            <a:r>
              <a:rPr lang="zh-CN" altLang="en-US" sz="3600" b="1" dirty="0">
                <a:latin typeface="宋体" panose="02010600030101010101" pitchFamily="2" charset="-122"/>
              </a:rPr>
              <a:t>选课优先级</a:t>
            </a:r>
            <a:r>
              <a:rPr lang="zh-CN" altLang="en-US" sz="3600" b="1" dirty="0">
                <a:solidFill>
                  <a:srgbClr val="7030A0"/>
                </a:solidFill>
                <a:latin typeface="宋体" panose="02010600030101010101" pitchFamily="2" charset="-122"/>
              </a:rPr>
              <a:t>由高到低</a:t>
            </a:r>
            <a:r>
              <a:rPr lang="zh-CN" altLang="en-US" sz="3600" b="1" dirty="0">
                <a:latin typeface="宋体" panose="02010600030101010101" pitchFamily="2" charset="-122"/>
              </a:rPr>
              <a:t>分为四级：</a:t>
            </a:r>
            <a:r>
              <a:rPr lang="zh-CN" altLang="en-US" sz="3600" b="1" dirty="0">
                <a:latin typeface="Times New Roman" panose="02020603050405020304" pitchFamily="18" charset="0"/>
              </a:rPr>
              <a:t>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914400" lvl="1" indent="-457200" eaLnBrk="1" hangingPunct="1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zh-CN" altLang="en-US" sz="3600" b="1" dirty="0">
                <a:latin typeface="宋体" panose="02010600030101010101" pitchFamily="2" charset="-122"/>
              </a:rPr>
              <a:t>本班学生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914400" lvl="1" indent="-457200" eaLnBrk="1" hangingPunct="1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zh-CN" altLang="en-US" sz="3600" b="1" dirty="0">
                <a:latin typeface="宋体" panose="02010600030101010101" pitchFamily="2" charset="-122"/>
              </a:rPr>
              <a:t>本专业毕业班学生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914400" lvl="1" indent="-457200" eaLnBrk="1" hangingPunct="1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zh-CN" altLang="en-US" sz="3600" b="1" dirty="0">
                <a:latin typeface="宋体" panose="02010600030101010101" pitchFamily="2" charset="-122"/>
              </a:rPr>
              <a:t>本专业其它年级学生</a:t>
            </a:r>
            <a:endParaRPr lang="en-US" altLang="zh-CN" sz="3600" b="1" dirty="0">
              <a:latin typeface="宋体" panose="02010600030101010101" pitchFamily="2" charset="-122"/>
            </a:endParaRPr>
          </a:p>
          <a:p>
            <a:pPr marL="914400" lvl="1" indent="-457200" eaLnBrk="1" hangingPunct="1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r>
              <a:rPr lang="zh-CN" altLang="en-US" sz="3600" b="1" dirty="0">
                <a:latin typeface="宋体" panose="02010600030101010101" pitchFamily="2" charset="-122"/>
              </a:rPr>
              <a:t>其它专业学生</a:t>
            </a:r>
            <a:endParaRPr lang="en-US" altLang="zh-CN" sz="3600" b="1" dirty="0">
              <a:latin typeface="宋体" panose="02010600030101010101" pitchFamily="2" charset="-122"/>
            </a:endParaRPr>
          </a:p>
          <a:p>
            <a:pPr marL="914400" lvl="1" indent="-457200" eaLnBrk="1" hangingPunct="1">
              <a:lnSpc>
                <a:spcPct val="125000"/>
              </a:lnSpc>
              <a:buFont typeface="Wingdings" panose="05000000000000000000" pitchFamily="2" charset="2"/>
              <a:buAutoNum type="arabicPeriod"/>
            </a:pPr>
            <a:endParaRPr lang="zh-CN" altLang="en-US" sz="3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16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charRg st="16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charRg st="16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21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charRg st="21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charRg st="21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2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charRg st="2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charRg st="2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3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charRg st="3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charRg st="37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筛选方式</a:t>
            </a: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17763" name="Rectangle 3"/>
          <p:cNvSpPr>
            <a:spLocks noGrp="1"/>
          </p:cNvSpPr>
          <p:nvPr>
            <p:ph idx="4294967295"/>
          </p:nvPr>
        </p:nvSpPr>
        <p:spPr>
          <a:xfrm>
            <a:off x="1143000" y="1752600"/>
            <a:ext cx="7772400" cy="4114800"/>
          </a:xfrm>
        </p:spPr>
        <p:txBody>
          <a:bodyPr vert="horz" wrap="square" lIns="91440" tIns="45720" rIns="91440" bIns="45720" anchor="t"/>
          <a:p>
            <a:pPr marL="533400" indent="-533400" eaLnBrk="1" hangingPunct="1"/>
            <a:r>
              <a:rPr lang="zh-CN" altLang="en-US" sz="4000" b="1" dirty="0">
                <a:latin typeface="宋体" panose="02010600030101010101" pitchFamily="2" charset="-122"/>
              </a:rPr>
              <a:t>随机选取：</a:t>
            </a:r>
            <a:endParaRPr lang="zh-CN" altLang="en-US" sz="4000" b="1" dirty="0">
              <a:latin typeface="宋体" panose="02010600030101010101" pitchFamily="2" charset="-122"/>
            </a:endParaRPr>
          </a:p>
          <a:p>
            <a:pPr marL="533400" indent="-53340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zh-CN" sz="4000" b="1" dirty="0">
                <a:latin typeface="宋体" panose="02010600030101010101" pitchFamily="2" charset="-122"/>
              </a:rPr>
              <a:t>		</a:t>
            </a:r>
            <a:r>
              <a:rPr lang="zh-CN" altLang="en-US" sz="4000" b="1" dirty="0">
                <a:latin typeface="宋体" panose="02010600030101010101" pitchFamily="2" charset="-122"/>
              </a:rPr>
              <a:t>相同优先级的学生随机选取</a:t>
            </a:r>
            <a:endParaRPr lang="zh-CN" altLang="en-US" sz="4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62484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</a:pPr>
            <a:r>
              <a:rPr lang="zh-CN" altLang="en-US" sz="4400" b="1" dirty="0">
                <a:latin typeface="宋体" panose="02010600030101010101" pitchFamily="2" charset="-122"/>
              </a:rPr>
              <a:t>举例</a:t>
            </a:r>
            <a:r>
              <a:rPr lang="zh-CN" altLang="en-US" sz="4000" b="1" dirty="0">
                <a:latin typeface="宋体" panose="02010600030101010101" pitchFamily="2" charset="-122"/>
              </a:rPr>
              <a:t>：</a:t>
            </a:r>
            <a:endParaRPr lang="zh-CN" altLang="en-US" sz="4000" b="1" dirty="0">
              <a:latin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Clr>
                <a:srgbClr val="C0C0C0"/>
              </a:buClr>
            </a:pPr>
            <a:r>
              <a:rPr lang="zh-CN" altLang="en-US" sz="3200" b="1" dirty="0">
                <a:latin typeface="宋体" panose="02010600030101010101" pitchFamily="2" charset="-122"/>
              </a:rPr>
              <a:t>一门课 ，可选人数</a:t>
            </a:r>
            <a:r>
              <a:rPr lang="en-US" altLang="zh-CN" sz="3200" b="1" dirty="0">
                <a:latin typeface="宋体" panose="02010600030101010101" pitchFamily="2" charset="-122"/>
              </a:rPr>
              <a:t>108</a:t>
            </a:r>
            <a:r>
              <a:rPr lang="zh-CN" altLang="en-US" sz="3200" b="1" dirty="0">
                <a:latin typeface="宋体" panose="02010600030101010101" pitchFamily="2" charset="-122"/>
              </a:rPr>
              <a:t>，选课学生分布：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Clr>
                <a:srgbClr val="C0C0C0"/>
              </a:buClr>
            </a:pPr>
            <a:r>
              <a:rPr lang="zh-CN" altLang="en-US" sz="3200" b="1" dirty="0">
                <a:latin typeface="宋体" panose="02010600030101010101" pitchFamily="2" charset="-122"/>
              </a:rPr>
              <a:t>本班级学生</a:t>
            </a:r>
            <a:r>
              <a:rPr lang="en-US" altLang="zh-CN" sz="3200" b="1" dirty="0">
                <a:latin typeface="宋体" panose="02010600030101010101" pitchFamily="2" charset="-122"/>
              </a:rPr>
              <a:t>50</a:t>
            </a:r>
            <a:r>
              <a:rPr lang="zh-CN" altLang="en-US" sz="3200" b="1" dirty="0">
                <a:latin typeface="宋体" panose="02010600030101010101" pitchFamily="2" charset="-122"/>
              </a:rPr>
              <a:t>人→选中，剩余</a:t>
            </a:r>
            <a:r>
              <a:rPr lang="en-US" altLang="zh-CN" sz="3200" b="1" dirty="0">
                <a:latin typeface="宋体" panose="02010600030101010101" pitchFamily="2" charset="-122"/>
              </a:rPr>
              <a:t>58</a:t>
            </a:r>
            <a:r>
              <a:rPr lang="zh-CN" altLang="en-US" sz="3200" b="1" dirty="0">
                <a:latin typeface="宋体" panose="02010600030101010101" pitchFamily="2" charset="-122"/>
              </a:rPr>
              <a:t>个名额 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Clr>
                <a:srgbClr val="C0C0C0"/>
              </a:buClr>
            </a:pPr>
            <a:r>
              <a:rPr lang="zh-CN" altLang="en-US" sz="3200" b="1" dirty="0">
                <a:latin typeface="宋体" panose="02010600030101010101" pitchFamily="2" charset="-122"/>
              </a:rPr>
              <a:t>毕业班学生</a:t>
            </a:r>
            <a:r>
              <a:rPr lang="en-US" altLang="zh-CN" sz="3200" b="1" dirty="0">
                <a:latin typeface="宋体" panose="02010600030101010101" pitchFamily="2" charset="-122"/>
              </a:rPr>
              <a:t>20</a:t>
            </a:r>
            <a:r>
              <a:rPr lang="zh-CN" altLang="en-US" sz="3200" b="1" dirty="0">
                <a:latin typeface="宋体" panose="02010600030101010101" pitchFamily="2" charset="-122"/>
              </a:rPr>
              <a:t>人→选中，剩余</a:t>
            </a:r>
            <a:r>
              <a:rPr lang="en-US" altLang="zh-CN" sz="3200" b="1" dirty="0">
                <a:latin typeface="宋体" panose="02010600030101010101" pitchFamily="2" charset="-122"/>
              </a:rPr>
              <a:t>38</a:t>
            </a:r>
            <a:r>
              <a:rPr lang="zh-CN" altLang="en-US" sz="3200" b="1" dirty="0">
                <a:latin typeface="宋体" panose="02010600030101010101" pitchFamily="2" charset="-122"/>
              </a:rPr>
              <a:t>个名额 </a:t>
            </a:r>
            <a:endParaRPr lang="zh-CN" altLang="en-US" sz="3200" b="1" dirty="0">
              <a:latin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Clr>
                <a:srgbClr val="C0C0C0"/>
              </a:buClr>
            </a:pPr>
            <a:r>
              <a:rPr lang="zh-CN" altLang="en-US" sz="3200" b="1" dirty="0">
                <a:latin typeface="宋体" panose="02010600030101010101" pitchFamily="2" charset="-122"/>
              </a:rPr>
              <a:t>本专业学生</a:t>
            </a:r>
            <a:r>
              <a:rPr lang="en-US" altLang="zh-CN" sz="3200" b="1" dirty="0">
                <a:latin typeface="宋体" panose="02010600030101010101" pitchFamily="2" charset="-122"/>
              </a:rPr>
              <a:t>20</a:t>
            </a:r>
            <a:r>
              <a:rPr lang="zh-CN" altLang="en-US" sz="3200" b="1" dirty="0">
                <a:latin typeface="宋体" panose="02010600030101010101" pitchFamily="2" charset="-122"/>
              </a:rPr>
              <a:t>人→选中，剩余</a:t>
            </a:r>
            <a:r>
              <a:rPr lang="en-US" altLang="zh-CN" sz="3200" b="1" dirty="0">
                <a:latin typeface="宋体" panose="02010600030101010101" pitchFamily="2" charset="-122"/>
              </a:rPr>
              <a:t>18</a:t>
            </a:r>
            <a:r>
              <a:rPr lang="zh-CN" altLang="en-US" sz="3200" b="1" dirty="0">
                <a:latin typeface="宋体" panose="02010600030101010101" pitchFamily="2" charset="-122"/>
              </a:rPr>
              <a:t>个名额 </a:t>
            </a:r>
            <a:endParaRPr lang="en-US" altLang="zh-CN" sz="3200" b="1" dirty="0">
              <a:latin typeface="宋体" panose="02010600030101010101" pitchFamily="2" charset="-122"/>
            </a:endParaRPr>
          </a:p>
          <a:p>
            <a:pPr lvl="1" eaLnBrk="1" hangingPunct="1">
              <a:lnSpc>
                <a:spcPct val="150000"/>
              </a:lnSpc>
              <a:buClr>
                <a:srgbClr val="C0C0C0"/>
              </a:buClr>
            </a:pPr>
            <a:r>
              <a:rPr lang="zh-CN" altLang="en-US" sz="3200" b="1" dirty="0">
                <a:latin typeface="宋体" panose="02010600030101010101" pitchFamily="2" charset="-122"/>
              </a:rPr>
              <a:t>其它专业学生</a:t>
            </a:r>
            <a:r>
              <a:rPr lang="en-US" altLang="zh-CN" sz="3200" b="1" dirty="0">
                <a:latin typeface="宋体" panose="02010600030101010101" pitchFamily="2" charset="-122"/>
              </a:rPr>
              <a:t>30</a:t>
            </a:r>
            <a:r>
              <a:rPr lang="zh-CN" altLang="en-US" sz="3200" b="1" dirty="0">
                <a:latin typeface="宋体" panose="02010600030101010101" pitchFamily="2" charset="-122"/>
              </a:rPr>
              <a:t>人→随机选取</a:t>
            </a:r>
            <a:r>
              <a:rPr lang="en-US" altLang="zh-CN" sz="3200" b="1" dirty="0">
                <a:latin typeface="宋体" panose="02010600030101010101" pitchFamily="2" charset="-122"/>
              </a:rPr>
              <a:t>18</a:t>
            </a:r>
            <a:r>
              <a:rPr lang="zh-CN" altLang="en-US" sz="3200" b="1" dirty="0">
                <a:latin typeface="宋体" panose="02010600030101010101" pitchFamily="2" charset="-122"/>
              </a:rPr>
              <a:t>人学习这门课  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6">
                                            <p:txEl>
                                              <p:charRg st="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>
                                            <p:txEl>
                                              <p:charRg st="4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6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">
                                            <p:txEl>
                                              <p:charRg st="25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4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6">
                                            <p:txEl>
                                              <p:charRg st="4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6">
                                            <p:txEl>
                                              <p:charRg st="46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6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6">
                                            <p:txEl>
                                              <p:charRg st="6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6">
                                            <p:txEl>
                                              <p:charRg st="6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charRg st="8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6">
                                            <p:txEl>
                                              <p:charRg st="8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6">
                                            <p:txEl>
                                              <p:charRg st="88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ldLvl="2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四、如何选课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811" name="Rectangle 3"/>
          <p:cNvSpPr>
            <a:spLocks noGrp="1"/>
          </p:cNvSpPr>
          <p:nvPr>
            <p:ph idx="4294967295"/>
          </p:nvPr>
        </p:nvSpPr>
        <p:spPr>
          <a:xfrm>
            <a:off x="1143000" y="1357313"/>
            <a:ext cx="6813550" cy="4114800"/>
          </a:xfrm>
        </p:spPr>
        <p:txBody>
          <a:bodyPr vert="horz" wrap="square" lIns="91440" tIns="45720" rIns="91440" bIns="45720" anchor="t"/>
          <a:p>
            <a:pPr marL="609600" indent="-609600" eaLnBrk="1" hangingPunct="1">
              <a:lnSpc>
                <a:spcPts val="6000"/>
              </a:lnSpc>
              <a:buSzTx/>
            </a:pPr>
            <a:r>
              <a:rPr lang="zh-CN" altLang="en-US" b="1" dirty="0">
                <a:latin typeface="宋体" panose="02010600030101010101" pitchFamily="2" charset="-122"/>
              </a:rPr>
              <a:t>网址　</a:t>
            </a:r>
            <a:r>
              <a:rPr lang="en-US" altLang="zh-CN" b="1" dirty="0">
                <a:solidFill>
                  <a:srgbClr val="002060"/>
                </a:solidFill>
                <a:latin typeface="宋体" panose="02010600030101010101" pitchFamily="2" charset="-122"/>
                <a:hlinkClick r:id="rId1"/>
              </a:rPr>
              <a:t>http://www.szcu.edu.cn/</a:t>
            </a:r>
            <a:endParaRPr lang="en-US" altLang="zh-CN" b="1" dirty="0">
              <a:solidFill>
                <a:srgbClr val="002060"/>
              </a:solidFill>
              <a:latin typeface="宋体" panose="02010600030101010101" pitchFamily="2" charset="-122"/>
            </a:endParaRPr>
          </a:p>
          <a:p>
            <a:pPr marL="609600" indent="-609600" eaLnBrk="1" hangingPunct="1">
              <a:lnSpc>
                <a:spcPts val="6000"/>
              </a:lnSpc>
              <a:buSzTx/>
            </a:pPr>
            <a:r>
              <a:rPr lang="zh-CN" altLang="en-US" b="1" dirty="0">
                <a:latin typeface="宋体" panose="02010600030101010101" pitchFamily="2" charset="-122"/>
                <a:sym typeface="+mn-ea"/>
              </a:rPr>
              <a:t>这是城市学院的网址，进入后点击［数字门户］即可进入。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119812" name="动作按钮: 前进或下一项 3">
            <a:hlinkClick r:id="rId2" action="ppaction://hlinksldjump"/>
          </p:cNvPr>
          <p:cNvSpPr/>
          <p:nvPr/>
        </p:nvSpPr>
        <p:spPr>
          <a:xfrm>
            <a:off x="8243888" y="6308725"/>
            <a:ext cx="550862" cy="246063"/>
          </a:xfrm>
          <a:prstGeom prst="actionButtonForwardNext">
            <a:avLst/>
          </a:prstGeom>
          <a:solidFill>
            <a:schemeClr val="accent1"/>
          </a:solidFill>
          <a:ln w="25400" cap="flat" cmpd="sng">
            <a:solidFill>
              <a:srgbClr val="26697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endParaRPr lang="zh-CN" altLang="en-US" dirty="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404495"/>
            <a:ext cx="799084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15695" y="40417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algn="just" defTabSz="266700"/>
            <a:r>
              <a:rPr lang="zh-CN" altLang="en-US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登录数字门户，输入自己的账号</a:t>
            </a:r>
            <a:r>
              <a:rPr lang="en-US" altLang="zh-CN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即学号</a:t>
            </a:r>
            <a:r>
              <a:rPr lang="en-US" altLang="zh-CN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6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、密码</a:t>
            </a:r>
            <a:endParaRPr lang="zh-CN" altLang="en-US" sz="16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8160" y="908685"/>
            <a:ext cx="6732270" cy="5500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标题 1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56300" y="1206394"/>
            <a:ext cx="8226900" cy="52920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r>
              <a:rPr lang="zh-CN" altLang="en-US"/>
              <a:t>课程类别</a:t>
            </a:r>
            <a:endParaRPr lang="zh-CN" altLang="en-US"/>
          </a:p>
        </p:txBody>
      </p:sp>
      <p:pic>
        <p:nvPicPr>
          <p:cNvPr id="3" name="图片 2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9641" y="1970723"/>
            <a:ext cx="1815941" cy="3838575"/>
          </a:xfrm>
          <a:prstGeom prst="rect">
            <a:avLst/>
          </a:prstGeom>
        </p:spPr>
      </p:pic>
      <p:sp>
        <p:nvSpPr>
          <p:cNvPr id="75" name="圆角矩形 74"/>
          <p:cNvSpPr/>
          <p:nvPr>
            <p:custDataLst>
              <p:tags r:id="rId5"/>
            </p:custDataLst>
          </p:nvPr>
        </p:nvSpPr>
        <p:spPr>
          <a:xfrm>
            <a:off x="3415189" y="3713321"/>
            <a:ext cx="1526858" cy="392906"/>
          </a:xfrm>
          <a:prstGeom prst="roundRect">
            <a:avLst>
              <a:gd name="adj" fmla="val 50000"/>
            </a:avLst>
          </a:prstGeom>
          <a:solidFill>
            <a:srgbClr val="FCC30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8900000" algn="bl" rotWithShape="0">
              <a:srgbClr val="FFFFFF">
                <a:lumMod val="75000"/>
                <a:alpha val="40000"/>
              </a:srgbClr>
            </a:outerShdw>
          </a:effectLst>
        </p:spPr>
        <p:txBody>
          <a:bodyPr wrap="square" rtlCol="0" anchor="ctr">
            <a:normAutofit fontScale="80000"/>
          </a:bodyPr>
          <a:lstStyle/>
          <a:p>
            <a:pPr algn="ctr"/>
            <a:r>
              <a:rPr lang="zh-CN" altLang="en-US" sz="13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专项基础课程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9" name="圆角矩形 78"/>
          <p:cNvSpPr/>
          <p:nvPr>
            <p:custDataLst>
              <p:tags r:id="rId6"/>
            </p:custDataLst>
          </p:nvPr>
        </p:nvSpPr>
        <p:spPr>
          <a:xfrm>
            <a:off x="3079909" y="4964906"/>
            <a:ext cx="1526858" cy="392906"/>
          </a:xfrm>
          <a:prstGeom prst="roundRect">
            <a:avLst>
              <a:gd name="adj" fmla="val 50000"/>
            </a:avLst>
          </a:prstGeom>
          <a:solidFill>
            <a:srgbClr val="FFA50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8900000" algn="bl" rotWithShape="0">
              <a:srgbClr val="FFFFFF">
                <a:lumMod val="75000"/>
                <a:alpha val="40000"/>
              </a:srgbClr>
            </a:outerShdw>
          </a:effectLst>
        </p:spPr>
        <p:txBody>
          <a:bodyPr wrap="square" rtlCol="0" anchor="ctr">
            <a:normAutofit fontScale="80000"/>
          </a:bodyPr>
          <a:lstStyle/>
          <a:p>
            <a:pPr algn="ctr"/>
            <a:r>
              <a:rPr lang="zh-CN" altLang="en-US" sz="135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专业教育课程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4" name="圆角矩形 73"/>
          <p:cNvSpPr/>
          <p:nvPr>
            <p:custDataLst>
              <p:tags r:id="rId7"/>
            </p:custDataLst>
          </p:nvPr>
        </p:nvSpPr>
        <p:spPr>
          <a:xfrm>
            <a:off x="3079909" y="2461736"/>
            <a:ext cx="1526858" cy="392906"/>
          </a:xfrm>
          <a:prstGeom prst="roundRect">
            <a:avLst>
              <a:gd name="adj" fmla="val 50000"/>
            </a:avLst>
          </a:prstGeom>
          <a:solidFill>
            <a:srgbClr val="FFA50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8900000" algn="bl" rotWithShape="0">
              <a:srgbClr val="FFFFFF">
                <a:lumMod val="75000"/>
                <a:alpha val="40000"/>
              </a:srgbClr>
            </a:outerShdw>
          </a:effectLst>
        </p:spPr>
        <p:txBody>
          <a:bodyPr wrap="square" rtlCol="0" anchor="ctr">
            <a:normAutofit fontScale="80000"/>
          </a:bodyPr>
          <a:lstStyle/>
          <a:p>
            <a:pPr algn="ctr"/>
            <a:r>
              <a:rPr lang="zh-CN" altLang="en-US" sz="135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通识教育课程</a:t>
            </a:r>
            <a:endParaRPr lang="zh-CN" altLang="en-US" sz="135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>
            <a:off x="2441258" y="3623310"/>
            <a:ext cx="540068" cy="540068"/>
          </a:xfrm>
          <a:prstGeom prst="ellipse">
            <a:avLst/>
          </a:prstGeom>
          <a:solidFill>
            <a:srgbClr val="FCC30C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FFFFFF">
                <a:lumMod val="75000"/>
                <a:alpha val="40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35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135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2107883" y="4875371"/>
            <a:ext cx="540068" cy="540068"/>
          </a:xfrm>
          <a:prstGeom prst="ellipse">
            <a:avLst/>
          </a:prstGeom>
          <a:solidFill>
            <a:srgbClr val="FCC30C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FFFFFF">
                <a:lumMod val="75000"/>
                <a:alpha val="40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35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135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10"/>
            </p:custDataLst>
          </p:nvPr>
        </p:nvSpPr>
        <p:spPr>
          <a:xfrm>
            <a:off x="2107883" y="2371249"/>
            <a:ext cx="540068" cy="540068"/>
          </a:xfrm>
          <a:prstGeom prst="ellipse">
            <a:avLst/>
          </a:prstGeom>
          <a:solidFill>
            <a:srgbClr val="FCC30C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rgbClr val="FFFFFF">
                <a:lumMod val="75000"/>
                <a:alpha val="40000"/>
              </a:srgbClr>
            </a:outerShdw>
          </a:effectLst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1350" dirty="0">
                <a:solidFill>
                  <a:srgbClr val="000000">
                    <a:lumMod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1350" dirty="0">
              <a:solidFill>
                <a:srgbClr val="000000">
                  <a:lumMod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11"/>
            </p:custDataLst>
          </p:nvPr>
        </p:nvSpPr>
        <p:spPr>
          <a:xfrm>
            <a:off x="0" y="3282315"/>
            <a:ext cx="1966436" cy="121491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29" h="2551">
                <a:moveTo>
                  <a:pt x="0" y="0"/>
                </a:moveTo>
                <a:lnTo>
                  <a:pt x="2854" y="0"/>
                </a:lnTo>
                <a:lnTo>
                  <a:pt x="2888" y="0"/>
                </a:lnTo>
                <a:lnTo>
                  <a:pt x="2888" y="0"/>
                </a:lnTo>
                <a:lnTo>
                  <a:pt x="2919" y="2"/>
                </a:lnTo>
                <a:cubicBezTo>
                  <a:pt x="3593" y="36"/>
                  <a:pt x="4129" y="593"/>
                  <a:pt x="4129" y="1276"/>
                </a:cubicBezTo>
                <a:cubicBezTo>
                  <a:pt x="4129" y="1958"/>
                  <a:pt x="3593" y="2515"/>
                  <a:pt x="2919" y="2549"/>
                </a:cubicBezTo>
                <a:lnTo>
                  <a:pt x="2888" y="2551"/>
                </a:lnTo>
                <a:lnTo>
                  <a:pt x="2888" y="2551"/>
                </a:lnTo>
                <a:lnTo>
                  <a:pt x="2854" y="2551"/>
                </a:lnTo>
                <a:lnTo>
                  <a:pt x="0" y="2551"/>
                </a:lnTo>
                <a:lnTo>
                  <a:pt x="0" y="0"/>
                </a:lnTo>
                <a:close/>
              </a:path>
            </a:pathLst>
          </a:custGeom>
          <a:solidFill>
            <a:srgbClr val="FCC30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160</a:t>
            </a: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分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任意多边形 6"/>
          <p:cNvSpPr/>
          <p:nvPr>
            <p:custDataLst>
              <p:tags r:id="rId12"/>
            </p:custDataLst>
          </p:nvPr>
        </p:nvSpPr>
        <p:spPr>
          <a:xfrm>
            <a:off x="0" y="3246596"/>
            <a:ext cx="2039303" cy="128682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129" h="2551">
                <a:moveTo>
                  <a:pt x="0" y="0"/>
                </a:moveTo>
                <a:lnTo>
                  <a:pt x="2854" y="0"/>
                </a:lnTo>
                <a:lnTo>
                  <a:pt x="2888" y="0"/>
                </a:lnTo>
                <a:lnTo>
                  <a:pt x="2888" y="0"/>
                </a:lnTo>
                <a:lnTo>
                  <a:pt x="2919" y="2"/>
                </a:lnTo>
                <a:cubicBezTo>
                  <a:pt x="3593" y="36"/>
                  <a:pt x="4129" y="593"/>
                  <a:pt x="4129" y="1276"/>
                </a:cubicBezTo>
                <a:cubicBezTo>
                  <a:pt x="4129" y="1958"/>
                  <a:pt x="3593" y="2515"/>
                  <a:pt x="2919" y="2549"/>
                </a:cubicBezTo>
                <a:lnTo>
                  <a:pt x="2888" y="2551"/>
                </a:lnTo>
                <a:lnTo>
                  <a:pt x="2888" y="2551"/>
                </a:lnTo>
                <a:lnTo>
                  <a:pt x="2854" y="2551"/>
                </a:lnTo>
                <a:lnTo>
                  <a:pt x="0" y="2551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rgbClr val="FFA50F"/>
            </a:solidFill>
            <a:prstDash val="lgDash"/>
            <a:miter lim="800000"/>
          </a:ln>
          <a:effectLst>
            <a:outerShdw blurRad="63500" sx="102000" sy="102000" algn="ctr" rotWithShape="0">
              <a:srgbClr val="FFFFFF">
                <a:lumMod val="65000"/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CC30C"/>
                </a:solidFill>
              </a14:hiddenFill>
            </a:ext>
          </a:extLst>
        </p:spPr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4751070" y="5008244"/>
            <a:ext cx="3820001" cy="516749"/>
          </a:xfrm>
          <a:prstGeom prst="rect">
            <a:avLst/>
          </a:prstGeom>
          <a:noFill/>
        </p:spPr>
        <p:txBody>
          <a:bodyPr wrap="square" tIns="0" rIns="0" rtlCol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350" spc="150">
                <a:solidFill>
                  <a:srgbClr val="FF0000"/>
                </a:solidFill>
                <a:effectLst/>
                <a:uFillTx/>
                <a:latin typeface="微软雅黑" panose="020B0503020204020204" charset="-122"/>
              </a:rPr>
              <a:t>以法学专业为例：外国法制史、公司法、刑法案例分析等</a:t>
            </a:r>
            <a:endParaRPr lang="zh-CN" altLang="en-US" sz="1350" spc="150">
              <a:solidFill>
                <a:srgbClr val="FF0000"/>
              </a:solidFill>
              <a:effectLst/>
              <a:uFillTx/>
              <a:latin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4737259" y="2508408"/>
            <a:ext cx="3820001" cy="516749"/>
          </a:xfrm>
          <a:prstGeom prst="rect">
            <a:avLst/>
          </a:prstGeom>
          <a:noFill/>
        </p:spPr>
        <p:txBody>
          <a:bodyPr wrap="square" tIns="0" rIns="0" rtlCol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350" spc="150" dirty="0">
                <a:solidFill>
                  <a:srgbClr val="FF0000"/>
                </a:solidFill>
                <a:effectLst/>
                <a:uFillTx/>
                <a:latin typeface="微软雅黑" panose="020B0503020204020204" charset="-122"/>
              </a:rPr>
              <a:t>例如：体育、劳动、思政课等。</a:t>
            </a:r>
            <a:endParaRPr lang="zh-CN" altLang="en-US" sz="1350" spc="150" dirty="0">
              <a:solidFill>
                <a:srgbClr val="FF0000"/>
              </a:solidFill>
              <a:effectLst/>
              <a:uFillTx/>
              <a:latin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5077778" y="3758564"/>
            <a:ext cx="3820001" cy="516749"/>
          </a:xfrm>
          <a:prstGeom prst="rect">
            <a:avLst/>
          </a:prstGeom>
          <a:noFill/>
        </p:spPr>
        <p:txBody>
          <a:bodyPr wrap="square" tIns="0" rIns="0" rtlCol="0">
            <a:normAutofit lnSpcReduction="20000"/>
            <a:scene3d>
              <a:camera prst="orthographicFront"/>
              <a:lightRig rig="threePt" dir="t"/>
            </a:scene3d>
          </a:bodyPr>
          <a:lstStyle/>
          <a:p>
            <a:pPr algn="l" fontAlgn="auto">
              <a:lnSpc>
                <a:spcPct val="130000"/>
              </a:lnSpc>
              <a:spcAft>
                <a:spcPts val="1000"/>
              </a:spcAft>
            </a:pPr>
            <a:r>
              <a:rPr lang="zh-CN" altLang="en-US" sz="1350" spc="150">
                <a:solidFill>
                  <a:srgbClr val="FF0000"/>
                </a:solidFill>
                <a:effectLst/>
                <a:uFillTx/>
                <a:latin typeface="微软雅黑" panose="020B0503020204020204" charset="-122"/>
              </a:rPr>
              <a:t>例如：大学外语、计算机应用基础、高等数学等。</a:t>
            </a:r>
            <a:endParaRPr lang="zh-CN" altLang="en-US" sz="1350" spc="150">
              <a:solidFill>
                <a:srgbClr val="FF0000"/>
              </a:solidFill>
              <a:effectLst/>
              <a:uFillTx/>
              <a:latin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3" name="Rectangle 3"/>
          <p:cNvSpPr>
            <a:spLocks noGrp="1"/>
          </p:cNvSpPr>
          <p:nvPr>
            <p:ph idx="4294967295"/>
          </p:nvPr>
        </p:nvSpPr>
        <p:spPr>
          <a:xfrm>
            <a:off x="971550" y="332423"/>
            <a:ext cx="7772400" cy="4643437"/>
          </a:xfrm>
        </p:spPr>
        <p:txBody>
          <a:bodyPr vert="horz" wrap="square" lIns="91440" tIns="45720" rIns="91440" bIns="45720" anchor="t"/>
          <a:p>
            <a:pPr marL="609600" indent="-609600" eaLnBrk="1" hangingPunct="1">
              <a:spcBef>
                <a:spcPts val="1500"/>
              </a:spcBef>
              <a:spcAft>
                <a:spcPts val="1500"/>
              </a:spcAft>
              <a:buSzTx/>
            </a:pPr>
            <a:r>
              <a:rPr lang="zh-CN" altLang="en-US" sz="3600" b="1" dirty="0">
                <a:latin typeface="宋体" panose="02010600030101010101" pitchFamily="2" charset="-122"/>
              </a:rPr>
              <a:t>点击应用中心里的教务系统图标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pic>
        <p:nvPicPr>
          <p:cNvPr id="2" name="图片 6"/>
          <p:cNvPicPr>
            <a:picLocks noChangeAspect="1"/>
          </p:cNvPicPr>
          <p:nvPr/>
        </p:nvPicPr>
        <p:blipFill>
          <a:blip r:embed="rId1"/>
          <a:srcRect l="42548" t="14178" r="7944"/>
          <a:stretch>
            <a:fillRect/>
          </a:stretch>
        </p:blipFill>
        <p:spPr>
          <a:xfrm>
            <a:off x="1056005" y="2204720"/>
            <a:ext cx="7543800" cy="3286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692785"/>
            <a:ext cx="7532370" cy="47472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四、如何选课（续）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4931" name="Rectangle 3"/>
          <p:cNvSpPr>
            <a:spLocks noGrp="1"/>
          </p:cNvSpPr>
          <p:nvPr>
            <p:ph idx="4294967295"/>
          </p:nvPr>
        </p:nvSpPr>
        <p:spPr>
          <a:xfrm>
            <a:off x="1143000" y="1981200"/>
            <a:ext cx="7772400" cy="4114800"/>
          </a:xfrm>
        </p:spPr>
        <p:txBody>
          <a:bodyPr vert="horz" wrap="square" lIns="91440" tIns="45720" rIns="91440" bIns="45720" anchor="t"/>
          <a:p>
            <a:pPr marL="609600" indent="-609600" eaLnBrk="1" hangingPunct="1">
              <a:lnSpc>
                <a:spcPct val="150000"/>
              </a:lnSpc>
              <a:buSzTx/>
            </a:pPr>
            <a:r>
              <a:rPr lang="zh-CN" altLang="en-US" sz="4000" b="1" dirty="0">
                <a:latin typeface="宋体" panose="02010600030101010101" pitchFamily="2" charset="-122"/>
              </a:rPr>
              <a:t>在开始选课前，要对本学期所学课程进行评教，评教后方可选课。</a:t>
            </a:r>
            <a:endParaRPr lang="en-US" altLang="zh-CN" sz="4000" b="1" dirty="0">
              <a:latin typeface="宋体" panose="02010600030101010101" pitchFamily="2" charset="-122"/>
            </a:endParaRPr>
          </a:p>
          <a:p>
            <a:pPr marL="884555" lvl="1" indent="-609600" eaLnBrk="1" hangingPunct="1">
              <a:lnSpc>
                <a:spcPct val="150000"/>
              </a:lnSpc>
            </a:pPr>
            <a:endParaRPr lang="zh-CN" altLang="en-US" sz="5000" b="1" dirty="0">
              <a:solidFill>
                <a:srgbClr val="7030A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908685"/>
            <a:ext cx="7881620" cy="47599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115695" y="1556385"/>
            <a:ext cx="7138670" cy="3510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5" y="404495"/>
            <a:ext cx="504253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同学们需对每一门课程进行打分，完成一门课程打分可先点击保存，待全部完成后统一提交。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标题 1"/>
          <p:cNvSpPr>
            <a:spLocks noGrp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完成评教后，点击选课按钮，进入选课界面</a:t>
            </a:r>
            <a:endParaRPr kumimoji="0" lang="zh-CN" altLang="en-US" sz="2800" b="0" i="0" u="none" strike="noStrike" kern="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196340"/>
            <a:ext cx="7148195" cy="445579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259205" y="2493010"/>
            <a:ext cx="7713980" cy="36722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47495" y="260350"/>
            <a:ext cx="5992495" cy="193548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系统会给大家推荐下学期的课表，如无特殊情况，请点击右下角，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一键选择主修课程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。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1" algn="l"/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你也可以修改以上推荐课表，对某些课程不修或修其它专业的课程，</a:t>
            </a:r>
            <a:r>
              <a:rPr lang="zh-CN" altLang="en-US" sz="1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sym typeface="+mn-ea"/>
              </a:rPr>
              <a:t>建议无特殊情况不要这样做。</a:t>
            </a:r>
            <a:endParaRPr lang="en-US" altLang="zh-CN" sz="1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  <a:p>
            <a:pPr algn="l"/>
            <a:endParaRPr lang="en-US" altLang="zh-CN" sz="1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187450" y="1556385"/>
            <a:ext cx="7943215" cy="2686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47495" y="772160"/>
            <a:ext cx="552323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单击右边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选课信息</a:t>
            </a:r>
            <a:r>
              <a:rPr lang="en-US" altLang="zh-CN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按钮，可查看个人已选课表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124585"/>
            <a:ext cx="6312535" cy="49758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88085" y="67945"/>
            <a:ext cx="6922770" cy="105664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同学们可在此界面查看个人课表，对于已选课程，点击退选即可删除选课。红色方块表示此时间段有课程，绿色方块表示此时间段无课。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331595" y="1484630"/>
            <a:ext cx="6318885" cy="3606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47495" y="648335"/>
            <a:ext cx="5408295" cy="6451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在主修课程页面下，可通过页面上的选项来选择其他专业或者年级的课程。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428625"/>
            <a:ext cx="7499350" cy="1143000"/>
          </a:xfrm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必修课</a:t>
            </a:r>
            <a:r>
              <a:rPr kumimoji="0" lang="zh-CN" alt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300" b="1" i="0" u="none" strike="noStrike" kern="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4294967295"/>
          </p:nvPr>
        </p:nvSpPr>
        <p:spPr>
          <a:xfrm>
            <a:off x="838200" y="1643063"/>
            <a:ext cx="8116888" cy="4114800"/>
          </a:xfrm>
        </p:spPr>
        <p:txBody>
          <a:bodyPr vert="horz" wrap="square" lIns="91440" tIns="45720" rIns="91440" bIns="45720" anchor="t"/>
          <a:p>
            <a:pPr eaLnBrk="1" hangingPunct="1"/>
            <a:r>
              <a:rPr lang="zh-CN" altLang="en-US" sz="4000" b="1" dirty="0">
                <a:latin typeface="Times New Roman" panose="02020603050405020304" pitchFamily="18" charset="0"/>
              </a:rPr>
              <a:t>定义：必须修读并且必须通过的课程。</a:t>
            </a:r>
            <a:endParaRPr lang="en-US" altLang="zh-CN" sz="4000" b="1" dirty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未通过→补考（通过只记</a:t>
            </a:r>
            <a:r>
              <a:rPr lang="en-US" altLang="zh-CN" sz="3600" b="1" dirty="0">
                <a:latin typeface="Times New Roman" panose="02020603050405020304" pitchFamily="18" charset="0"/>
              </a:rPr>
              <a:t>60</a:t>
            </a:r>
            <a:r>
              <a:rPr lang="zh-CN" altLang="en-US" sz="3600" b="1" dirty="0">
                <a:latin typeface="Times New Roman" panose="02020603050405020304" pitchFamily="18" charset="0"/>
              </a:rPr>
              <a:t>分）→重新学习→重新学习</a:t>
            </a:r>
            <a:r>
              <a:rPr lang="en-US" altLang="zh-CN" sz="3600" b="1" dirty="0"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latin typeface="Times New Roman" panose="02020603050405020304" pitchFamily="18" charset="0"/>
              </a:rPr>
              <a:t>直至通过。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否则：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不能毕业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1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charRg st="18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charRg st="51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charRg st="51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3810" y="410845"/>
            <a:ext cx="3924300" cy="7620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公选课的选择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1610" y="979170"/>
            <a:ext cx="6282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学校也开设了丰富多彩的公选课，点击切换公选课即可查看。</a:t>
            </a:r>
            <a:endParaRPr lang="zh-CN" altLang="en-US" sz="2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772920"/>
            <a:ext cx="7948295" cy="301180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48130" y="76835"/>
            <a:ext cx="3859530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大学生美育课程及四史课程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6335" y="2348865"/>
            <a:ext cx="6831965" cy="17360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79550" y="785495"/>
            <a:ext cx="62611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点击特殊课程，即可查看美育课程及四史课程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四、如何选课（续）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9267" name="Rectangle 3"/>
          <p:cNvSpPr>
            <a:spLocks noGrp="1"/>
          </p:cNvSpPr>
          <p:nvPr>
            <p:ph idx="4294967295"/>
          </p:nvPr>
        </p:nvSpPr>
        <p:spPr>
          <a:xfrm>
            <a:off x="1143000" y="1500188"/>
            <a:ext cx="7772400" cy="4114800"/>
          </a:xfrm>
        </p:spPr>
        <p:txBody>
          <a:bodyPr vert="horz" wrap="square" lIns="91440" tIns="45720" rIns="91440" bIns="45720" anchor="t"/>
          <a:p>
            <a:pPr marL="609600" indent="-609600" eaLnBrk="1" hangingPunct="1">
              <a:lnSpc>
                <a:spcPct val="120000"/>
              </a:lnSpc>
              <a:buSzTx/>
            </a:pPr>
            <a:r>
              <a:rPr lang="zh-CN" altLang="en-US" sz="4000" b="1" dirty="0">
                <a:solidFill>
                  <a:srgbClr val="7030A0"/>
                </a:solidFill>
                <a:latin typeface="宋体" panose="02010600030101010101" pitchFamily="2" charset="-122"/>
              </a:rPr>
              <a:t>先到先得模式下的选课方法</a:t>
            </a:r>
            <a:endParaRPr lang="zh-CN" altLang="en-US" sz="4000" b="1" dirty="0">
              <a:solidFill>
                <a:srgbClr val="7030A0"/>
              </a:solidFill>
              <a:latin typeface="宋体" panose="02010600030101010101" pitchFamily="2" charset="-122"/>
            </a:endParaRPr>
          </a:p>
          <a:p>
            <a:pPr marL="609600" indent="-609600" eaLnBrk="1" hangingPunct="1">
              <a:lnSpc>
                <a:spcPct val="120000"/>
              </a:lnSpc>
              <a:buSzTx/>
            </a:pPr>
            <a:r>
              <a:rPr lang="zh-CN" altLang="en-US" sz="4000" b="1" dirty="0">
                <a:solidFill>
                  <a:srgbClr val="7030A0"/>
                </a:solidFill>
                <a:latin typeface="宋体" panose="02010600030101010101" pitchFamily="2" charset="-122"/>
              </a:rPr>
              <a:t>在先到先得模式下，课程无需经过筛选，所见即所得。</a:t>
            </a:r>
            <a:endParaRPr lang="zh-CN" altLang="en-US" sz="4000" b="1" dirty="0">
              <a:solidFill>
                <a:srgbClr val="7030A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31595" y="764223"/>
            <a:ext cx="5080000" cy="33718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algn="just" defTabSz="266700"/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学生可根据个人兴趣和班级容量，点击［选课］</a:t>
            </a:r>
            <a:endParaRPr lang="zh-CN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-21474826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412875"/>
            <a:ext cx="5906135" cy="2992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48130" y="232325"/>
            <a:ext cx="3048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教材的选择</a:t>
            </a:r>
            <a:endParaRPr lang="zh-CN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34465" y="825500"/>
            <a:ext cx="6309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关于教材的使用，同学们可自主选择是否订购教材。系统默认为每门课程订购教材。如需取消，在［选课］</a:t>
            </a:r>
            <a:r>
              <a:rPr lang="en-US" altLang="zh-CN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zh-CN" altLang="en-US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［教材预订］选择要取消课程。</a:t>
            </a:r>
            <a:endParaRPr lang="zh-CN" altLang="en-US" sz="1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988820"/>
            <a:ext cx="7648575" cy="36887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03985" y="1556935"/>
            <a:ext cx="3048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点击退订即可取消订购教材</a:t>
            </a:r>
            <a:endParaRPr lang="zh-CN" altLang="en-US" sz="18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普通选课（续）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155651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zh-CN" altLang="en-US" sz="4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选课分为三个阶段：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lvl="1" eaLnBrk="1" hangingPunct="1"/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初选结果及时看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宋体" panose="02010600030101010101" pitchFamily="2" charset="-122"/>
              </a:rPr>
              <a:t>　</a:t>
            </a:r>
            <a:r>
              <a:rPr lang="zh-CN" altLang="en-US" sz="2800" b="1" dirty="0">
                <a:latin typeface="宋体" panose="02010600030101010101" pitchFamily="2" charset="-122"/>
              </a:rPr>
              <a:t>　第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轮筛选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结束后，选课结果会公布在网页上，请一定要及时上网浏览自己的初选结果，如发现有漏选的在第二轮选课时可以补选</a:t>
            </a:r>
            <a:endParaRPr lang="en-US" altLang="zh-CN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普通选课（续）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156675" name="Rectangle 3"/>
          <p:cNvSpPr>
            <a:spLocks noGrp="1"/>
          </p:cNvSpPr>
          <p:nvPr>
            <p:ph idx="4294967295"/>
          </p:nvPr>
        </p:nvSpPr>
        <p:spPr>
          <a:xfrm>
            <a:off x="874713" y="1357313"/>
            <a:ext cx="8126412" cy="5000625"/>
          </a:xfrm>
        </p:spPr>
        <p:txBody>
          <a:bodyPr vert="horz" wrap="square" lIns="91440" tIns="45720" rIns="91440" bIns="45720" anchor="t"/>
          <a:p>
            <a:pPr lvl="1" eaLnBrk="1" hangingPunct="1">
              <a:lnSpc>
                <a:spcPct val="9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补选退选别忘记</a:t>
            </a:r>
            <a:endParaRPr lang="en-US" altLang="zh-CN" sz="3600" b="1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补选</a:t>
            </a:r>
            <a:endParaRPr lang="en-US" altLang="zh-CN" sz="3200" b="1" dirty="0">
              <a:solidFill>
                <a:srgbClr val="0070C0"/>
              </a:solidFill>
              <a:latin typeface="宋体" panose="02010600030101010101" pitchFamily="2" charset="-122"/>
            </a:endParaRPr>
          </a:p>
          <a:p>
            <a:pPr lvl="3" eaLnBrk="1" hangingPunct="1">
              <a:lnSpc>
                <a:spcPct val="9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补选期间可对第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轮的选课结果进行补充，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lvl="3" eaLnBrk="1" hangingPunct="1">
              <a:lnSpc>
                <a:spcPct val="9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补选是先到先得，即选即中模式，当时就能看到结果</a:t>
            </a:r>
            <a:endParaRPr lang="en-US" altLang="zh-CN" sz="2800" b="1" dirty="0">
              <a:latin typeface="宋体" panose="02010600030101010101" pitchFamily="2" charset="-122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宋体" panose="02010600030101010101" pitchFamily="2" charset="-122"/>
              </a:rPr>
              <a:t>退选</a:t>
            </a:r>
            <a:endParaRPr lang="zh-CN" altLang="en-US" sz="3200" b="1" dirty="0">
              <a:solidFill>
                <a:srgbClr val="0070C0"/>
              </a:solidFill>
              <a:latin typeface="宋体" panose="02010600030101010101" pitchFamily="2" charset="-122"/>
            </a:endParaRPr>
          </a:p>
          <a:p>
            <a:pPr lvl="3" eaLnBrk="1" hangingPunct="1">
              <a:lnSpc>
                <a:spcPct val="9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退选：下学期开学初两周可对课程进行试听，如觉得不满意可退选该课程，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但不能补选其它课程。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3" eaLnBrk="1" hangingPunct="1">
              <a:lnSpc>
                <a:spcPct val="9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退选请慎重，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不要退错课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CN" sz="3600" b="1" dirty="0">
              <a:latin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</a:pPr>
            <a:endParaRPr lang="zh-CN" altLang="en-US" sz="36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重新学习课（续）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idx="4294967295"/>
          </p:nvPr>
        </p:nvSpPr>
        <p:spPr>
          <a:xfrm>
            <a:off x="1143000" y="1428750"/>
            <a:ext cx="7772400" cy="43434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sz="3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跟班上课</a:t>
            </a:r>
            <a:endParaRPr lang="en-US" altLang="zh-CN" sz="36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上课方式：跟随下一个年级的同学一起上课</a:t>
            </a:r>
            <a:endParaRPr lang="en-US" altLang="zh-CN" sz="32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选课方式：与正常课程选课方式一样，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zh-CN" altLang="en-US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在选课时选要上的重新学习课</a:t>
            </a:r>
            <a:endParaRPr lang="en-US" altLang="zh-CN" sz="32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注意：</a:t>
            </a:r>
            <a:r>
              <a:rPr lang="zh-CN" altLang="en-US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选课时会受到正常课程的影响，如上课时间冲突，则只能选其中之一</a:t>
            </a:r>
            <a:endParaRPr lang="en-US" altLang="zh-CN" sz="32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CN" sz="3200" b="1" dirty="0">
              <a:solidFill>
                <a:srgbClr val="FF0000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charRg st="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25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charRg st="25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58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charRg st="58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重新学习课（续）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0899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zh-CN" altLang="en-US" sz="4000" b="1" dirty="0">
                <a:latin typeface="宋体" panose="02010600030101010101" pitchFamily="2" charset="-122"/>
              </a:rPr>
              <a:t>如果在相应的学期和班级中找不到要重新学习的课程，请及时与班主任和学院教务秘书联系，并在选课期间加以解决，以免影响正常毕业。</a:t>
            </a:r>
            <a:endParaRPr lang="en-US" altLang="zh-CN" sz="40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遇到问题立即解决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charRg st="0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charRg st="59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charRg st="59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六、选课相关费用介绍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23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en-US" altLang="zh-CN" sz="40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4000" b="1" dirty="0">
                <a:latin typeface="宋体" panose="02010600030101010101" pitchFamily="2" charset="-122"/>
              </a:rPr>
              <a:t>除补考外所有课程均收学分费</a:t>
            </a:r>
            <a:endParaRPr lang="en-US" altLang="zh-CN" sz="4000" b="1" dirty="0">
              <a:latin typeface="宋体" panose="02010600030101010101" pitchFamily="2" charset="-122"/>
            </a:endParaRPr>
          </a:p>
          <a:p>
            <a:pPr eaLnBrk="1" hangingPunct="1"/>
            <a:r>
              <a:rPr lang="zh-CN" altLang="en-US" sz="4000" b="1" dirty="0">
                <a:latin typeface="宋体" panose="02010600030101010101" pitchFamily="2" charset="-122"/>
              </a:rPr>
              <a:t>选课期间：除当学年欠费学生不能选课外，其余在籍在校学生均可选课。</a:t>
            </a:r>
            <a:endParaRPr lang="en-US" altLang="zh-CN" sz="4000" b="1" dirty="0">
              <a:latin typeface="宋体" panose="02010600030101010101" pitchFamily="2" charset="-122"/>
            </a:endParaRPr>
          </a:p>
          <a:p>
            <a:pPr algn="r" eaLnBrk="1" hangingPunct="1"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－－不欠费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charRg st="1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charRg st="1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charRg st="15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charRg st="15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charRg st="44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charRg st="44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必修课（续）</a:t>
            </a: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3187" name="Rectangle 3"/>
          <p:cNvSpPr>
            <a:spLocks noGrp="1"/>
          </p:cNvSpPr>
          <p:nvPr>
            <p:ph idx="4294967295"/>
          </p:nvPr>
        </p:nvSpPr>
        <p:spPr>
          <a:xfrm>
            <a:off x="838200" y="2017713"/>
            <a:ext cx="8116888" cy="41148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200000"/>
              </a:lnSpc>
            </a:pPr>
            <a:r>
              <a:rPr lang="zh-CN" altLang="en-US" sz="4000" b="1" dirty="0">
                <a:latin typeface="Times New Roman" panose="02020603050405020304" pitchFamily="18" charset="0"/>
              </a:rPr>
              <a:t>哪些课是必修课？</a:t>
            </a:r>
            <a:endParaRPr lang="en-US" altLang="zh-CN" sz="4000" b="1" dirty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en-US" altLang="zh-CN" sz="3600" b="1" dirty="0">
                <a:latin typeface="Times New Roman" panose="02020603050405020304" pitchFamily="18" charset="0"/>
              </a:rPr>
              <a:t>《</a:t>
            </a:r>
            <a:r>
              <a:rPr lang="zh-CN" altLang="en-US" sz="3600" b="1" dirty="0">
                <a:latin typeface="Times New Roman" panose="02020603050405020304" pitchFamily="18" charset="0"/>
              </a:rPr>
              <a:t>培养计划</a:t>
            </a:r>
            <a:r>
              <a:rPr lang="en-US" altLang="zh-CN" sz="3600" b="1" dirty="0">
                <a:latin typeface="Times New Roman" panose="02020603050405020304" pitchFamily="18" charset="0"/>
              </a:rPr>
              <a:t>》</a:t>
            </a:r>
            <a:r>
              <a:rPr lang="zh-CN" altLang="en-US" sz="3600" b="1" dirty="0">
                <a:latin typeface="Times New Roman" panose="02020603050405020304" pitchFamily="18" charset="0"/>
              </a:rPr>
              <a:t>中的“（</a:t>
            </a:r>
            <a:r>
              <a:rPr lang="en-US" altLang="zh-CN" sz="3600" b="1" dirty="0">
                <a:latin typeface="Times New Roman" panose="02020603050405020304" pitchFamily="18" charset="0"/>
              </a:rPr>
              <a:t>1</a:t>
            </a:r>
            <a:r>
              <a:rPr lang="zh-CN" altLang="en-US" sz="3600" b="1" dirty="0">
                <a:latin typeface="Times New Roman" panose="02020603050405020304" pitchFamily="18" charset="0"/>
              </a:rPr>
              <a:t>）通识必修课”、（</a:t>
            </a:r>
            <a:r>
              <a:rPr lang="en-US" altLang="zh-CN" sz="3600" b="1" dirty="0"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</a:rPr>
              <a:t>）</a:t>
            </a:r>
            <a:r>
              <a:rPr lang="en-US" altLang="zh-CN" sz="3600" b="1" dirty="0">
                <a:latin typeface="Times New Roman" panose="02020603050405020304" pitchFamily="18" charset="0"/>
              </a:rPr>
              <a:t>“</a:t>
            </a:r>
            <a:r>
              <a:rPr lang="zh-CN" altLang="en-US" sz="3600" b="1" dirty="0">
                <a:latin typeface="Times New Roman" panose="02020603050405020304" pitchFamily="18" charset="0"/>
              </a:rPr>
              <a:t>专项基础课”和（</a:t>
            </a:r>
            <a:r>
              <a:rPr lang="en-US" altLang="zh-CN" sz="3600" b="1" dirty="0">
                <a:latin typeface="Times New Roman" panose="02020603050405020304" pitchFamily="18" charset="0"/>
              </a:rPr>
              <a:t>3</a:t>
            </a:r>
            <a:r>
              <a:rPr lang="zh-CN" altLang="en-US" sz="3600" b="1" dirty="0">
                <a:latin typeface="Times New Roman" panose="02020603050405020304" pitchFamily="18" charset="0"/>
              </a:rPr>
              <a:t>）专业必修课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七、重要的话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947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zh-CN" altLang="en-US" sz="4400" b="1" dirty="0">
                <a:latin typeface="宋体" panose="02010600030101010101" pitchFamily="2" charset="-122"/>
              </a:rPr>
              <a:t>必修课：建议学生如无特殊情况就按照培养计划上安排的顺序，循序渐进地学习</a:t>
            </a:r>
            <a:endParaRPr lang="en-US" altLang="zh-CN" sz="4400" b="1" dirty="0">
              <a:latin typeface="宋体" panose="02010600030101010101" pitchFamily="2" charset="-122"/>
            </a:endParaRPr>
          </a:p>
          <a:p>
            <a:pPr eaLnBrk="1" hangingPunct="1"/>
            <a:endParaRPr lang="zh-CN" altLang="en-US" sz="4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891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</a:rPr>
              <a:t>选课工作早安排</a:t>
            </a:r>
            <a:endParaRPr lang="en-US" altLang="zh-CN" sz="4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1" eaLnBrk="1" hangingPunct="1"/>
            <a:r>
              <a:rPr lang="zh-CN" altLang="en-US" sz="3600" b="1" dirty="0">
                <a:latin typeface="宋体" panose="02010600030101010101" pitchFamily="2" charset="-122"/>
              </a:rPr>
              <a:t>一定要在第一轮选课时即时上网选课。一些热门课程到第二轮肯定已被选满。</a:t>
            </a: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尤其文科专业同学本班的必修课，</a:t>
            </a:r>
            <a:r>
              <a:rPr lang="zh-CN" altLang="en-US" sz="3600" b="1" dirty="0">
                <a:latin typeface="宋体" panose="02010600030101010101" pitchFamily="2" charset="-122"/>
              </a:rPr>
              <a:t>如第二轮再去选势必连自己班的必修课都选不上。</a:t>
            </a:r>
            <a:endParaRPr lang="zh-CN" altLang="en-US" sz="3200" b="1" dirty="0"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6915" name="Rectangle 3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</a:rPr>
              <a:t>遇到问题立即解决</a:t>
            </a:r>
            <a:endParaRPr lang="en-US" altLang="zh-CN" sz="48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lvl="1" eaLnBrk="1" hangingPunct="1">
              <a:lnSpc>
                <a:spcPts val="5800"/>
              </a:lnSpc>
            </a:pPr>
            <a:r>
              <a:rPr lang="zh-CN" altLang="en-US" sz="4400" b="1" dirty="0">
                <a:latin typeface="宋体" panose="02010600030101010101" pitchFamily="2" charset="-122"/>
              </a:rPr>
              <a:t>请同学们记住，选课期间如遇到问题一定要在选课期间和学院教务老联系。</a:t>
            </a:r>
            <a:endParaRPr lang="en-US" altLang="zh-CN" sz="4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标题 1"/>
          <p:cNvSpPr>
            <a:spLocks noGrp="1"/>
          </p:cNvSpPr>
          <p:nvPr>
            <p:ph type="title" idx="4294967295"/>
          </p:nvPr>
        </p:nvSpPr>
        <p:spPr>
          <a:xfrm>
            <a:off x="1042988" y="2349500"/>
            <a:ext cx="7850188" cy="2232025"/>
          </a:xfrm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预祝大家</a:t>
            </a:r>
            <a:b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</a:b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都能选到自己满意的课程！</a:t>
            </a:r>
            <a:endParaRPr kumimoji="0" lang="zh-CN" altLang="en-US" sz="27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44450"/>
            <a:ext cx="5920740" cy="3304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3573145"/>
            <a:ext cx="5993130" cy="30600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692785"/>
            <a:ext cx="6038850" cy="4264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选修课 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4294967295"/>
          </p:nvPr>
        </p:nvSpPr>
        <p:spPr>
          <a:xfrm>
            <a:off x="1042988" y="1447800"/>
            <a:ext cx="7705725" cy="48006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ts val="6000"/>
              </a:lnSpc>
            </a:pPr>
            <a:r>
              <a:rPr lang="zh-CN" altLang="en-US" sz="4000" b="1" dirty="0">
                <a:latin typeface="Times New Roman" panose="02020603050405020304" pitchFamily="18" charset="0"/>
              </a:rPr>
              <a:t>定义：学校提供很多的课程，让学生自己选择，只要得到规定的学分数，就能毕业。</a:t>
            </a:r>
            <a:r>
              <a:rPr lang="zh-CN" altLang="en-US" sz="3600" b="1" dirty="0">
                <a:latin typeface="Times New Roman" panose="02020603050405020304" pitchFamily="18" charset="0"/>
              </a:rPr>
              <a:t>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zh-CN" altLang="en-US" sz="3600" b="1" dirty="0">
                <a:latin typeface="Times New Roman" panose="02020603050405020304" pitchFamily="18" charset="0"/>
              </a:rPr>
              <a:t>不规定你一定要上某一门课程，但要求你一定要得到规定的学分数。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charRg st="39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ln>
            <a:miter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选修课（续）</a:t>
            </a:r>
            <a:r>
              <a:rPr kumimoji="0" lang="zh-CN" altLang="en-US" sz="4300" b="1" i="0" u="none" strike="noStrike" kern="0" cap="none" spc="0" normalizeH="0" baseline="0" noProof="0">
                <a:ln>
                  <a:noFill/>
                </a:ln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300" b="1" i="0" u="none" strike="noStrike" kern="0" cap="none" spc="0" normalizeH="0" baseline="0" noProof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4294967295"/>
          </p:nvPr>
        </p:nvSpPr>
        <p:spPr>
          <a:xfrm>
            <a:off x="1435100" y="1143000"/>
            <a:ext cx="7499350" cy="4800600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理论上讲，只要时间不冲突，全校的课程都能选，可选范围很大。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毕业所要求的选修课学分：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通识选修学分：</a:t>
            </a:r>
            <a:r>
              <a:rPr lang="en-US" altLang="zh-CN" sz="3600" b="1" dirty="0">
                <a:latin typeface="Times New Roman" panose="02020603050405020304" pitchFamily="18" charset="0"/>
              </a:rPr>
              <a:t>6</a:t>
            </a:r>
            <a:r>
              <a:rPr lang="zh-CN" altLang="en-US" sz="3600" b="1" dirty="0">
                <a:latin typeface="Times New Roman" panose="02020603050405020304" pitchFamily="18" charset="0"/>
              </a:rPr>
              <a:t>分（专转本</a:t>
            </a:r>
            <a:r>
              <a:rPr lang="en-US" altLang="zh-CN" sz="3600" b="1" dirty="0">
                <a:latin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</a:rPr>
              <a:t>分）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本专业选修学分：每个专业要求不一样。（请看</a:t>
            </a:r>
            <a:r>
              <a:rPr lang="en-US" altLang="zh-CN" sz="3600" b="1" dirty="0">
                <a:latin typeface="Times New Roman" panose="02020603050405020304" pitchFamily="18" charset="0"/>
              </a:rPr>
              <a:t>《</a:t>
            </a:r>
            <a:r>
              <a:rPr lang="zh-CN" altLang="en-US" sz="3600" b="1" dirty="0">
                <a:latin typeface="Times New Roman" panose="02020603050405020304" pitchFamily="18" charset="0"/>
              </a:rPr>
              <a:t>培养计划</a:t>
            </a:r>
            <a:r>
              <a:rPr lang="en-US" altLang="zh-CN" sz="3600" b="1" dirty="0">
                <a:latin typeface="Times New Roman" panose="02020603050405020304" pitchFamily="18" charset="0"/>
              </a:rPr>
              <a:t>》</a:t>
            </a:r>
            <a:r>
              <a:rPr lang="zh-CN" altLang="en-US" sz="3600" b="1" dirty="0">
                <a:latin typeface="Times New Roman" panose="02020603050405020304" pitchFamily="18" charset="0"/>
              </a:rPr>
              <a:t>）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lvl="6" eaLnBrk="1" hangingPunct="1">
              <a:lnSpc>
                <a:spcPct val="90000"/>
              </a:lnSpc>
            </a:pP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charRg st="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1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charRg st="31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0"/>
  <p:tag name="KSO_WM_UNIT_PRESET_TEXT_LEN" val="8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a"/>
  <p:tag name="KSO_WM_UNIT_INDEX" val="1"/>
  <p:tag name="KSO_WM_UNIT_ID" val="diagram20231486_3*a*1"/>
  <p:tag name="KSO_WM_TEMPLATE_CATEGORY" val="diagram"/>
  <p:tag name="KSO_WM_TEMPLATE_INDEX" val="20231486"/>
  <p:tag name="KSO_WM_UNIT_LAYERLEVEL" val="1"/>
  <p:tag name="KSO_WM_TAG_VERSION" val="3.0"/>
  <p:tag name="KSO_WM_BEAUTIFY_FLAG" val="#wm#"/>
  <p:tag name="KSO_WM_UNIT_PRESET_TEXT" val="单击此处添加标题"/>
</p:tagLst>
</file>

<file path=ppt/tags/tag10.xml><?xml version="1.0" encoding="utf-8"?>
<p:tagLst xmlns:p="http://schemas.openxmlformats.org/presentationml/2006/main">
  <p:tag name="KSO_WM_UNIT_LINE_FORE_SCHEMECOLOR_INDEX_BRIGHTNESS" val="0"/>
  <p:tag name="KSO_WM_UNIT_LINE_FILL_TYPE" val="2"/>
  <p:tag name="KSO_WM_UNIT_SHADOW_SCHEMECOLOR_INDEX_BRIGHTNESS" val="-0.35"/>
  <p:tag name="KSO_WM_UNIT_SHADOW_SCHEMECOLOR_INDEX" val="14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20231486_3*n_h_i*1_1_1"/>
  <p:tag name="KSO_WM_TEMPLATE_CATEGORY" val="diagram"/>
  <p:tag name="KSO_WM_TEMPLATE_INDEX" val="20231486"/>
  <p:tag name="KSO_WM_UNIT_LAYERLEVEL" val="1_1_1"/>
  <p:tag name="KSO_WM_TAG_VERSION" val="3.0"/>
  <p:tag name="KSO_WM_BEAUTIFY_FLAG" val="#wm#"/>
  <p:tag name="KSO_WM_DIAGRAM_VERSION" val="3"/>
  <p:tag name="KSO_WM_UNIT_FILL_FORE_SCHEMECOLOR_INDEX" val="5"/>
  <p:tag name="KSO_WM_UNIT_LINE_FORE_SCHEMECOLOR_INDEX" val="6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11.xml><?xml version="1.0" encoding="utf-8"?>
<p:tagLst xmlns:p="http://schemas.openxmlformats.org/presentationml/2006/main">
  <p:tag name="KSO_WM_UNIT_TEXT_FILL_FORE_SCHEMECOLOR_INDEX_BRIGHTNESS" val="-0.5"/>
  <p:tag name="KSO_WM_UNIT_TEXT_FILL_TYPE" val="1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20231486_3*n_h_h_f*1_2_3_1"/>
  <p:tag name="KSO_WM_TEMPLATE_CATEGORY" val="diagram"/>
  <p:tag name="KSO_WM_TEMPLATE_INDEX" val="20231486"/>
  <p:tag name="KSO_WM_UNIT_LAYERLEVEL" val="1_1_1_1"/>
  <p:tag name="KSO_WM_TAG_VERSION" val="3.0"/>
  <p:tag name="KSO_WM_BEAUTIFY_FLAG" val="#wm#"/>
  <p:tag name="KSO_WM_DIAGRAM_VERSION" val="3"/>
  <p:tag name="KSO_WM_UNIT_PRESET_TEXT" val="单击此处输入你的正文，文字是您思想的提炼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12.xml><?xml version="1.0" encoding="utf-8"?>
<p:tagLst xmlns:p="http://schemas.openxmlformats.org/presentationml/2006/main">
  <p:tag name="KSO_WM_UNIT_TEXT_FILL_FORE_SCHEMECOLOR_INDEX_BRIGHTNESS" val="-0.5"/>
  <p:tag name="KSO_WM_UNIT_TEXT_FILL_TYPE" val="1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1486_3*n_h_h_f*1_2_1_1"/>
  <p:tag name="KSO_WM_TEMPLATE_CATEGORY" val="diagram"/>
  <p:tag name="KSO_WM_TEMPLATE_INDEX" val="20231486"/>
  <p:tag name="KSO_WM_UNIT_LAYERLEVEL" val="1_1_1_1"/>
  <p:tag name="KSO_WM_TAG_VERSION" val="3.0"/>
  <p:tag name="KSO_WM_BEAUTIFY_FLAG" val="#wm#"/>
  <p:tag name="KSO_WM_DIAGRAM_VERSION" val="3"/>
  <p:tag name="KSO_WM_UNIT_PRESET_TEXT" val="单击此处输入你的正文，文字是您思想的提炼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13.xml><?xml version="1.0" encoding="utf-8"?>
<p:tagLst xmlns:p="http://schemas.openxmlformats.org/presentationml/2006/main">
  <p:tag name="KSO_WM_UNIT_TEXT_FILL_FORE_SCHEMECOLOR_INDEX_BRIGHTNESS" val="-0.5"/>
  <p:tag name="KSO_WM_UNIT_TEXT_FILL_TYPE" val="1"/>
  <p:tag name="KSO_WM_UNIT_SUBTYPE" val="a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31486_3*n_h_h_f*1_2_2_1"/>
  <p:tag name="KSO_WM_TEMPLATE_CATEGORY" val="diagram"/>
  <p:tag name="KSO_WM_TEMPLATE_INDEX" val="20231486"/>
  <p:tag name="KSO_WM_UNIT_LAYERLEVEL" val="1_1_1_1"/>
  <p:tag name="KSO_WM_TAG_VERSION" val="3.0"/>
  <p:tag name="KSO_WM_BEAUTIFY_FLAG" val="#wm#"/>
  <p:tag name="KSO_WM_DIAGRAM_VERSION" val="3"/>
  <p:tag name="KSO_WM_UNIT_PRESET_TEXT" val="单击此处输入你的正文，文字是您思想的提炼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14.xml><?xml version="1.0" encoding="utf-8"?>
<p:tagLst xmlns:p="http://schemas.openxmlformats.org/presentationml/2006/main">
  <p:tag name="KSO_WPP_MARK_KEY" val="0294e50d-c1e5-4b37-b6cb-481bb438c9f6"/>
  <p:tag name="COMMONDATA" val="eyJoZGlkIjoiNTNjYjcwMmEwY2RiMjE3NjJhNTYyOTcwYzMwZjAyOTk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2_1"/>
  <p:tag name="KSO_WM_UNIT_ID" val="diagram20231486_3*n_h_i*1_2_1"/>
  <p:tag name="KSO_WM_TEMPLATE_CATEGORY" val="diagram"/>
  <p:tag name="KSO_WM_TEMPLATE_INDEX" val="20231486"/>
  <p:tag name="KSO_WM_UNIT_LAYERLEVEL" val="1_1_1"/>
  <p:tag name="KSO_WM_TAG_VERSION" val="3.0"/>
  <p:tag name="KSO_WM_BEAUTIFY_FLAG" val="#wm#"/>
  <p:tag name="KSO_WM_DIAGRAM_VERSION" val="3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3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diagram20231486_3*n_h_h_a*1_2_2_1"/>
  <p:tag name="KSO_WM_TEMPLATE_CATEGORY" val="diagram"/>
  <p:tag name="KSO_WM_TEMPLATE_INDEX" val="20231486"/>
  <p:tag name="KSO_WM_UNIT_LAYERLEVEL" val="1_1_1_1"/>
  <p:tag name="KSO_WM_TAG_VERSION" val="3.0"/>
  <p:tag name="KSO_WM_UNIT_FILL_FORE_SCHEMECOLOR_INDEX_BRIGHTNESS" val="0"/>
  <p:tag name="KSO_WM_UNIT_FILL_TYPE" val="1"/>
  <p:tag name="KSO_WM_UNIT_ISCONTENTSTITLE" val="0"/>
  <p:tag name="KSO_WM_UNIT_ISNUMDGMTITLE" val="0"/>
  <p:tag name="KSO_WM_UNIT_NOCLEAR" val="0"/>
  <p:tag name="KSO_WM_DIAGRAM_VERSION" val="3"/>
  <p:tag name="KSO_WM_UNIT_PRESET_TEXT" val="项标题"/>
  <p:tag name="KSO_WM_UNIT_FILL_FORE_SCHEMECOLOR_INDEX" val="5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4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3_1"/>
  <p:tag name="KSO_WM_UNIT_ID" val="diagram20231486_3*n_h_h_a*1_2_3_1"/>
  <p:tag name="KSO_WM_TEMPLATE_CATEGORY" val="diagram"/>
  <p:tag name="KSO_WM_TEMPLATE_INDEX" val="20231486"/>
  <p:tag name="KSO_WM_UNIT_LAYERLEVEL" val="1_1_1_1"/>
  <p:tag name="KSO_WM_TAG_VERSION" val="3.0"/>
  <p:tag name="KSO_WM_UNIT_FILL_FORE_SCHEMECOLOR_INDEX_BRIGHTNESS" val="0"/>
  <p:tag name="KSO_WM_UNIT_FILL_TYPE" val="1"/>
  <p:tag name="KSO_WM_UNIT_ISCONTENTSTITLE" val="0"/>
  <p:tag name="KSO_WM_UNIT_ISNUMDGMTITLE" val="0"/>
  <p:tag name="KSO_WM_UNIT_NOCLEAR" val="0"/>
  <p:tag name="KSO_WM_BEAUTIFY_FLAG" val="#wm#"/>
  <p:tag name="KSO_WM_DIAGRAM_VERSION" val="3"/>
  <p:tag name="KSO_WM_UNIT_VALUE" val="18"/>
  <p:tag name="KSO_WM_UNIT_PRESET_TEXT" val="项标题"/>
  <p:tag name="KSO_WM_UNIT_FILL_FORE_SCHEMECOLOR_INDEX" val="6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5.xml><?xml version="1.0" encoding="utf-8"?>
<p:tagLst xmlns:p="http://schemas.openxmlformats.org/presentationml/2006/main">
  <p:tag name="KSO_WM_UNIT_SHADOW_SCHEMECOLOR_INDEX_BRIGHTNESS" val="-0.25"/>
  <p:tag name="KSO_WM_UNIT_SHADOW_SCHEMECOLOR_INDEX" val="14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diagram20231486_3*n_h_h_a*1_2_1_1"/>
  <p:tag name="KSO_WM_TEMPLATE_CATEGORY" val="diagram"/>
  <p:tag name="KSO_WM_TEMPLATE_INDEX" val="20231486"/>
  <p:tag name="KSO_WM_UNIT_LAYERLEVEL" val="1_1_1_1"/>
  <p:tag name="KSO_WM_TAG_VERSION" val="3.0"/>
  <p:tag name="KSO_WM_UNIT_FILL_FORE_SCHEMECOLOR_INDEX_BRIGHTNESS" val="0"/>
  <p:tag name="KSO_WM_UNIT_FILL_TYPE" val="1"/>
  <p:tag name="KSO_WM_UNIT_ISCONTENTSTITLE" val="0"/>
  <p:tag name="KSO_WM_UNIT_ISNUMDGMTITLE" val="0"/>
  <p:tag name="KSO_WM_UNIT_NOCLEAR" val="0"/>
  <p:tag name="KSO_WM_BEAUTIFY_FLAG" val="#wm#"/>
  <p:tag name="KSO_WM_DIAGRAM_VERSION" val="3"/>
  <p:tag name="KSO_WM_UNIT_VALUE" val="18"/>
  <p:tag name="KSO_WM_UNIT_PRESET_TEXT" val="项标题"/>
  <p:tag name="KSO_WM_UNIT_FILL_FORE_SCHEMECOLOR_INDEX" val="6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6.xml><?xml version="1.0" encoding="utf-8"?>
<p:tagLst xmlns:p="http://schemas.openxmlformats.org/presentationml/2006/main">
  <p:tag name="KSO_WM_UNIT_FILL_FORE_SCHEMECOLOR_INDEX_BRIGHTNESS" val="0.8"/>
  <p:tag name="KSO_WM_UNIT_FILL_TYPE" val="1"/>
  <p:tag name="KSO_WM_UNIT_SHADOW_SCHEMECOLOR_INDEX_BRIGHTNESS" val="-0.25"/>
  <p:tag name="KSO_WM_UNIT_SHADOW_SCHEMECOLOR_INDEX" val="14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20231486_3*n_h_h_i*1_2_2_2"/>
  <p:tag name="KSO_WM_TEMPLATE_CATEGORY" val="diagram"/>
  <p:tag name="KSO_WM_TEMPLATE_INDEX" val="20231486"/>
  <p:tag name="KSO_WM_UNIT_LAYERLEVEL" val="1_1_1_1"/>
  <p:tag name="KSO_WM_TAG_VERSION" val="3.0"/>
  <p:tag name="KSO_WM_UNIT_SUBTYPE" val="d"/>
  <p:tag name="KSO_WM_BEAUTIFY_FLAG" val="#wm#"/>
  <p:tag name="KSO_WM_DIAGRAM_VERSION" val="3"/>
  <p:tag name="KSO_WM_UNIT_PRESET_TEXT" val="2"/>
  <p:tag name="KSO_WM_UNIT_FILL_FORE_SCHEMECOLOR_INDEX" val="5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7.xml><?xml version="1.0" encoding="utf-8"?>
<p:tagLst xmlns:p="http://schemas.openxmlformats.org/presentationml/2006/main">
  <p:tag name="KSO_WM_UNIT_FILL_FORE_SCHEMECOLOR_INDEX_BRIGHTNESS" val="0.4"/>
  <p:tag name="KSO_WM_UNIT_FILL_TYPE" val="1"/>
  <p:tag name="KSO_WM_UNIT_SHADOW_SCHEMECOLOR_INDEX_BRIGHTNESS" val="-0.25"/>
  <p:tag name="KSO_WM_UNIT_SHADOW_SCHEMECOLOR_INDEX" val="14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20231486_3*n_h_h_i*1_2_3_2"/>
  <p:tag name="KSO_WM_TEMPLATE_CATEGORY" val="diagram"/>
  <p:tag name="KSO_WM_TEMPLATE_INDEX" val="20231486"/>
  <p:tag name="KSO_WM_UNIT_LAYERLEVEL" val="1_1_1_1"/>
  <p:tag name="KSO_WM_TAG_VERSION" val="3.0"/>
  <p:tag name="KSO_WM_UNIT_SUBTYPE" val="d"/>
  <p:tag name="KSO_WM_BEAUTIFY_FLAG" val="#wm#"/>
  <p:tag name="KSO_WM_DIAGRAM_VERSION" val="3"/>
  <p:tag name="KSO_WM_UNIT_PRESET_TEXT" val="3"/>
  <p:tag name="KSO_WM_UNIT_FILL_FORE_SCHEMECOLOR_INDEX" val="5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8.xml><?xml version="1.0" encoding="utf-8"?>
<p:tagLst xmlns:p="http://schemas.openxmlformats.org/presentationml/2006/main">
  <p:tag name="KSO_WM_UNIT_FILL_FORE_SCHEMECOLOR_INDEX_BRIGHTNESS" val="0.8"/>
  <p:tag name="KSO_WM_UNIT_FILL_TYPE" val="1"/>
  <p:tag name="KSO_WM_UNIT_SHADOW_SCHEMECOLOR_INDEX_BRIGHTNESS" val="-0.25"/>
  <p:tag name="KSO_WM_UNIT_SHADOW_SCHEMECOLOR_INDEX" val="14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20231486_3*n_h_h_i*1_2_1_2"/>
  <p:tag name="KSO_WM_TEMPLATE_CATEGORY" val="diagram"/>
  <p:tag name="KSO_WM_TEMPLATE_INDEX" val="20231486"/>
  <p:tag name="KSO_WM_UNIT_LAYERLEVEL" val="1_1_1_1"/>
  <p:tag name="KSO_WM_TAG_VERSION" val="3.0"/>
  <p:tag name="KSO_WM_UNIT_SUBTYPE" val="d"/>
  <p:tag name="KSO_WM_BEAUTIFY_FLAG" val="#wm#"/>
  <p:tag name="KSO_WM_DIAGRAM_VERSION" val="3"/>
  <p:tag name="KSO_WM_UNIT_PRESET_TEXT" val="1"/>
  <p:tag name="KSO_WM_UNIT_FILL_FORE_SCHEMECOLOR_INDEX" val="5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TYPE" val="1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a"/>
  <p:tag name="KSO_WM_UNIT_INDEX" val="1_1_1"/>
  <p:tag name="KSO_WM_UNIT_ID" val="diagram20231486_3*n_h_a*1_1_1"/>
  <p:tag name="KSO_WM_TEMPLATE_CATEGORY" val="diagram"/>
  <p:tag name="KSO_WM_TEMPLATE_INDEX" val="20231486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6"/>
  <p:tag name="KSO_WM_DIAGRAM_VERSION" val="3"/>
  <p:tag name="KSO_WM_UNIT_PRESET_TEXT" val="添加标题"/>
  <p:tag name="KSO_WM_UNIT_FILL_FORE_SCHEMECOLOR_INDEX" val="5"/>
  <p:tag name="KSO_WM_DIAGRAM_MAX_ITEMCNT" val="6"/>
  <p:tag name="KSO_WM_DIAGRAM_MIN_ITEMCNT" val="1"/>
  <p:tag name="KSO_WM_DIAGRAM_VIRTUALLY_FRAME" val="{&quot;height&quot;:409.05,&quot;left&quot;:-116.96874015748035,&quot;top&quot;:101.77503937007877,&quot;width&quot;:934.55}"/>
</p:tagLst>
</file>

<file path=ppt/theme/theme1.xml><?xml version="1.0" encoding="utf-8"?>
<a:theme xmlns:a="http://schemas.openxmlformats.org/drawingml/2006/main" name="夏至">
  <a:themeElements>
    <a:clrScheme name="夏至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华文中宋"/>
        <a:cs typeface=""/>
      </a:majorFont>
      <a:minorFont>
        <a:latin typeface="Gill Sans MT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夏至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夏至">
  <a:themeElements>
    <a:clrScheme name="1_夏至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1_夏至">
      <a:majorFont>
        <a:latin typeface="Gill Sans MT"/>
        <a:ea typeface="华文中宋"/>
        <a:cs typeface=""/>
      </a:majorFont>
      <a:minorFont>
        <a:latin typeface="Gill Sans MT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夏至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夏至">
  <a:themeElements>
    <a:clrScheme name="2_夏至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2_夏至">
      <a:majorFont>
        <a:latin typeface="Gill Sans MT"/>
        <a:ea typeface="华文中宋"/>
        <a:cs typeface=""/>
      </a:majorFont>
      <a:minorFont>
        <a:latin typeface="Gill Sans MT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夏至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夏至">
  <a:themeElements>
    <a:clrScheme name="3_夏至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3_夏至">
      <a:majorFont>
        <a:latin typeface="Gill Sans MT"/>
        <a:ea typeface="华文中宋"/>
        <a:cs typeface=""/>
      </a:majorFont>
      <a:minorFont>
        <a:latin typeface="Gill Sans MT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夏至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夏至">
  <a:themeElements>
    <a:clrScheme name="5_夏至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5_夏至">
      <a:majorFont>
        <a:latin typeface="Gill Sans MT"/>
        <a:ea typeface="华文中宋"/>
        <a:cs typeface=""/>
      </a:majorFont>
      <a:minorFont>
        <a:latin typeface="Gill Sans MT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夏至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夏至">
  <a:themeElements>
    <a:clrScheme name="6_夏至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6_夏至">
      <a:majorFont>
        <a:latin typeface="Gill Sans MT"/>
        <a:ea typeface="华文中宋"/>
        <a:cs typeface=""/>
      </a:majorFont>
      <a:minorFont>
        <a:latin typeface="Gill Sans MT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4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夏至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夏至 1">
    <a:dk1>
      <a:srgbClr val="000000"/>
    </a:dk1>
    <a:lt1>
      <a:srgbClr val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FFFFFF"/>
    </a:accent3>
    <a:accent4>
      <a:srgbClr val="000000"/>
    </a:accent4>
    <a:accent5>
      <a:srgbClr val="AEC7D0"/>
    </a:accent5>
    <a:accent6>
      <a:srgbClr val="E6A608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2735</Words>
  <Application>WPS 演示</Application>
  <PresentationFormat>全屏显示(4:3)</PresentationFormat>
  <Paragraphs>276</Paragraphs>
  <Slides>53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53</vt:i4>
      </vt:variant>
    </vt:vector>
  </HeadingPairs>
  <TitlesOfParts>
    <vt:vector size="71" baseType="lpstr">
      <vt:lpstr>Arial</vt:lpstr>
      <vt:lpstr>宋体</vt:lpstr>
      <vt:lpstr>Wingdings</vt:lpstr>
      <vt:lpstr>Gill Sans MT</vt:lpstr>
      <vt:lpstr>华文中宋</vt:lpstr>
      <vt:lpstr>Times New Roman</vt:lpstr>
      <vt:lpstr>Wingdings 2</vt:lpstr>
      <vt:lpstr>Verdana</vt:lpstr>
      <vt:lpstr>Calibri</vt:lpstr>
      <vt:lpstr>微软雅黑</vt:lpstr>
      <vt:lpstr>Arial Unicode MS</vt:lpstr>
      <vt:lpstr>楷体</vt:lpstr>
      <vt:lpstr>夏至</vt:lpstr>
      <vt:lpstr>1_夏至</vt:lpstr>
      <vt:lpstr>2_夏至</vt:lpstr>
      <vt:lpstr>3_夏至</vt:lpstr>
      <vt:lpstr>5_夏至</vt:lpstr>
      <vt:lpstr>6_夏至</vt:lpstr>
      <vt:lpstr>选 课 辅导</vt:lpstr>
      <vt:lpstr>一、基本概念</vt:lpstr>
      <vt:lpstr>PowerPoint 演示文稿</vt:lpstr>
      <vt:lpstr>必修课 </vt:lpstr>
      <vt:lpstr>必修课（续） </vt:lpstr>
      <vt:lpstr>PowerPoint 演示文稿</vt:lpstr>
      <vt:lpstr>PowerPoint 演示文稿</vt:lpstr>
      <vt:lpstr>选修课 </vt:lpstr>
      <vt:lpstr>选修课（续） </vt:lpstr>
      <vt:lpstr>PowerPoint 演示文稿</vt:lpstr>
      <vt:lpstr>选修课(续) </vt:lpstr>
      <vt:lpstr>本专业选修课 </vt:lpstr>
      <vt:lpstr>PowerPoint 演示文稿</vt:lpstr>
      <vt:lpstr>本专业选修课(续) </vt:lpstr>
      <vt:lpstr>本专业选修课(续) </vt:lpstr>
      <vt:lpstr>通识教育选修课</vt:lpstr>
      <vt:lpstr>通识教育选修课（续）</vt:lpstr>
      <vt:lpstr>二、选课相关概念</vt:lpstr>
      <vt:lpstr>二、选课相关概念（续）</vt:lpstr>
      <vt:lpstr>二、选课相关概念（续）</vt:lpstr>
      <vt:lpstr>二、选课相关概念（续）</vt:lpstr>
      <vt:lpstr>三、筛选模式下的几点说明： </vt:lpstr>
      <vt:lpstr>筛选方式</vt:lpstr>
      <vt:lpstr>筛选方式（续）</vt:lpstr>
      <vt:lpstr>筛选方式（续）</vt:lpstr>
      <vt:lpstr>PowerPoint 演示文稿</vt:lpstr>
      <vt:lpstr>四、如何选课</vt:lpstr>
      <vt:lpstr>PowerPoint 演示文稿</vt:lpstr>
      <vt:lpstr>PowerPoint 演示文稿</vt:lpstr>
      <vt:lpstr>PowerPoint 演示文稿</vt:lpstr>
      <vt:lpstr>PowerPoint 演示文稿</vt:lpstr>
      <vt:lpstr>四、如何选课（续）</vt:lpstr>
      <vt:lpstr>PowerPoint 演示文稿</vt:lpstr>
      <vt:lpstr>PowerPoint 演示文稿</vt:lpstr>
      <vt:lpstr>完成评教后，点击选课按钮，进入选课界面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四、如何选课（续）</vt:lpstr>
      <vt:lpstr>PowerPoint 演示文稿</vt:lpstr>
      <vt:lpstr>PowerPoint 演示文稿</vt:lpstr>
      <vt:lpstr>普通选课（续）</vt:lpstr>
      <vt:lpstr>普通选课（续）</vt:lpstr>
      <vt:lpstr>重新学习课（续）</vt:lpstr>
      <vt:lpstr>重新学习课（续）</vt:lpstr>
      <vt:lpstr>六、选课相关费用介绍</vt:lpstr>
      <vt:lpstr>七、重要的话</vt:lpstr>
      <vt:lpstr>七、重要的话</vt:lpstr>
      <vt:lpstr>七、重要的话（续）</vt:lpstr>
      <vt:lpstr>预祝大家 都能选到自己满意的课程！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选课动员</dc:title>
  <dc:creator>zyc</dc:creator>
  <cp:lastModifiedBy>zhuyu</cp:lastModifiedBy>
  <cp:revision>539</cp:revision>
  <dcterms:created xsi:type="dcterms:W3CDTF">2005-12-11T07:46:00Z</dcterms:created>
  <dcterms:modified xsi:type="dcterms:W3CDTF">2024-12-11T03:02:47Z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2052-12.1.0.19298</vt:lpwstr>
  </property>
  <property fmtid="{D5CDD505-2E9C-101B-9397-08002B2CF9AE}" pid="3" name="ICV">
    <vt:lpwstr>E3E6D477CA084376A5A0BDB78889526D</vt:lpwstr>
  </property>
</Properties>
</file>